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312" r:id="rId3"/>
    <p:sldId id="313" r:id="rId4"/>
    <p:sldId id="311" r:id="rId5"/>
    <p:sldId id="258" r:id="rId6"/>
    <p:sldId id="283" r:id="rId7"/>
    <p:sldId id="260" r:id="rId8"/>
    <p:sldId id="275" r:id="rId9"/>
    <p:sldId id="293" r:id="rId10"/>
    <p:sldId id="294" r:id="rId11"/>
    <p:sldId id="295" r:id="rId12"/>
    <p:sldId id="287" r:id="rId13"/>
    <p:sldId id="288" r:id="rId14"/>
    <p:sldId id="289" r:id="rId15"/>
    <p:sldId id="301" r:id="rId16"/>
    <p:sldId id="274" r:id="rId17"/>
    <p:sldId id="314" r:id="rId18"/>
    <p:sldId id="316" r:id="rId19"/>
    <p:sldId id="278" r:id="rId20"/>
    <p:sldId id="297" r:id="rId21"/>
    <p:sldId id="298" r:id="rId22"/>
    <p:sldId id="281" r:id="rId23"/>
    <p:sldId id="304" r:id="rId24"/>
    <p:sldId id="305" r:id="rId25"/>
    <p:sldId id="306" r:id="rId26"/>
    <p:sldId id="292" r:id="rId27"/>
    <p:sldId id="307" r:id="rId28"/>
    <p:sldId id="299" r:id="rId29"/>
    <p:sldId id="300" r:id="rId30"/>
    <p:sldId id="310" r:id="rId31"/>
    <p:sldId id="309" r:id="rId32"/>
    <p:sldId id="308" r:id="rId33"/>
    <p:sldId id="321" r:id="rId34"/>
    <p:sldId id="317" r:id="rId35"/>
    <p:sldId id="318" r:id="rId36"/>
    <p:sldId id="315" r:id="rId37"/>
  </p:sldIdLst>
  <p:sldSz cx="12192000" cy="6858000"/>
  <p:notesSz cx="6797675" cy="987266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3300"/>
    <a:srgbClr val="73695F"/>
    <a:srgbClr val="BFBFBF"/>
    <a:srgbClr val="FFFFFF"/>
    <a:srgbClr val="000000"/>
    <a:srgbClr val="B7A8A5"/>
    <a:srgbClr val="4D4447"/>
    <a:srgbClr val="6A736E"/>
    <a:srgbClr val="E2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38C61-DF00-42EC-AF60-3F6E71302068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2DF2F-C2E3-4A3B-B803-9BDEAED98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2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FC8BC-AE74-42E0-99EC-D75173947A5F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50443" y="9377320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D989F-25CD-4CCD-834A-6FDA7233AC9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35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989F-25CD-4CCD-834A-6FDA7233AC90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87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989F-25CD-4CCD-834A-6FDA7233AC90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739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3174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3F13C-0FF6-4474-8973-6732175345E5}" type="slidenum">
              <a:rPr lang="th-TH" smtClean="0">
                <a:latin typeface="Arial" charset="0"/>
              </a:rPr>
              <a:pPr/>
              <a:t>36</a:t>
            </a:fld>
            <a:endParaRPr lang="th-TH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8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7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10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38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48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7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93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31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78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238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5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06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6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EAF10-72D3-4D23-8CEE-19843310C6F4}" type="datetimeFigureOut">
              <a:rPr lang="th-TH" smtClean="0"/>
              <a:t>27/03/60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5300-D815-4F22-A8CA-4E3DC49DAC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41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3023" y="2824574"/>
            <a:ext cx="11912533" cy="1747585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8993" y="2995301"/>
            <a:ext cx="9087553" cy="15431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dirty="0">
                <a:ln w="0"/>
                <a:solidFill>
                  <a:srgbClr val="4D44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หลักเกณฑ์และวิธีการให้ลูกจ้างประจำของส่วนราชการได้รับอัตราค่าจ้าง</a:t>
            </a:r>
          </a:p>
          <a:p>
            <a:pPr algn="ctr"/>
            <a:r>
              <a:rPr lang="th-TH" sz="3600" dirty="0">
                <a:ln w="0"/>
                <a:solidFill>
                  <a:srgbClr val="4D44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สูงกว่าอัตราค่าจ้างขั้นสูงของตำแหน่งที่ได้รับแต่งตั้งในแต่ละ</a:t>
            </a:r>
            <a:r>
              <a:rPr lang="th-TH" sz="3600" dirty="0" smtClean="0">
                <a:ln w="0"/>
                <a:solidFill>
                  <a:srgbClr val="4D444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ระดับ</a:t>
            </a:r>
            <a:endParaRPr lang="th-TH" sz="3600" dirty="0">
              <a:ln w="0"/>
              <a:solidFill>
                <a:srgbClr val="4D444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4" y="555280"/>
            <a:ext cx="1128898" cy="1301618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3228601" y="108712"/>
            <a:ext cx="6707135" cy="2483394"/>
            <a:chOff x="5267326" y="494338"/>
            <a:chExt cx="2003468" cy="2003468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26" y="494338"/>
              <a:ext cx="2003468" cy="2003468"/>
            </a:xfrm>
            <a:prstGeom prst="rect">
              <a:avLst/>
            </a:prstGeom>
          </p:spPr>
        </p:pic>
        <p:sp>
          <p:nvSpPr>
            <p:cNvPr id="10" name="สี่เหลี่ยมผืนผ้ามุมมน 9"/>
            <p:cNvSpPr/>
            <p:nvPr/>
          </p:nvSpPr>
          <p:spPr>
            <a:xfrm>
              <a:off x="5434885" y="1132751"/>
              <a:ext cx="1661375" cy="72664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400" b="1" dirty="0" smtClean="0">
                  <a:solidFill>
                    <a:schemeClr val="tx1"/>
                  </a:solidFill>
                </a:rPr>
                <a:t>ชี้แจง / ซักซ้อมแนวทางปฏิบัติ</a:t>
              </a:r>
              <a:endParaRPr lang="th-TH" sz="4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2888166" y="5110415"/>
            <a:ext cx="6906322" cy="1747585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วันอังคารที่ ๒๘ มีนาคม ๒๕๖๐ เวลา ๙.๓๐ น.</a:t>
            </a:r>
          </a:p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ณ ห้องประชุมชั้น ๗ กรมบัญชีกลาง 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516000" y="384246"/>
            <a:ext cx="11160000" cy="1470312"/>
          </a:xfrm>
          <a:prstGeom prst="roundRect">
            <a:avLst/>
          </a:prstGeom>
          <a:solidFill>
            <a:srgbClr val="6A736E"/>
          </a:solidFill>
          <a:ln w="38100">
            <a:solidFill>
              <a:srgbClr val="4D4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th-TH" sz="2400" b="1" dirty="0" smtClean="0"/>
              <a:t>ตำแหน่งใด ระดับใด ที่กระทรวงการคลังกำหนดให้ใช้</a:t>
            </a:r>
            <a:r>
              <a:rPr lang="th-TH" sz="2400" b="1" u="sng" dirty="0" smtClean="0"/>
              <a:t>อัตรา</a:t>
            </a:r>
            <a:r>
              <a:rPr lang="th-TH" sz="2400" b="1" u="sng" dirty="0"/>
              <a:t>ค่าจ้างขั้น</a:t>
            </a:r>
            <a:r>
              <a:rPr lang="th-TH" sz="2400" b="1" u="sng" dirty="0" smtClean="0"/>
              <a:t>สูงสุด </a:t>
            </a:r>
            <a:r>
              <a:rPr lang="th-TH" sz="2400" b="1" dirty="0" smtClean="0"/>
              <a:t> ของบัญชีกลุ่มที่ </a:t>
            </a:r>
            <a:r>
              <a:rPr lang="en-US" sz="2400" b="1" dirty="0" smtClean="0"/>
              <a:t>1</a:t>
            </a:r>
            <a:r>
              <a:rPr lang="th-TH" sz="2400" b="1" dirty="0" smtClean="0"/>
              <a:t> กลุ่มที่ </a:t>
            </a:r>
            <a:r>
              <a:rPr lang="en-US" sz="2400" b="1" dirty="0"/>
              <a:t>2</a:t>
            </a:r>
            <a:r>
              <a:rPr lang="en-US" sz="2400" b="1" dirty="0" smtClean="0"/>
              <a:t> </a:t>
            </a:r>
            <a:r>
              <a:rPr lang="th-TH" sz="2400" b="1" dirty="0" smtClean="0"/>
              <a:t>กลุ่มที่ </a:t>
            </a:r>
            <a:r>
              <a:rPr lang="en-US" sz="2400" b="1" dirty="0" smtClean="0"/>
              <a:t>3</a:t>
            </a:r>
            <a:r>
              <a:rPr lang="th-TH" sz="2400" b="1" dirty="0"/>
              <a:t> และกลุ่มที่ </a:t>
            </a:r>
            <a:r>
              <a:rPr lang="en-US" sz="2400" b="1" dirty="0" smtClean="0"/>
              <a:t>4 </a:t>
            </a:r>
            <a:r>
              <a:rPr lang="th-TH" sz="2400" b="1" u="sng" dirty="0" smtClean="0"/>
              <a:t>ให้ได้รับอัตราค่าจ้างสูงขึ้นต่อไป จนถึงอัตราค่าจ้างขั้นสูงของระดับถัดไป </a:t>
            </a:r>
            <a:r>
              <a:rPr lang="en-US" sz="2400" b="1" u="sng" dirty="0" smtClean="0"/>
              <a:t>1 </a:t>
            </a:r>
            <a:r>
              <a:rPr lang="th-TH" sz="2400" b="1" u="sng" dirty="0" smtClean="0"/>
              <a:t>ระดับ</a:t>
            </a:r>
            <a:r>
              <a:rPr lang="th-TH" sz="2400" b="1" dirty="0" smtClean="0"/>
              <a:t> (โดยเทียบขั้นใกล้เคียงในทางที่สูงกว่าของกลุ่มบัญชีถัดไป)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132542" y="733361"/>
            <a:ext cx="766916" cy="766916"/>
          </a:xfrm>
          <a:prstGeom prst="ellipse">
            <a:avLst/>
          </a:prstGeom>
          <a:solidFill>
            <a:srgbClr val="4D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ym typeface="Wingdings"/>
              </a:rPr>
              <a:t></a:t>
            </a:r>
            <a:endParaRPr lang="th-T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5253" r="37443" b="31338"/>
          <a:stretch/>
        </p:blipFill>
        <p:spPr bwMode="auto">
          <a:xfrm>
            <a:off x="899458" y="1919836"/>
            <a:ext cx="5164428" cy="467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516000" y="3467638"/>
            <a:ext cx="1622737" cy="978231"/>
          </a:xfrm>
          <a:prstGeom prst="cloudCallout">
            <a:avLst>
              <a:gd name="adj1" fmla="val -72498"/>
              <a:gd name="adj2" fmla="val -15459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เช่น</a:t>
            </a:r>
            <a:endParaRPr lang="th-TH" b="1" dirty="0"/>
          </a:p>
        </p:txBody>
      </p:sp>
      <p:sp>
        <p:nvSpPr>
          <p:cNvPr id="9" name="Striped Right Arrow 8"/>
          <p:cNvSpPr/>
          <p:nvPr/>
        </p:nvSpPr>
        <p:spPr>
          <a:xfrm>
            <a:off x="5138667" y="2997351"/>
            <a:ext cx="2653048" cy="1345842"/>
          </a:xfrm>
          <a:prstGeom prst="stripedRightArrow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21,010 </a:t>
            </a:r>
            <a:r>
              <a:rPr lang="th-TH" sz="2000" b="1" dirty="0" smtClean="0"/>
              <a:t>สูงสุดของบัญชีกลุ่มที่ </a:t>
            </a:r>
            <a:r>
              <a:rPr lang="en-US" sz="2000" b="1" dirty="0" smtClean="0"/>
              <a:t>1</a:t>
            </a:r>
            <a:endParaRPr lang="th-TH" sz="2000" b="1" dirty="0"/>
          </a:p>
        </p:txBody>
      </p:sp>
      <p:sp>
        <p:nvSpPr>
          <p:cNvPr id="23" name="Striped Right Arrow 22"/>
          <p:cNvSpPr/>
          <p:nvPr/>
        </p:nvSpPr>
        <p:spPr>
          <a:xfrm>
            <a:off x="5138667" y="5106950"/>
            <a:ext cx="3240000" cy="1253543"/>
          </a:xfrm>
          <a:prstGeom prst="stripedRightArrow">
            <a:avLst/>
          </a:prstGeom>
          <a:solidFill>
            <a:srgbClr val="736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25,670 </a:t>
            </a:r>
            <a:r>
              <a:rPr lang="th-TH" sz="2000" b="1" dirty="0" smtClean="0"/>
              <a:t>สูงสุดของบัญชีกลุ่มที่ </a:t>
            </a:r>
            <a:r>
              <a:rPr lang="en-US" sz="2000" b="1" dirty="0" smtClean="0"/>
              <a:t>2</a:t>
            </a:r>
            <a:endParaRPr lang="th-TH" sz="2000" b="1" dirty="0"/>
          </a:p>
        </p:txBody>
      </p:sp>
      <p:sp>
        <p:nvSpPr>
          <p:cNvPr id="11" name="Cube 10"/>
          <p:cNvSpPr/>
          <p:nvPr/>
        </p:nvSpPr>
        <p:spPr>
          <a:xfrm>
            <a:off x="8610829" y="1986605"/>
            <a:ext cx="3327886" cy="4635124"/>
          </a:xfrm>
          <a:prstGeom prst="cub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8989450" y="3061748"/>
            <a:ext cx="1867437" cy="1184961"/>
          </a:xfrm>
          <a:prstGeom prst="round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25,670</a:t>
            </a:r>
          </a:p>
          <a:p>
            <a:pPr algn="ctr"/>
            <a:r>
              <a:rPr lang="th-TH" dirty="0" smtClean="0"/>
              <a:t>ขั้นสูงของกลุ่ม </a:t>
            </a:r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29" name="Rounded Rectangle 28"/>
          <p:cNvSpPr/>
          <p:nvPr/>
        </p:nvSpPr>
        <p:spPr>
          <a:xfrm>
            <a:off x="8873540" y="5141240"/>
            <a:ext cx="1867437" cy="1184961"/>
          </a:xfrm>
          <a:prstGeom prst="roundRect">
            <a:avLst/>
          </a:prstGeom>
          <a:solidFill>
            <a:srgbClr val="736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34,110</a:t>
            </a:r>
          </a:p>
          <a:p>
            <a:pPr algn="ctr"/>
            <a:r>
              <a:rPr lang="th-TH" dirty="0" smtClean="0"/>
              <a:t>ขั้นสูงของกลุ่ม </a:t>
            </a:r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14" name="Rounded Rectangle 13"/>
          <p:cNvSpPr/>
          <p:nvPr/>
        </p:nvSpPr>
        <p:spPr>
          <a:xfrm>
            <a:off x="11165983" y="2874612"/>
            <a:ext cx="772731" cy="28591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</a:rPr>
              <a:t>อัตราค่าจ้างขั้นสูงของระดับถัดไป </a:t>
            </a:r>
            <a:r>
              <a:rPr lang="en-US" sz="2000" b="1" dirty="0" smtClean="0">
                <a:solidFill>
                  <a:schemeClr val="tx1"/>
                </a:solidFill>
              </a:rPr>
              <a:t>1 </a:t>
            </a:r>
            <a:r>
              <a:rPr lang="th-TH" sz="2000" b="1" dirty="0" smtClean="0">
                <a:solidFill>
                  <a:schemeClr val="tx1"/>
                </a:solidFill>
              </a:rPr>
              <a:t>ระดับ</a:t>
            </a:r>
            <a:endParaRPr lang="th-TH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3"/>
          <p:cNvSpPr/>
          <p:nvPr/>
        </p:nvSpPr>
        <p:spPr>
          <a:xfrm>
            <a:off x="516000" y="423727"/>
            <a:ext cx="11306806" cy="1379316"/>
          </a:xfrm>
          <a:prstGeom prst="roundRect">
            <a:avLst/>
          </a:prstGeom>
          <a:solidFill>
            <a:srgbClr val="6A736E"/>
          </a:solidFill>
          <a:ln w="38100">
            <a:solidFill>
              <a:srgbClr val="4D4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th-TH" sz="2400" b="1" dirty="0"/>
              <a:t>ตำแหน่งตำแหน่งใด ระดับใด </a:t>
            </a:r>
            <a:r>
              <a:rPr lang="th-TH" sz="2400" b="1" dirty="0" smtClean="0"/>
              <a:t>ที่</a:t>
            </a:r>
            <a:r>
              <a:rPr lang="th-TH" sz="2400" b="1" dirty="0"/>
              <a:t>กระทรวงการคลังกำหนดให้ใช้ใช้</a:t>
            </a:r>
            <a:r>
              <a:rPr lang="th-TH" sz="2400" b="1" u="sng" dirty="0"/>
              <a:t>อัตราค่าจ้างขั้นสูงสุด </a:t>
            </a:r>
            <a:r>
              <a:rPr lang="th-TH" sz="2400" b="1" dirty="0" smtClean="0"/>
              <a:t>ของบัญชี</a:t>
            </a:r>
            <a:r>
              <a:rPr lang="th-TH" sz="2400" b="1" dirty="0"/>
              <a:t>กลุ่มที่ 4 ขั้นที่ 28.5 อัตราค่าจ้าง 74,310 บาท </a:t>
            </a:r>
            <a:r>
              <a:rPr lang="th-TH" sz="2400" b="1" u="sng" dirty="0" smtClean="0"/>
              <a:t>ให้</a:t>
            </a:r>
            <a:r>
              <a:rPr lang="th-TH" sz="2400" b="1" u="sng" dirty="0"/>
              <a:t>ได้รับค่าจ้างสูงขึ้นต่อไปจนถึงขั้นที่ 29.5 อัตราค่าจ้าง 76,800 </a:t>
            </a:r>
            <a:r>
              <a:rPr lang="th-TH" sz="2400" b="1" u="sng" dirty="0" smtClean="0"/>
              <a:t>บาท </a:t>
            </a:r>
            <a:r>
              <a:rPr lang="th-TH" sz="2400" b="1" dirty="0" smtClean="0"/>
              <a:t>(โดยขยายเพดานอัตราค่าจ้างขั้นสูง จำนวน </a:t>
            </a:r>
            <a:r>
              <a:rPr lang="en-US" sz="2400" b="1" dirty="0" smtClean="0"/>
              <a:t>1 </a:t>
            </a:r>
            <a:r>
              <a:rPr lang="th-TH" sz="2400" b="1" dirty="0" smtClean="0"/>
              <a:t>ขั้น เพื่อใช้เป็นขั้นวิ่ง ของตำแหน่งดังกล่าว)</a:t>
            </a:r>
            <a:endParaRPr lang="th-TH" sz="2400" b="1" dirty="0"/>
          </a:p>
        </p:txBody>
      </p:sp>
      <p:sp>
        <p:nvSpPr>
          <p:cNvPr id="4" name="วงรี 9"/>
          <p:cNvSpPr/>
          <p:nvPr/>
        </p:nvSpPr>
        <p:spPr>
          <a:xfrm>
            <a:off x="132542" y="733361"/>
            <a:ext cx="766916" cy="766916"/>
          </a:xfrm>
          <a:prstGeom prst="ellipse">
            <a:avLst/>
          </a:prstGeom>
          <a:solidFill>
            <a:srgbClr val="4D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ym typeface="Wingdings"/>
              </a:rPr>
              <a:t></a:t>
            </a:r>
            <a:endParaRPr lang="th-TH" b="1" dirty="0"/>
          </a:p>
        </p:txBody>
      </p:sp>
      <p:pic>
        <p:nvPicPr>
          <p:cNvPr id="3076" name="Picture 4" descr="C:\Program Files (x86)\Microsoft Office\MEDIA\CAGCAT10\j02932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41" y="2008410"/>
            <a:ext cx="4707087" cy="34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5901036" y="2223257"/>
            <a:ext cx="5602321" cy="338580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ม้วนกระดาษแนวตั้ง 8"/>
          <p:cNvSpPr/>
          <p:nvPr/>
        </p:nvSpPr>
        <p:spPr>
          <a:xfrm>
            <a:off x="5924717" y="2707867"/>
            <a:ext cx="5253617" cy="26239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บัญชีโครงสร้างลูกจ้างกลุ่มที่ 4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ให้ขยายเพดานอัตราค่าจ้าง 1 ขั้น ได้แก่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ขั้นที่ 29 อัตราค่าจ้าง 75,550 บาท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ขั้นที่ 29.5 อัตราค่าจ้าง 76,800 บาท</a:t>
            </a:r>
            <a:endParaRPr lang="th-TH" sz="3200" b="1" dirty="0">
              <a:solidFill>
                <a:schemeClr val="tx1"/>
              </a:solidFill>
            </a:endParaRPr>
          </a:p>
        </p:txBody>
      </p:sp>
      <p:grpSp>
        <p:nvGrpSpPr>
          <p:cNvPr id="8" name="กลุ่ม 7"/>
          <p:cNvGrpSpPr/>
          <p:nvPr/>
        </p:nvGrpSpPr>
        <p:grpSpPr>
          <a:xfrm>
            <a:off x="132542" y="5452766"/>
            <a:ext cx="8122277" cy="1386208"/>
            <a:chOff x="5263838" y="476507"/>
            <a:chExt cx="2003468" cy="2003468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838" y="476507"/>
              <a:ext cx="2003468" cy="2003468"/>
            </a:xfrm>
            <a:prstGeom prst="rect">
              <a:avLst/>
            </a:prstGeom>
          </p:spPr>
        </p:pic>
        <p:sp>
          <p:nvSpPr>
            <p:cNvPr id="10" name="สี่เหลี่ยมผืนผ้ามุมมน 9"/>
            <p:cNvSpPr/>
            <p:nvPr/>
          </p:nvSpPr>
          <p:spPr>
            <a:xfrm>
              <a:off x="5434885" y="1132751"/>
              <a:ext cx="1661375" cy="72664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solidFill>
                  <a:schemeClr val="tx1"/>
                </a:solidFill>
              </a:endParaRPr>
            </a:p>
            <a:p>
              <a:pPr algn="ctr"/>
              <a:r>
                <a:rPr lang="th-TH" b="1" dirty="0" smtClean="0">
                  <a:solidFill>
                    <a:srgbClr val="FF0000"/>
                  </a:solidFill>
                </a:rPr>
                <a:t>ตำแหน่ง</a:t>
              </a:r>
              <a:r>
                <a:rPr lang="th-TH" b="1" u="sng" dirty="0">
                  <a:solidFill>
                    <a:srgbClr val="FF0000"/>
                  </a:solidFill>
                </a:rPr>
                <a:t>นักบิน  และผู้ควบคุมหน่วยการบิน ระดับ 3/หัวหน้า</a:t>
              </a:r>
              <a:r>
                <a:rPr lang="th-TH" b="1" dirty="0">
                  <a:solidFill>
                    <a:srgbClr val="FF0000"/>
                  </a:solidFill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th-TH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8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19" y="3486074"/>
            <a:ext cx="5083530" cy="3333750"/>
          </a:xfrm>
          <a:prstGeom prst="rect">
            <a:avLst/>
          </a:prstGeom>
        </p:spPr>
      </p:pic>
      <p:sp>
        <p:nvSpPr>
          <p:cNvPr id="2" name="คำบรรยายภาพแบบสี่เหลี่ยม 1"/>
          <p:cNvSpPr/>
          <p:nvPr/>
        </p:nvSpPr>
        <p:spPr>
          <a:xfrm>
            <a:off x="0" y="1528788"/>
            <a:ext cx="12192000" cy="1957286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ลูกจ้างประจำ</a:t>
            </a:r>
            <a:r>
              <a:rPr lang="th-TH" b="1" dirty="0"/>
              <a:t>รายใดได้รับค่าจ้างตามนัยข้อ 1 </a:t>
            </a:r>
            <a:r>
              <a:rPr lang="th-TH" b="1" u="sng" dirty="0"/>
              <a:t>ให้ได้รับค่าจ้างในวันที่ 1 ตุลาคม 2559 </a:t>
            </a:r>
          </a:p>
          <a:p>
            <a:pPr algn="ctr"/>
            <a:r>
              <a:rPr lang="th-TH" b="1" dirty="0"/>
              <a:t>ตามรอบการประเมินผลการปฏิบัติ</a:t>
            </a:r>
            <a:r>
              <a:rPr lang="th-TH" b="1" dirty="0" smtClean="0"/>
              <a:t>ราชการ</a:t>
            </a:r>
            <a:endParaRPr lang="th-TH" b="1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875657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709863"/>
            <a:ext cx="2622176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หลักเกณฑ์</a:t>
            </a:r>
            <a:endParaRPr lang="th-TH" b="1" dirty="0"/>
          </a:p>
        </p:txBody>
      </p:sp>
      <p:pic>
        <p:nvPicPr>
          <p:cNvPr id="9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94" y="365306"/>
            <a:ext cx="1633611" cy="12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กลุ่ม 9"/>
          <p:cNvGrpSpPr/>
          <p:nvPr/>
        </p:nvGrpSpPr>
        <p:grpSpPr>
          <a:xfrm>
            <a:off x="696380" y="3799768"/>
            <a:ext cx="2358553" cy="2483394"/>
            <a:chOff x="5267326" y="494338"/>
            <a:chExt cx="2003468" cy="2003468"/>
          </a:xfrm>
        </p:grpSpPr>
        <p:pic>
          <p:nvPicPr>
            <p:cNvPr id="11" name="รูปภาพ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26" y="494338"/>
              <a:ext cx="2003468" cy="2003468"/>
            </a:xfrm>
            <a:prstGeom prst="rect">
              <a:avLst/>
            </a:prstGeom>
          </p:spPr>
        </p:pic>
        <p:sp>
          <p:nvSpPr>
            <p:cNvPr id="12" name="สี่เหลี่ยมผืนผ้ามุมมน 11"/>
            <p:cNvSpPr/>
            <p:nvPr/>
          </p:nvSpPr>
          <p:spPr>
            <a:xfrm>
              <a:off x="5434885" y="1132751"/>
              <a:ext cx="1661375" cy="72664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smtClean="0">
                  <a:solidFill>
                    <a:schemeClr val="tx1"/>
                  </a:solidFill>
                </a:rPr>
                <a:t>x</a:t>
              </a:r>
              <a:endParaRPr lang="th-TH" sz="8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คำบรรยายภาพแบบสี่เหลี่ยม 12"/>
          <p:cNvSpPr/>
          <p:nvPr/>
        </p:nvSpPr>
        <p:spPr>
          <a:xfrm>
            <a:off x="3201768" y="4433656"/>
            <a:ext cx="3468575" cy="1215616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ลูกจ้างประจำที่พ้นจากราชการในวันที่ 30 กันยายน </a:t>
            </a:r>
            <a:r>
              <a:rPr lang="th-TH" b="1" dirty="0" smtClean="0"/>
              <a:t>2559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8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19" y="3486074"/>
            <a:ext cx="5083530" cy="3333750"/>
          </a:xfrm>
          <a:prstGeom prst="rect">
            <a:avLst/>
          </a:prstGeom>
        </p:spPr>
      </p:pic>
      <p:sp>
        <p:nvSpPr>
          <p:cNvPr id="2" name="คำบรรยายภาพแบบสี่เหลี่ยม 1"/>
          <p:cNvSpPr/>
          <p:nvPr/>
        </p:nvSpPr>
        <p:spPr>
          <a:xfrm>
            <a:off x="0" y="1528788"/>
            <a:ext cx="12192000" cy="1957286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ลูกจ้างประจำ</a:t>
            </a:r>
            <a:r>
              <a:rPr lang="th-TH" b="1" dirty="0"/>
              <a:t>รายใดได้รับค่าจ้างตามหลักเกณฑ์ และวิธีการนี้ </a:t>
            </a:r>
            <a:r>
              <a:rPr lang="th-TH" b="1" u="sng" dirty="0"/>
              <a:t>เมื่อได้รับค่าจ้างถึงอัตราค่าจ้างขั้นสูงตามนัยข้อ 1 แล้ว ให้ได้รับค่าตอบแทนพิเศษ</a:t>
            </a:r>
            <a:r>
              <a:rPr lang="th-TH" b="1" dirty="0"/>
              <a:t>ตามระเบียบกระทรวงการคลังว่าด้วยการเบิกจ่ายค่าตอบแทนพิเศษของข้าราชการและลูกจ้างประจำผู้ได้รับเงินเดือนหรือค่าจ้างถึงขั้นสูงหรือใกล้ถึงขั้นสูงของอันดับหรือตำแหน่ง พ.ศ. 2550 และที่แก้ไขเพิ่มเติม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หลักเกณฑ์</a:t>
            </a:r>
            <a:endParaRPr lang="th-TH" b="1" dirty="0"/>
          </a:p>
        </p:txBody>
      </p:sp>
      <p:pic>
        <p:nvPicPr>
          <p:cNvPr id="9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2" y="516235"/>
            <a:ext cx="1372519" cy="1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8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19" y="3486074"/>
            <a:ext cx="5083530" cy="3333750"/>
          </a:xfrm>
          <a:prstGeom prst="rect">
            <a:avLst/>
          </a:prstGeom>
        </p:spPr>
      </p:pic>
      <p:sp>
        <p:nvSpPr>
          <p:cNvPr id="2" name="คำบรรยายภาพแบบสี่เหลี่ยม 1"/>
          <p:cNvSpPr/>
          <p:nvPr/>
        </p:nvSpPr>
        <p:spPr>
          <a:xfrm>
            <a:off x="0" y="1528788"/>
            <a:ext cx="12192000" cy="1957286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ลูกจ้างประจำ</a:t>
            </a:r>
            <a:r>
              <a:rPr lang="th-TH" b="1" dirty="0"/>
              <a:t>รายใดได้รับค่าตอบแทน</a:t>
            </a:r>
            <a:r>
              <a:rPr lang="th-TH" b="1" dirty="0" smtClean="0"/>
              <a:t>พิเศษฯ </a:t>
            </a:r>
            <a:r>
              <a:rPr lang="th-TH" b="1" dirty="0"/>
              <a:t>อยู่ในวันที่หลักเกณฑ์และวิธีการนี้มีผลใช้บังคับ </a:t>
            </a:r>
            <a:r>
              <a:rPr lang="th-TH" b="1" u="sng" dirty="0"/>
              <a:t>ให้นำค่าตอบแทนพิเศษในรอบการประเมินผลการปฏิบัติงานตั้งแต่วันที่ 1 เมษายน 2559 ถึงวันที่ 30 กันยายน 2559 มารวมเป็นขั้นค่าจ้างตั้งแต่วันที่ 1 ตุลาคม 2559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808422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709863"/>
            <a:ext cx="2514600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หลักเกณฑ์</a:t>
            </a:r>
            <a:endParaRPr lang="th-TH" b="1" dirty="0"/>
          </a:p>
        </p:txBody>
      </p:sp>
      <p:pic>
        <p:nvPicPr>
          <p:cNvPr id="10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9047"/>
            <a:ext cx="1372519" cy="1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วัตถุ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283043"/>
              </p:ext>
            </p:extLst>
          </p:nvPr>
        </p:nvGraphicFramePr>
        <p:xfrm>
          <a:off x="5705475" y="285750"/>
          <a:ext cx="5445745" cy="64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Worksheet" r:id="rId3" imgW="8058279" imgH="12411190" progId="Excel.Sheet.12">
                  <p:embed/>
                </p:oleObj>
              </mc:Choice>
              <mc:Fallback>
                <p:oleObj name="Worksheet" r:id="rId3" imgW="8058279" imgH="12411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5475" y="285750"/>
                        <a:ext cx="5445745" cy="643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ม้วนกระดาษแนวตั้ง 66"/>
          <p:cNvSpPr/>
          <p:nvPr/>
        </p:nvSpPr>
        <p:spPr>
          <a:xfrm>
            <a:off x="47500" y="1931648"/>
            <a:ext cx="5261538" cy="2392702"/>
          </a:xfrm>
          <a:prstGeom prst="verticalScroll">
            <a:avLst/>
          </a:prstGeom>
          <a:solidFill>
            <a:srgbClr val="B7A8A5"/>
          </a:solidFill>
          <a:ln>
            <a:solidFill>
              <a:srgbClr val="4D4447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</a:rPr>
              <a:t>บัญชีโครงสร้างอัตราค่าจ้างลูกจ้างของส่วนราชการ ให้ถือปฏิบัติตามหนังสือ ที่ </a:t>
            </a:r>
            <a:r>
              <a:rPr lang="th-TH" sz="2400" b="1" dirty="0" err="1" smtClean="0">
                <a:solidFill>
                  <a:schemeClr val="tx1"/>
                </a:solidFill>
              </a:rPr>
              <a:t>กค</a:t>
            </a:r>
            <a:r>
              <a:rPr lang="th-TH" sz="2400" b="1" dirty="0" smtClean="0">
                <a:solidFill>
                  <a:schemeClr val="tx1"/>
                </a:solidFill>
              </a:rPr>
              <a:t> 0428/ว 47 ลงวันที่ 29 พฤษภาคม 2558</a:t>
            </a:r>
            <a:endParaRPr lang="th-TH" sz="2400" b="1" dirty="0">
              <a:solidFill>
                <a:schemeClr val="tx1"/>
              </a:solidFill>
            </a:endParaRPr>
          </a:p>
        </p:txBody>
      </p:sp>
      <p:pic>
        <p:nvPicPr>
          <p:cNvPr id="2079" name="ลูกศรเชื่อมต่อแบบตรง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24225"/>
            <a:ext cx="2286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9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94237"/>
              </p:ext>
            </p:extLst>
          </p:nvPr>
        </p:nvGraphicFramePr>
        <p:xfrm>
          <a:off x="654755" y="798687"/>
          <a:ext cx="10741943" cy="597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497"/>
                <a:gridCol w="2159469"/>
                <a:gridCol w="680615"/>
                <a:gridCol w="2539528"/>
                <a:gridCol w="861254"/>
                <a:gridCol w="3670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ข้อที่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อัตราค่าจ้างขั้นสูง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เดิม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บัญชี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กลุ่มที่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ให้ได้รับอัตราค่าจ้างสูงขึ้น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ต่อไป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</a:rPr>
                        <a:t> ไมเกิน....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บัญชี</a:t>
                      </a:r>
                    </a:p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กลุ่มที่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หมายเหตุ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7A8A5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16,650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30)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21,010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 37) สูงสุดของบัญชี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ก.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17,880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32)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21,010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 37) สูงสุดของบัญชี ก.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25,670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30) สูงสุดของบัญชี ก.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จากบัญชีกลุ่มที่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1 มาบัญชีกลุ่มที่ 2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ให้เทียบขั้นใกล้เคียงในทางที่สูงกว่า</a:t>
                      </a:r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25,670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30)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สูงสุดของบัญชี ก.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34,110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31)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จากบัญชีกลุ่มที่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2 มาบัญชีกลุ่มที่ 3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ให้เทียบขั้นใกล้เคียงในทางที่สูงกว่า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34,110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31)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41,610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37)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สูงสุดของบัญชี ก.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1800" dirty="0" smtClean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36,450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33)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39,050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41,610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37)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สูงสุดของบัญชี ก.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46,470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16)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จากบัญชีกลุ่มที่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3 มาบัญชีกลุ่มที่ 4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ให้เทียบขั้นใกล้เคียงในทางที่สูงกว่า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46,470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16)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54,170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19.5)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เทียบเท่าอัตราเงินเดือนขั้นสูงสุดของข้าราชการตำแหน่งประเภททั่วไป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54,170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19.5)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65,310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24.5)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กรณีที่มีการกำหนดเพิ่มเติม</a:t>
                      </a:r>
                    </a:p>
                  </a:txBody>
                  <a:tcPr>
                    <a:solidFill>
                      <a:srgbClr val="9DC3E6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1.8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65,310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24.5)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74,310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28.5)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1800" dirty="0"/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67,560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25.5)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th-T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69,800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26.5)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th-TH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74,310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 28.5)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chemeClr val="tx1"/>
                          </a:solidFill>
                        </a:rPr>
                        <a:t>76,800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</a:rPr>
                        <a:t>(ขั้นที่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</a:rPr>
                        <a:t> 29.5)</a:t>
                      </a:r>
                      <a:endParaRPr lang="th-TH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-เทียบเท่าอัตราเงินเดือนขั้นสูงสุดของข้าราชการตำแหน่งผู้ทรงคุณวุฒิ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</a:rPr>
                        <a:t>- ขยายเพดานอัตราค่าจ้าง 1 ขั้น ตามหนังสือฉบับนี้</a:t>
                      </a:r>
                      <a:endParaRPr lang="th-TH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DC3E6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654755" y="191911"/>
            <a:ext cx="4718756" cy="575733"/>
          </a:xfrm>
          <a:prstGeom prst="rect">
            <a:avLst/>
          </a:prstGeom>
          <a:solidFill>
            <a:srgbClr val="B7A8A5"/>
          </a:solidFill>
          <a:ln>
            <a:solidFill>
              <a:srgbClr val="4D4447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สรุปอัตราค่าจ้างขั้นสูง ตามที่กำหนดใหม่</a:t>
            </a:r>
            <a:endParaRPr lang="th-T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0"/>
          <p:cNvSpPr/>
          <p:nvPr/>
        </p:nvSpPr>
        <p:spPr>
          <a:xfrm>
            <a:off x="6871239" y="982994"/>
            <a:ext cx="3327886" cy="4635124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66" y="982994"/>
            <a:ext cx="3328704" cy="46394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708574" y="2929580"/>
            <a:ext cx="1955829" cy="900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ถาม</a:t>
            </a:r>
            <a:endParaRPr lang="th-TH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7123087" y="2929580"/>
            <a:ext cx="1955829" cy="9007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ตอบ</a:t>
            </a:r>
            <a:endParaRPr lang="th-TH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4945619" y="3144644"/>
            <a:ext cx="1667054" cy="8920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071094"/>
              </p:ext>
            </p:extLst>
          </p:nvPr>
        </p:nvGraphicFramePr>
        <p:xfrm>
          <a:off x="1360448" y="1969271"/>
          <a:ext cx="9779621" cy="4777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3883"/>
                <a:gridCol w="1163259"/>
                <a:gridCol w="1306237"/>
                <a:gridCol w="1167836"/>
                <a:gridCol w="1221594"/>
                <a:gridCol w="1364572"/>
                <a:gridCol w="2332240"/>
              </a:tblGrid>
              <a:tr h="596466">
                <a:tc gridSpan="3"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อัตราค่าจ้างขั้นสูงเดิม</a:t>
                      </a:r>
                      <a:endParaRPr lang="en-US" sz="1100" dirty="0">
                        <a:effectLst/>
                      </a:endParaRPr>
                    </a:p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(ว 47, ว 337)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อัตราค่าจ้างที่สูงกว่าอัตราค่าจ้าง</a:t>
                      </a:r>
                      <a:endParaRPr lang="en-US" sz="1100">
                        <a:effectLst/>
                      </a:endParaRPr>
                    </a:p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ขั้นสูงของตำแหน่ง (ว 27)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หมายเหตุ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กลุ่มที่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ขั้นที่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ขั้นสูง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กลุ่มที่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ขั้นที่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ขั้นสูง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16,650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21,010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17,880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21,010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21,010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25,670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25,670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34,110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34,110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41,610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36,450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41,610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39,050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37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41,610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41,610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46,470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46,470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19.5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54,170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400">
                          <a:effectLst/>
                        </a:rPr>
                        <a:t>ยกเว้น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24.5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65,310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28.5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74,310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67,560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28.5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74,310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69,800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28.5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74,310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1.1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  <a:tr h="298625"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28.5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effectLst/>
                        </a:rPr>
                        <a:t>74,310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</a:rPr>
                        <a:t>29.5</a:t>
                      </a:r>
                      <a:endParaRPr lang="en-US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</a:rPr>
                        <a:t>76,800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14400" marR="0" indent="-91440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0045" algn="l"/>
                        </a:tabLst>
                      </a:pPr>
                      <a:r>
                        <a:rPr lang="th-TH" sz="1600" dirty="0">
                          <a:effectLst/>
                        </a:rPr>
                        <a:t>เพิ่มเติม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คำบรรยายภาพแบบเมฆ 3"/>
          <p:cNvSpPr/>
          <p:nvPr/>
        </p:nvSpPr>
        <p:spPr>
          <a:xfrm>
            <a:off x="1449658" y="89209"/>
            <a:ext cx="9601200" cy="1768549"/>
          </a:xfrm>
          <a:prstGeom prst="cloudCallout">
            <a:avLst>
              <a:gd name="adj1" fmla="val -58381"/>
              <a:gd name="adj2" fmla="val 60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th-TH" altLang="en-US" sz="2400" b="1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altLang="en-US" sz="2400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ตามหนังสือกระทรวงการคลัง ที่ </a:t>
            </a:r>
            <a:r>
              <a:rPr lang="th-TH" altLang="en-US" sz="2400" dirty="0" err="1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กค</a:t>
            </a:r>
            <a:r>
              <a:rPr lang="th-TH" altLang="en-US" sz="2400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0420/ว 27 ลงวันที่ 6 </a:t>
            </a:r>
            <a:r>
              <a:rPr lang="th-TH" altLang="en-US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มีนาคม๒๕๖๐ได้</a:t>
            </a:r>
            <a:r>
              <a:rPr lang="th-TH" altLang="en-US" sz="2400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กำหนดหลักเกณฑ์และวิธีการให้ลูกจ้างประจำของส่วน</a:t>
            </a:r>
            <a:r>
              <a:rPr lang="th-TH" altLang="en-US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ราชการ ได้รับอัตราค่าจ้าง</a:t>
            </a:r>
            <a:r>
              <a:rPr lang="th-TH" altLang="en-US" sz="2400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สูงกว่าอัตราค่าจ้างขั้นสูงของตำแหน่งที่ได้รับแต่งตั้งในแต่ละระดับ </a:t>
            </a:r>
            <a:r>
              <a:rPr lang="th-TH" altLang="en-US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ไว้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th-TH" altLang="en-US" sz="2400" dirty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altLang="en-US" sz="2400" dirty="0" smtClean="0">
                <a:solidFill>
                  <a:schemeClr val="tx1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อย่างไร</a:t>
            </a:r>
            <a:endParaRPr lang="en-US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3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คำบรรยายภาพแบบเมฆ 12"/>
          <p:cNvSpPr/>
          <p:nvPr/>
        </p:nvSpPr>
        <p:spPr>
          <a:xfrm>
            <a:off x="3694635" y="178421"/>
            <a:ext cx="5982965" cy="2478326"/>
          </a:xfrm>
          <a:prstGeom prst="cloudCallout">
            <a:avLst>
              <a:gd name="adj1" fmla="val -58381"/>
              <a:gd name="adj2" fmla="val 60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สมชาย ตำแหน่งพนักงานทั่วไป ระดับ </a:t>
            </a:r>
            <a:r>
              <a:rPr lang="th-TH" sz="2400" dirty="0"/>
              <a:t>บ</a:t>
            </a:r>
            <a:r>
              <a:rPr lang="th-TH" sz="2400" dirty="0" smtClean="0"/>
              <a:t>1 </a:t>
            </a:r>
          </a:p>
          <a:p>
            <a:pPr algn="ctr"/>
            <a:r>
              <a:rPr lang="th-TH" sz="2400" b="1" dirty="0" smtClean="0"/>
              <a:t>ได้รับค่าจ้าง </a:t>
            </a:r>
            <a:r>
              <a:rPr lang="en-US" sz="2400" b="1" dirty="0" smtClean="0"/>
              <a:t>16,650 </a:t>
            </a:r>
            <a:r>
              <a:rPr lang="th-TH" sz="2400" b="1" dirty="0" smtClean="0"/>
              <a:t>บาท </a:t>
            </a:r>
          </a:p>
          <a:p>
            <a:pPr algn="ctr"/>
            <a:r>
              <a:rPr lang="th-TH" sz="2400" dirty="0" smtClean="0"/>
              <a:t>ได้รับค่าตอบแทนพิเศษตามผลการประเมิน รอบ 1 ต.ค. 59</a:t>
            </a:r>
          </a:p>
          <a:p>
            <a:pPr algn="ctr"/>
            <a:r>
              <a:rPr lang="th-TH" sz="2400" b="1" dirty="0" smtClean="0"/>
              <a:t>กรณีเต็มขั้น </a:t>
            </a:r>
            <a:r>
              <a:rPr lang="en-US" sz="2400" b="1" dirty="0" smtClean="0"/>
              <a:t>= 1 </a:t>
            </a:r>
            <a:r>
              <a:rPr lang="th-TH" sz="2400" b="1" dirty="0" smtClean="0"/>
              <a:t>ขั้น (4</a:t>
            </a:r>
            <a:r>
              <a:rPr lang="en-US" sz="2400" b="1" dirty="0" smtClean="0"/>
              <a:t>%</a:t>
            </a:r>
            <a:r>
              <a:rPr lang="th-TH" sz="2400" b="1" dirty="0" smtClean="0"/>
              <a:t>)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6095997" y="2761777"/>
            <a:ext cx="5528135" cy="4180889"/>
            <a:chOff x="7702404" y="-150755"/>
            <a:chExt cx="4769528" cy="321020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404" y="-150755"/>
              <a:ext cx="4769528" cy="32102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สี่เหลี่ยมผืนผ้า 5"/>
                <p:cNvSpPr/>
                <p:nvPr/>
              </p:nvSpPr>
              <p:spPr>
                <a:xfrm>
                  <a:off x="8530496" y="59307"/>
                  <a:ext cx="3642457" cy="26534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th-TH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★ </m:t>
                      </m:r>
                    </m:oMath>
                  </a14:m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ตำแหน่งพนักงานทั่วไป ระดับ บ1 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บัญชีค่าจ้าง  กลุ่มที่ 1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ค่าจ้างขั้นต่ำ – ขั้นสูง 8,690 - 16,650 บาท</a:t>
                  </a:r>
                </a:p>
                <a:p>
                  <a:pPr marL="285750" indent="-285750">
                    <a:buFontTx/>
                    <a:buChar char="-"/>
                  </a:pPr>
                  <a:endParaRPr lang="th-TH" sz="1800" b="1" i="1" dirty="0" smtClean="0">
                    <a:solidFill>
                      <a:srgbClr val="C00000"/>
                    </a:solidFill>
                  </a:endParaRPr>
                </a:p>
                <a:p>
                  <a:r>
                    <a:rPr lang="th-TH" sz="1800" b="1" i="1" dirty="0" smtClean="0">
                      <a:solidFill>
                        <a:srgbClr val="C00000"/>
                      </a:solidFill>
                      <a:latin typeface="Yu Gothic Light" panose="020B0300000000000000" pitchFamily="34" charset="-128"/>
                      <a:ea typeface="Yu Gothic Light" panose="020B0300000000000000" pitchFamily="34" charset="-128"/>
                    </a:rPr>
                    <a:t>☝ 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แนวทางการพิจารณา/หลักเกณฑ์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ปัจจุบันอัตราค่าจ้างเต็มขั้น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>
                      <a:solidFill>
                        <a:srgbClr val="C00000"/>
                      </a:solidFill>
                    </a:rPr>
                    <a:t>ให้ได้รับอัตราค่าจ้างสูงขึ้นต่อไป จนถึง</a:t>
                  </a:r>
                  <a:r>
                    <a:rPr lang="th-TH" sz="1800" b="1" i="1" u="sng" dirty="0">
                      <a:solidFill>
                        <a:srgbClr val="C00000"/>
                      </a:solidFill>
                    </a:rPr>
                    <a:t>อัตราค่าจ้างขั้นสูงสุด</a:t>
                  </a:r>
                  <a:r>
                    <a:rPr lang="th-TH" sz="1800" b="1" i="1" dirty="0">
                      <a:solidFill>
                        <a:srgbClr val="C00000"/>
                      </a:solidFill>
                    </a:rPr>
                    <a:t>ของบัญชีในแต่ละ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กลุ่ม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ได้รับค่าตอบแทนพิเศษ 1 ขั้น (4</a:t>
                  </a:r>
                  <a:r>
                    <a:rPr lang="en-US" sz="1800" b="1" i="1" dirty="0" smtClean="0">
                      <a:solidFill>
                        <a:srgbClr val="C00000"/>
                      </a:solidFill>
                    </a:rPr>
                    <a:t>%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)</a:t>
                  </a:r>
                </a:p>
                <a:p>
                  <a:endParaRPr lang="th-TH" sz="1800" b="1" i="1" dirty="0">
                    <a:solidFill>
                      <a:srgbClr val="C00000"/>
                    </a:solidFill>
                  </a:endParaRPr>
                </a:p>
                <a:p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Yu Gothic Light" panose="020B0300000000000000" pitchFamily="34" charset="-128"/>
                      <a:ea typeface="Yu Gothic Light" panose="020B0300000000000000" pitchFamily="34" charset="-128"/>
                    </a:rPr>
                    <a:t>☞ 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อัตราค่าจ้างตั้งแต่วันที่  1 ต.ค. 59 </a:t>
                  </a:r>
                </a:p>
                <a:p>
                  <a:r>
                    <a:rPr lang="en-US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= 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16,650 + 1 ขั้น </a:t>
                  </a:r>
                  <a:r>
                    <a:rPr lang="en-US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=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17,270 บาท  (บัญชีกลุ่มที่ 1)</a:t>
                  </a:r>
                  <a:endParaRPr lang="th-TH" sz="1800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สี่เหลี่ยมผืนผ้า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496" y="59307"/>
                  <a:ext cx="3642457" cy="26534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54" b="-211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กลุ่ม 19"/>
          <p:cNvGrpSpPr/>
          <p:nvPr/>
        </p:nvGrpSpPr>
        <p:grpSpPr>
          <a:xfrm>
            <a:off x="0" y="2656746"/>
            <a:ext cx="3603782" cy="3584156"/>
            <a:chOff x="224970" y="3035356"/>
            <a:chExt cx="3378812" cy="3205546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0" y="3035356"/>
              <a:ext cx="3205546" cy="3205546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519" y="5030515"/>
              <a:ext cx="1002263" cy="97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7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สี่เหลี่ยม 1"/>
          <p:cNvSpPr/>
          <p:nvPr/>
        </p:nvSpPr>
        <p:spPr>
          <a:xfrm>
            <a:off x="2062977" y="1528788"/>
            <a:ext cx="8296507" cy="1136353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/>
              <a:t>หลักการ และวัตถุประสงค์</a:t>
            </a:r>
            <a:endParaRPr lang="th-TH" sz="3200" b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33" y="771638"/>
            <a:ext cx="4301138" cy="684000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 smtClean="0"/>
              <a:t>หัวข้อการประชุมชี้แจง</a:t>
            </a:r>
            <a:endParaRPr lang="th-TH" sz="3200" b="1" dirty="0"/>
          </a:p>
        </p:txBody>
      </p:sp>
      <p:pic>
        <p:nvPicPr>
          <p:cNvPr id="2050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47"/>
            <a:ext cx="1372519" cy="1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1295902" y="1867925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 smtClean="0"/>
              <a:t>     </a:t>
            </a:r>
            <a:endParaRPr lang="th-TH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81141" y="1838175"/>
            <a:ext cx="470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๑</a:t>
            </a:r>
            <a:r>
              <a:rPr lang="th-TH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คำบรรยายภาพแบบสี่เหลี่ยม 9"/>
          <p:cNvSpPr/>
          <p:nvPr/>
        </p:nvSpPr>
        <p:spPr>
          <a:xfrm>
            <a:off x="2088625" y="3093351"/>
            <a:ext cx="9620155" cy="1657071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หลักเกณฑ์และวิธีการให้ลูกจ้างประจำของส่วนราชการได้รับอัตราค่าจ้าง</a:t>
            </a:r>
          </a:p>
          <a:p>
            <a:pPr lvl="0" algn="ctr"/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สูงกว่าอัตราค่าจ้างขั้นสูงของตำแหน่งที่ได้รับแต่งตั้งในแต่ละระดับ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295902" y="3515409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 smtClean="0">
                <a:solidFill>
                  <a:srgbClr val="FF0000"/>
                </a:solidFill>
              </a:rPr>
              <a:t>๒</a:t>
            </a:r>
            <a:r>
              <a:rPr lang="th-TH" sz="3600" dirty="0" smtClean="0"/>
              <a:t>.   </a:t>
            </a:r>
            <a:r>
              <a:rPr lang="th-TH" dirty="0" smtClean="0"/>
              <a:t>  </a:t>
            </a:r>
            <a:endParaRPr lang="th-TH" dirty="0"/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2062977" y="5422270"/>
            <a:ext cx="8296507" cy="1156949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แนวทางปฏิบัติของ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ส่วน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ราชการ</a:t>
            </a:r>
            <a:endParaRPr lang="th-TH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353300" y="5526444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>
                <a:solidFill>
                  <a:srgbClr val="FF0000"/>
                </a:solidFill>
              </a:rPr>
              <a:t>๓</a:t>
            </a:r>
            <a:r>
              <a:rPr lang="th-TH" sz="3600" dirty="0" smtClean="0"/>
              <a:t>.</a:t>
            </a:r>
            <a:r>
              <a:rPr lang="th-TH" dirty="0" smtClean="0"/>
              <a:t> 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35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คำบรรยายภาพแบบเมฆ 12"/>
          <p:cNvSpPr/>
          <p:nvPr/>
        </p:nvSpPr>
        <p:spPr>
          <a:xfrm>
            <a:off x="3694635" y="336027"/>
            <a:ext cx="5982965" cy="2320719"/>
          </a:xfrm>
          <a:prstGeom prst="cloudCallout">
            <a:avLst>
              <a:gd name="adj1" fmla="val -58381"/>
              <a:gd name="adj2" fmla="val 60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สมหวัง ตำแหน่งพนักงานทั่วไป ระดับ บ2 </a:t>
            </a:r>
          </a:p>
          <a:p>
            <a:pPr algn="ctr"/>
            <a:r>
              <a:rPr lang="th-TH" sz="2400" b="1" dirty="0" smtClean="0"/>
              <a:t>ได้รับค่าจ้าง </a:t>
            </a:r>
            <a:r>
              <a:rPr lang="en-US" sz="2400" b="1" dirty="0" smtClean="0"/>
              <a:t>17,880 </a:t>
            </a:r>
            <a:r>
              <a:rPr lang="th-TH" sz="2400" b="1" dirty="0" smtClean="0"/>
              <a:t>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</a:t>
            </a:r>
            <a:r>
              <a:rPr lang="th-TH" sz="2400" dirty="0"/>
              <a:t>1 ต.ค. 59</a:t>
            </a:r>
          </a:p>
          <a:p>
            <a:pPr algn="ctr"/>
            <a:r>
              <a:rPr lang="th-TH" sz="2400" b="1" dirty="0" smtClean="0"/>
              <a:t>กรณีเต็มขั้น </a:t>
            </a:r>
            <a:r>
              <a:rPr lang="en-US" sz="2400" b="1" dirty="0" smtClean="0"/>
              <a:t>= 1 </a:t>
            </a:r>
            <a:r>
              <a:rPr lang="th-TH" sz="2400" b="1" dirty="0" smtClean="0"/>
              <a:t>ขั้น (4</a:t>
            </a:r>
            <a:r>
              <a:rPr lang="en-US" sz="2400" b="1" dirty="0" smtClean="0"/>
              <a:t>%</a:t>
            </a:r>
            <a:r>
              <a:rPr lang="th-TH" sz="2400" b="1" dirty="0" smtClean="0"/>
              <a:t>)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381956"/>
            <a:ext cx="5621870" cy="4476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สี่เหลี่ยมผืนผ้า 5"/>
              <p:cNvSpPr/>
              <p:nvPr/>
            </p:nvSpPr>
            <p:spPr>
              <a:xfrm>
                <a:off x="7244636" y="3122515"/>
                <a:ext cx="4055542" cy="31758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ตำแหน่งพนักงานทั่วไป ระดับ บ2 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1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9,400 - 17,880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กลุ่ม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ได้รับค่าตอบแทนพิเศษ 1 ขั้น (4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17,880 + 1 ขั้น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th-TH" sz="18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18,480 บาท (บัญชีกลุ่มที่ 1) </a:t>
                </a:r>
              </a:p>
            </p:txBody>
          </p:sp>
        </mc:Choice>
        <mc:Fallback xmlns="">
          <p:sp>
            <p:nvSpPr>
              <p:cNvPr id="6" name="สี่เหลี่ยมผืนผ้า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36" y="3122515"/>
                <a:ext cx="4055542" cy="3175824"/>
              </a:xfrm>
              <a:prstGeom prst="rect">
                <a:avLst/>
              </a:prstGeom>
              <a:blipFill rotWithShape="0">
                <a:blip r:embed="rId3"/>
                <a:stretch>
                  <a:fillRect l="-1201" t="-3839" r="-1201" b="-67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กลุ่ม 19"/>
          <p:cNvGrpSpPr/>
          <p:nvPr/>
        </p:nvGrpSpPr>
        <p:grpSpPr>
          <a:xfrm>
            <a:off x="0" y="2656746"/>
            <a:ext cx="3603782" cy="3584156"/>
            <a:chOff x="224970" y="3035356"/>
            <a:chExt cx="3378812" cy="3205546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0" y="3035356"/>
              <a:ext cx="3205546" cy="3205546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519" y="5030515"/>
              <a:ext cx="1002263" cy="97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3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คำบรรยายภาพแบบเมฆ 12"/>
          <p:cNvSpPr/>
          <p:nvPr/>
        </p:nvSpPr>
        <p:spPr>
          <a:xfrm>
            <a:off x="3694635" y="313449"/>
            <a:ext cx="6510521" cy="2320719"/>
          </a:xfrm>
          <a:prstGeom prst="cloudCallout">
            <a:avLst>
              <a:gd name="adj1" fmla="val -58381"/>
              <a:gd name="adj2" fmla="val 60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สมคิด ตำแหน่งพนักงานทั่วไป ระดับ บ2/หัวหน้า</a:t>
            </a:r>
          </a:p>
          <a:p>
            <a:pPr algn="ctr"/>
            <a:r>
              <a:rPr lang="th-TH" sz="2400" b="1" dirty="0" smtClean="0"/>
              <a:t>ได้รับค่าจ้าง </a:t>
            </a:r>
            <a:r>
              <a:rPr lang="en-US" sz="2400" b="1" dirty="0" smtClean="0"/>
              <a:t>21,010 </a:t>
            </a:r>
            <a:r>
              <a:rPr lang="th-TH" sz="2400" b="1" dirty="0" smtClean="0"/>
              <a:t>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</a:t>
            </a:r>
            <a:r>
              <a:rPr lang="th-TH" sz="2400" dirty="0"/>
              <a:t>ต.ค. </a:t>
            </a:r>
            <a:r>
              <a:rPr lang="th-TH" sz="2400" dirty="0" smtClean="0"/>
              <a:t>59</a:t>
            </a:r>
          </a:p>
          <a:p>
            <a:pPr algn="ctr"/>
            <a:r>
              <a:rPr lang="th-TH" sz="2400" b="1" dirty="0" smtClean="0"/>
              <a:t>กรณีเต็มขั้น </a:t>
            </a:r>
            <a:r>
              <a:rPr lang="en-US" sz="2400" b="1" dirty="0" smtClean="0"/>
              <a:t>= 1 </a:t>
            </a:r>
            <a:r>
              <a:rPr lang="th-TH" sz="2400" b="1" dirty="0" smtClean="0"/>
              <a:t>ขั้น (4</a:t>
            </a:r>
            <a:r>
              <a:rPr lang="en-US" sz="2400" b="1" dirty="0" smtClean="0"/>
              <a:t>%</a:t>
            </a:r>
            <a:r>
              <a:rPr lang="th-TH" sz="2400" b="1" dirty="0" smtClean="0"/>
              <a:t>)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6333066" y="2370667"/>
            <a:ext cx="5689601" cy="4447824"/>
            <a:chOff x="7602831" y="-150755"/>
            <a:chExt cx="4769528" cy="321020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831" y="-150755"/>
              <a:ext cx="4769528" cy="321020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สี่เหลี่ยมผืนผ้า 5"/>
                <p:cNvSpPr/>
                <p:nvPr/>
              </p:nvSpPr>
              <p:spPr>
                <a:xfrm>
                  <a:off x="8357087" y="145129"/>
                  <a:ext cx="3646852" cy="262844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th-TH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★ </m:t>
                      </m:r>
                    </m:oMath>
                  </a14:m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ตำแหน่งพนักงานทั่วไป ระดับ บ2 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บัญชีค่าจ้าง  กลุ่มที่ 1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ค่าจ้างขั้นต่ำ – ขั้นสูง 11,500 - 21,010 บาท</a:t>
                  </a:r>
                </a:p>
                <a:p>
                  <a:pPr marL="285750" indent="-285750">
                    <a:buFontTx/>
                    <a:buChar char="-"/>
                  </a:pPr>
                  <a:endParaRPr lang="th-TH" sz="1800" b="1" i="1" dirty="0" smtClean="0">
                    <a:solidFill>
                      <a:srgbClr val="C00000"/>
                    </a:solidFill>
                  </a:endParaRPr>
                </a:p>
                <a:p>
                  <a:r>
                    <a:rPr lang="th-TH" sz="1800" b="1" i="1" dirty="0" smtClean="0">
                      <a:solidFill>
                        <a:srgbClr val="C00000"/>
                      </a:solidFill>
                      <a:latin typeface="Yu Gothic Light" panose="020B0300000000000000" pitchFamily="34" charset="-128"/>
                      <a:ea typeface="Yu Gothic Light" panose="020B0300000000000000" pitchFamily="34" charset="-128"/>
                    </a:rPr>
                    <a:t>☝ 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แนวทางการพิจารณา/หลักเกณฑ์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ปัจจุบันอัตราค่าจ้างเต็มขั้น (ขั้นสูงสุดของบัญชีกลุ่ม 1)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ให้</a:t>
                  </a:r>
                  <a:r>
                    <a:rPr lang="th-TH" sz="1800" b="1" i="1" dirty="0">
                      <a:solidFill>
                        <a:srgbClr val="C00000"/>
                      </a:solidFill>
                    </a:rPr>
                    <a:t>ได้รับอัตราค่าจ้างสูงขึ้นต่อไป จนถึง</a:t>
                  </a:r>
                  <a:r>
                    <a:rPr lang="th-TH" sz="1800" b="1" i="1" u="sng" dirty="0">
                      <a:solidFill>
                        <a:srgbClr val="C00000"/>
                      </a:solidFill>
                    </a:rPr>
                    <a:t>อัตราค่าจ้างขั้นสูงของระดับถัดไป 1 ระดับ</a:t>
                  </a:r>
                  <a:r>
                    <a:rPr lang="th-TH" sz="1800" b="1" i="1" dirty="0">
                      <a:solidFill>
                        <a:srgbClr val="C00000"/>
                      </a:solidFill>
                    </a:rPr>
                    <a:t> (โดยเทียบขั้นใกล้เคียงในทางที่สูงกว่าของกลุ่มบัญชีถัดไป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th-TH" sz="1800" b="1" i="1" dirty="0">
                      <a:solidFill>
                        <a:srgbClr val="C00000"/>
                      </a:solidFill>
                    </a:rPr>
                    <a:t>ได้รับค่าตอบแทนพิเศษ 1 ขั้น (4</a:t>
                  </a:r>
                  <a:r>
                    <a:rPr lang="en-US" sz="1800" b="1" i="1" dirty="0">
                      <a:solidFill>
                        <a:srgbClr val="C00000"/>
                      </a:solidFill>
                    </a:rPr>
                    <a:t>%</a:t>
                  </a:r>
                  <a:r>
                    <a:rPr lang="th-TH" sz="1800" b="1" i="1" dirty="0" smtClean="0">
                      <a:solidFill>
                        <a:srgbClr val="C00000"/>
                      </a:solidFill>
                    </a:rPr>
                    <a:t>)</a:t>
                  </a:r>
                  <a:endParaRPr lang="th-TH" sz="1800" b="1" i="1" dirty="0">
                    <a:solidFill>
                      <a:srgbClr val="C00000"/>
                    </a:solidFill>
                  </a:endParaRPr>
                </a:p>
                <a:p>
                  <a:endParaRPr lang="th-TH" sz="1800" b="1" i="1" dirty="0" smtClean="0">
                    <a:solidFill>
                      <a:srgbClr val="C00000"/>
                    </a:solidFill>
                  </a:endParaRPr>
                </a:p>
                <a:p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Yu Gothic Light" panose="020B0300000000000000" pitchFamily="34" charset="-128"/>
                      <a:ea typeface="Yu Gothic Light" panose="020B0300000000000000" pitchFamily="34" charset="-128"/>
                    </a:rPr>
                    <a:t>☞ 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อัตราค่าจ้างตั้งแต่วันที่  1 ต.ค. 59 </a:t>
                  </a:r>
                </a:p>
                <a:p>
                  <a:r>
                    <a:rPr lang="en-US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= 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21,010 + 1 ขั้น </a:t>
                  </a:r>
                  <a:r>
                    <a:rPr lang="en-US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=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 </a:t>
                  </a:r>
                  <a:r>
                    <a:rPr lang="th-TH" sz="1800" b="1" i="1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21,880 บาท (บัญชีกลุ่มที่ </a:t>
                  </a:r>
                  <a:r>
                    <a:rPr lang="th-TH" sz="1800" b="1" i="1" dirty="0" smtClean="0">
                      <a:solidFill>
                        <a:schemeClr val="accent6">
                          <a:lumMod val="75000"/>
                        </a:schemeClr>
                      </a:solidFill>
                    </a:rPr>
                    <a:t>2) </a:t>
                  </a:r>
                  <a:endParaRPr lang="th-TH" sz="1800" b="1" i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สี่เหลี่ยมผืนผ้า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7087" y="145129"/>
                  <a:ext cx="3646852" cy="26284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120" t="-836" b="-317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กลุ่ม 19"/>
          <p:cNvGrpSpPr/>
          <p:nvPr/>
        </p:nvGrpSpPr>
        <p:grpSpPr>
          <a:xfrm>
            <a:off x="0" y="2656746"/>
            <a:ext cx="3603782" cy="3584156"/>
            <a:chOff x="224970" y="3035356"/>
            <a:chExt cx="3378812" cy="3205546"/>
          </a:xfrm>
        </p:grpSpPr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0" y="3035356"/>
              <a:ext cx="3205546" cy="3205546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1519" y="5030515"/>
              <a:ext cx="1002263" cy="97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47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86688" y="293511"/>
            <a:ext cx="5937934" cy="1986845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สมหญิง ตำแหน่งพนักงานธุรการ ระดับ ส1 </a:t>
            </a:r>
            <a:r>
              <a:rPr lang="th-TH" sz="2400" b="1" dirty="0" smtClean="0"/>
              <a:t>ได้รับค่าจ้าง 21,010 บาท</a:t>
            </a:r>
          </a:p>
          <a:p>
            <a:pPr algn="ctr"/>
            <a:r>
              <a:rPr lang="th-TH" sz="2400" dirty="0" smtClean="0"/>
              <a:t>ได้รับค่าตอบแทนพิเศษฯ รอบ </a:t>
            </a:r>
            <a:r>
              <a:rPr lang="th-TH" sz="2400" dirty="0"/>
              <a:t>1 ต.ค. </a:t>
            </a:r>
            <a:r>
              <a:rPr lang="th-TH" sz="2400" dirty="0" smtClean="0"/>
              <a:t>59</a:t>
            </a:r>
          </a:p>
          <a:p>
            <a:pPr algn="ctr"/>
            <a:r>
              <a:rPr lang="th-TH" sz="2400" b="1" dirty="0" smtClean="0"/>
              <a:t>กรณีเต็มขั้น </a:t>
            </a:r>
            <a:r>
              <a:rPr lang="en-US" sz="2400" b="1" dirty="0" smtClean="0"/>
              <a:t>= </a:t>
            </a:r>
            <a:r>
              <a:rPr lang="th-TH" sz="2400" b="1" dirty="0"/>
              <a:t>½ </a:t>
            </a:r>
            <a:r>
              <a:rPr lang="th-TH" sz="2400" b="1" dirty="0" smtClean="0"/>
              <a:t>ขั้น (2</a:t>
            </a:r>
            <a:r>
              <a:rPr lang="en-US" sz="2400" b="1" dirty="0" smtClean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099733"/>
            <a:ext cx="5802492" cy="4842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6988064" y="3035356"/>
                <a:ext cx="4842691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ตำแหน่งพนักงานธุรการ ระดับ ส1 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1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9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,400 - 21,010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 (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ขั้นสูงสุดของบัญชีกลุ่ม 1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)</a:t>
                </a:r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อัตราค่าจ้างขั้นสูงของระดับถัดไป 1 ระดับ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 (โดยเทียบขั้นใกล้เคียงในทางที่สูงกว่าของกลุ่มบัญชีถัดไป)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ได้รับการปรับอัตราค่าจ้างในรอบ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½ </a:t>
                </a:r>
                <a:r>
                  <a:rPr lang="th-TH" sz="1800" i="1" dirty="0" smtClean="0">
                    <a:solidFill>
                      <a:srgbClr val="C00000"/>
                    </a:solidFill>
                  </a:rPr>
                  <a:t>ขั้น (2</a:t>
                </a:r>
                <a:r>
                  <a:rPr lang="en-US" sz="1800" i="1" dirty="0" smtClean="0">
                    <a:solidFill>
                      <a:srgbClr val="C00000"/>
                    </a:solidFill>
                  </a:rPr>
                  <a:t>%</a:t>
                </a:r>
                <a:r>
                  <a:rPr lang="th-TH" sz="1800" i="1" dirty="0" smtClean="0">
                    <a:solidFill>
                      <a:srgbClr val="C00000"/>
                    </a:solidFill>
                  </a:rPr>
                  <a:t>)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  <a:endParaRPr lang="en-US" sz="1800" b="1" i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21010+ ½ ขั้น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21,500 บาท  (บัญชีกลุ่มที่ </a:t>
                </a:r>
                <a:r>
                  <a:rPr lang="th-TH" sz="1800" b="1" i="1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64" y="3035356"/>
                <a:ext cx="4842691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006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12195" r="18048"/>
          <a:stretch/>
        </p:blipFill>
        <p:spPr>
          <a:xfrm>
            <a:off x="99052" y="3137632"/>
            <a:ext cx="5026102" cy="345575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74347" b="56915"/>
          <a:stretch/>
        </p:blipFill>
        <p:spPr>
          <a:xfrm>
            <a:off x="-111133" y="3137632"/>
            <a:ext cx="1744744" cy="13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86688" y="293511"/>
            <a:ext cx="5937934" cy="1986845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สมพร ตำแหน่งพนักงานธุรการ ระดับ ส2 </a:t>
            </a:r>
            <a:r>
              <a:rPr lang="th-TH" sz="2400" b="1" dirty="0" smtClean="0"/>
              <a:t>ได้รับค่าจ้าง 25,670 บาท</a:t>
            </a:r>
          </a:p>
          <a:p>
            <a:pPr algn="ctr"/>
            <a:r>
              <a:rPr lang="th-TH" sz="2400" dirty="0" smtClean="0"/>
              <a:t>ได้รับค่าตอบแทนพิเศษฯ รอบ </a:t>
            </a:r>
            <a:r>
              <a:rPr lang="th-TH" sz="2400" dirty="0"/>
              <a:t>1 ต.ค. </a:t>
            </a:r>
            <a:r>
              <a:rPr lang="th-TH" sz="2400" dirty="0" smtClean="0"/>
              <a:t>59</a:t>
            </a:r>
          </a:p>
          <a:p>
            <a:pPr algn="ctr"/>
            <a:r>
              <a:rPr lang="th-TH" sz="2400" b="1" dirty="0" smtClean="0"/>
              <a:t>กรณีเต็มขั้น </a:t>
            </a:r>
            <a:r>
              <a:rPr lang="en-US" sz="2400" b="1" dirty="0" smtClean="0"/>
              <a:t>= </a:t>
            </a:r>
            <a:r>
              <a:rPr lang="th-TH" sz="2400" b="1" dirty="0"/>
              <a:t>½ </a:t>
            </a:r>
            <a:r>
              <a:rPr lang="th-TH" sz="2400" b="1" dirty="0" smtClean="0"/>
              <a:t>ขั้น (2</a:t>
            </a:r>
            <a:r>
              <a:rPr lang="en-US" sz="2400" b="1" dirty="0" smtClean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099733"/>
            <a:ext cx="5802492" cy="4842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6988064" y="3035356"/>
                <a:ext cx="4842691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ตำแหน่งพนักงานธุรการ ระดับ ส2 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1-2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11,500 - 25,670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 (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ขั้นสูงสุดของบัญชีกลุ่ม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2)</a:t>
                </a:r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อัตราค่าจ้างขั้นสูงของระดับถัดไป 1 ระดับ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 (โดยเทียบขั้นใกล้เคียงในทางที่สูงกว่าของกลุ่มบัญชีถัดไป)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ได้รับการปรับอัตราค่าจ้างในรอบ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½ </a:t>
                </a:r>
                <a:r>
                  <a:rPr lang="th-TH" sz="1800" i="1" dirty="0" smtClean="0">
                    <a:solidFill>
                      <a:srgbClr val="C00000"/>
                    </a:solidFill>
                  </a:rPr>
                  <a:t>ขั้น (2</a:t>
                </a:r>
                <a:r>
                  <a:rPr lang="en-US" sz="1800" i="1" dirty="0" smtClean="0">
                    <a:solidFill>
                      <a:srgbClr val="C00000"/>
                    </a:solidFill>
                  </a:rPr>
                  <a:t>%</a:t>
                </a:r>
                <a:r>
                  <a:rPr lang="th-TH" sz="1800" i="1" dirty="0" smtClean="0">
                    <a:solidFill>
                      <a:srgbClr val="C00000"/>
                    </a:solidFill>
                  </a:rPr>
                  <a:t>)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  <a:endParaRPr lang="en-US" sz="1800" b="1" i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25,670 + ½ ขั้น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26,460 บาท  (บัญชีกลุ่มที่ 3)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064" y="3035356"/>
                <a:ext cx="4842691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006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0" t="12195" r="18048"/>
          <a:stretch/>
        </p:blipFill>
        <p:spPr>
          <a:xfrm>
            <a:off x="99052" y="3137632"/>
            <a:ext cx="5026102" cy="3455753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r="74347" b="56915"/>
          <a:stretch/>
        </p:blipFill>
        <p:spPr>
          <a:xfrm>
            <a:off x="-111133" y="3137632"/>
            <a:ext cx="1744744" cy="13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9" y="203200"/>
            <a:ext cx="6660444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ดวงใจ ตำแหน่งพนักงานธุรการ ระดับ ส3</a:t>
            </a:r>
          </a:p>
          <a:p>
            <a:pPr algn="ctr"/>
            <a:r>
              <a:rPr lang="th-TH" sz="2400" dirty="0" smtClean="0"/>
              <a:t> </a:t>
            </a:r>
            <a:r>
              <a:rPr lang="th-TH" sz="2400" b="1" u="sng" dirty="0" smtClean="0"/>
              <a:t>ได้รับค่าจ้าง 34,110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ตำแหน่งพนักงานธุรการ ระดับ ส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3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2-3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15,000-34,110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กลุ่ม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34,110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34,680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44" y="206586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9" y="203200"/>
            <a:ext cx="6660444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ดวงจันทร์ ตำแหน่งพนักงานธุรการ ระดับ ส4</a:t>
            </a:r>
          </a:p>
          <a:p>
            <a:pPr algn="ctr"/>
            <a:r>
              <a:rPr lang="th-TH" sz="2400" dirty="0" smtClean="0"/>
              <a:t> </a:t>
            </a:r>
            <a:r>
              <a:rPr lang="th-TH" sz="2400" b="1" u="sng" dirty="0" smtClean="0"/>
              <a:t>ได้รับค่าจ้าง 36,450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ตำแหน่งพนักงานธุรการ ระดับ ส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3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17,500-36,450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กลุ่ม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36,450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37,130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44" y="206586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9" y="203200"/>
            <a:ext cx="6660444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ดวงจิต ตำแหน่งพนักงานธุรการ ระดับ ส4/หัวหน้า </a:t>
            </a:r>
            <a:r>
              <a:rPr lang="th-TH" sz="2400" b="1" u="sng" dirty="0" smtClean="0"/>
              <a:t>ได้รับค่าจ้าง 39,050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ตำแหน่งพนักงานธุรการ ระดับ ส4/หัวหน้า 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3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17,500 - 39,050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กลุ่ม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39,050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39,680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344" y="206586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9" y="203200"/>
            <a:ext cx="6660444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err="1" smtClean="0"/>
              <a:t>สมพงษ์</a:t>
            </a:r>
            <a:r>
              <a:rPr lang="th-TH" sz="2400" dirty="0" smtClean="0"/>
              <a:t> ตำแหน่งช่างจัดสถานที่พิธีการ ระดับ ช</a:t>
            </a:r>
            <a:r>
              <a:rPr lang="th-TH" sz="2400" dirty="0"/>
              <a:t>1</a:t>
            </a:r>
            <a:r>
              <a:rPr lang="th-TH" sz="2400" b="1" u="sng" dirty="0" smtClean="0"/>
              <a:t>ได้รับค่าจ้าง 41,610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552622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ตำแหน่งช่างจัดสถานที่พิธีการ ระดับ ช1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3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17,500 - 41,610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ขั้น(ขั้นสูงสุดของบัญชี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กลุ่ม 3)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อัตราค่าจ้างขั้นสูงของระดับถัดไป 1 ระดับ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 (โดยเทียบขั้นใกล้เคียงในทางที่สูงกว่าของกลุ่มบัญชีถัดไป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)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41,610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42,490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552622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071" t="-3527" r="-93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" y="1817510"/>
            <a:ext cx="3341629" cy="44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9" y="203200"/>
            <a:ext cx="6660444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err="1" smtClean="0"/>
              <a:t>สมพงษ์</a:t>
            </a:r>
            <a:r>
              <a:rPr lang="th-TH" sz="2400" dirty="0" smtClean="0"/>
              <a:t> ตำแหน่งช่างจัดสถานที่พิธีการ ระดับ ช2 </a:t>
            </a:r>
            <a:r>
              <a:rPr lang="th-TH" sz="2400" b="1" u="sng" dirty="0" smtClean="0"/>
              <a:t>ได้รับค่าจ้าง 46,470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ตำแหน่งช่างจัดสถานที่พิธีการ ระดับ ช2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17,500 - 46,470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</a:t>
                </a:r>
                <a:r>
                  <a:rPr lang="th-TH" sz="1800" b="1" i="1" u="sng" dirty="0" smtClean="0">
                    <a:solidFill>
                      <a:srgbClr val="C00000"/>
                    </a:solidFill>
                  </a:rPr>
                  <a:t>ขั้นที่19.5 อัตราค่าจ้าง  54,170 บาท  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46,470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47,390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527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07" y="1817510"/>
            <a:ext cx="3341629" cy="4430889"/>
          </a:xfrm>
          <a:prstGeom prst="rect">
            <a:avLst/>
          </a:prstGeom>
        </p:spPr>
      </p:pic>
      <p:grpSp>
        <p:nvGrpSpPr>
          <p:cNvPr id="8" name="กลุ่ม 7"/>
          <p:cNvGrpSpPr/>
          <p:nvPr/>
        </p:nvGrpSpPr>
        <p:grpSpPr>
          <a:xfrm>
            <a:off x="9824233" y="1817509"/>
            <a:ext cx="930782" cy="841167"/>
            <a:chOff x="5267326" y="494338"/>
            <a:chExt cx="2003468" cy="2003468"/>
          </a:xfrm>
        </p:grpSpPr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26" y="494338"/>
              <a:ext cx="2003468" cy="2003468"/>
            </a:xfrm>
            <a:prstGeom prst="rect">
              <a:avLst/>
            </a:prstGeom>
          </p:spPr>
        </p:pic>
        <p:sp>
          <p:nvSpPr>
            <p:cNvPr id="10" name="สี่เหลี่ยมผืนผ้ามุมมน 9"/>
            <p:cNvSpPr/>
            <p:nvPr/>
          </p:nvSpPr>
          <p:spPr>
            <a:xfrm>
              <a:off x="5434885" y="1132751"/>
              <a:ext cx="1661375" cy="72664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 smtClean="0">
                  <a:solidFill>
                    <a:schemeClr val="tx1"/>
                  </a:solidFill>
                </a:rPr>
                <a:t>ยกเว้น</a:t>
              </a:r>
              <a:endParaRPr lang="th-TH" sz="2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7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8" y="203200"/>
            <a:ext cx="7619863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dirty="0" smtClean="0"/>
              <a:t>ประยงค์ ตำแหน่งผู้ควบคุมวิทยุสื่อสารการบิน ระดับ ท3/</a:t>
            </a:r>
            <a:r>
              <a:rPr lang="th-TH" sz="2400" dirty="0" smtClean="0"/>
              <a:t>หน </a:t>
            </a:r>
            <a:r>
              <a:rPr lang="th-TH" sz="2400" b="1" u="sng" dirty="0" smtClean="0"/>
              <a:t>ได้รับค่าจ้าง 65,310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ตำแหน่งผู้ควบคุมวิทยุสื่อสารการบิน ระดับ ท3/หัวหน้า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27,800 - 65,310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หลักเกณฑ์ปัจจุบันอัตราค่าจ้างที่ได้รับเต็มขั้น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ของบัญชีในแต่ละกลุ่ม</a:t>
                </a:r>
              </a:p>
              <a:p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65,310 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66,440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403" t="-3527" r="-561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1580444"/>
            <a:ext cx="4614334" cy="4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คำบรรยายภาพแบบเมฆ 12"/>
          <p:cNvSpPr/>
          <p:nvPr/>
        </p:nvSpPr>
        <p:spPr>
          <a:xfrm>
            <a:off x="5133142" y="178422"/>
            <a:ext cx="6490990" cy="1862252"/>
          </a:xfrm>
          <a:prstGeom prst="cloudCallout">
            <a:avLst>
              <a:gd name="adj1" fmla="val -58381"/>
              <a:gd name="adj2" fmla="val 600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b="1" dirty="0" smtClean="0"/>
              <a:t>มติคณะรัฐมนตรี เมื่อวันที่ 18 ตุลาคม 2559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358436" y="966335"/>
            <a:ext cx="2168955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6911" y="986887"/>
            <a:ext cx="4145591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 smtClean="0"/>
              <a:t>               หลักการ และวัตถุประสงค์</a:t>
            </a:r>
          </a:p>
        </p:txBody>
      </p:sp>
      <p:grpSp>
        <p:nvGrpSpPr>
          <p:cNvPr id="17" name="กลุ่ม 16"/>
          <p:cNvGrpSpPr/>
          <p:nvPr/>
        </p:nvGrpSpPr>
        <p:grpSpPr>
          <a:xfrm>
            <a:off x="6095997" y="2797110"/>
            <a:ext cx="5528135" cy="4180889"/>
            <a:chOff x="7702404" y="-150755"/>
            <a:chExt cx="4769528" cy="3210204"/>
          </a:xfrm>
        </p:grpSpPr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2404" y="-150755"/>
              <a:ext cx="4769528" cy="3210204"/>
            </a:xfrm>
            <a:prstGeom prst="rect">
              <a:avLst/>
            </a:prstGeom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8530496" y="59307"/>
              <a:ext cx="3642457" cy="26534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)</a:t>
              </a:r>
              <a:endParaRPr lang="th-TH" sz="1800" b="1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สี่เหลี่ยมผืนผ้า 10"/>
          <p:cNvSpPr/>
          <p:nvPr/>
        </p:nvSpPr>
        <p:spPr>
          <a:xfrm>
            <a:off x="7973126" y="1500175"/>
            <a:ext cx="3189249" cy="766278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ข้าราชการเงินเดือนตัน</a:t>
            </a:r>
            <a:endParaRPr lang="th-TH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177672" y="4435532"/>
            <a:ext cx="4099927" cy="766278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ลูกจ้างประจำค่าจ้างตัน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177671" y="5432731"/>
            <a:ext cx="4099928" cy="923463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หลักเกณฑ์ และวิธีการ ให้ลูกจ้างประจำได้รับอัตราค่าจ้างสูงกว่าอัตราค่าจ้างขั้นสูง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177671" y="3438332"/>
            <a:ext cx="4099928" cy="766278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ระเบียบกระทรวงการคลังว่าด้วยลูกจ้างประจำของส่วนราชการ พ.ศ. 2537</a:t>
            </a:r>
            <a:endParaRPr lang="th-TH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4" y="3275002"/>
            <a:ext cx="4602879" cy="2560542"/>
          </a:xfrm>
          <a:prstGeom prst="rect">
            <a:avLst/>
          </a:prstGeom>
        </p:spPr>
      </p:pic>
      <p:pic>
        <p:nvPicPr>
          <p:cNvPr id="22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159"/>
            <a:ext cx="1372519" cy="1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สี่เหลี่ยมผืนผ้ามุมมน 22"/>
          <p:cNvSpPr/>
          <p:nvPr/>
        </p:nvSpPr>
        <p:spPr>
          <a:xfrm>
            <a:off x="209782" y="1161360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dirty="0" smtClean="0"/>
              <a:t>     </a:t>
            </a:r>
            <a:endParaRPr lang="th-TH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07674" y="1072712"/>
            <a:ext cx="4700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</a:rPr>
              <a:t>๑</a:t>
            </a:r>
            <a:r>
              <a:rPr lang="th-TH" sz="3600" b="1" dirty="0" smtClean="0">
                <a:solidFill>
                  <a:srgbClr val="FF0000"/>
                </a:solidFill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8" y="203200"/>
            <a:ext cx="7405511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ประหยัด ตำแหน่งนักบิน  ระดับ ท3 </a:t>
            </a:r>
          </a:p>
          <a:p>
            <a:pPr algn="ctr"/>
            <a:r>
              <a:rPr lang="th-TH" sz="2400" dirty="0" smtClean="0"/>
              <a:t> </a:t>
            </a:r>
            <a:r>
              <a:rPr lang="th-TH" sz="2400" b="1" u="sng" dirty="0" smtClean="0"/>
              <a:t>ได้รับค่าจ้าง 67,560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ตำแหน่งนักบิน ระดับ ท3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28,350 - 67,560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หลักเกณฑ์ปัจจุบันอัตราค่าจ้างที่ได้รับเต็มขั้น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ของบัญชีในแต่ละกลุ่ม</a:t>
                </a:r>
              </a:p>
              <a:p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67,560 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68,680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403" t="-3527" r="-561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1580444"/>
            <a:ext cx="4614334" cy="4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8" y="203200"/>
            <a:ext cx="7405511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ประพันธ์ ตำแหน่งช่างเครื่องบิน ระดับ ท3/หน</a:t>
            </a:r>
          </a:p>
          <a:p>
            <a:pPr algn="ctr"/>
            <a:r>
              <a:rPr lang="th-TH" sz="2400" dirty="0" smtClean="0"/>
              <a:t> </a:t>
            </a:r>
            <a:r>
              <a:rPr lang="th-TH" sz="2400" b="1" u="sng" dirty="0" smtClean="0"/>
              <a:t>ได้รับค่าจ้าง 69,800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ตำแหน่งช่างเครื่องบิน ระดับ ท3/หัวหน้า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28,350 - 69,800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หลักเกณฑ์ปัจจุบันอัตราค่าจ้างที่ได้รับเต็มขั้น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อัตราค่าจ้างขั้นสูงสุด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ของบัญชีในแต่ละกลุ่ม</a:t>
                </a:r>
              </a:p>
              <a:p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69,800 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70,920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403" t="-3527" r="-561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1580444"/>
            <a:ext cx="4614334" cy="4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คำบรรยายภาพแบบเมฆ 3"/>
          <p:cNvSpPr/>
          <p:nvPr/>
        </p:nvSpPr>
        <p:spPr>
          <a:xfrm>
            <a:off x="3364088" y="203200"/>
            <a:ext cx="7405511" cy="2346001"/>
          </a:xfrm>
          <a:prstGeom prst="cloudCallout">
            <a:avLst>
              <a:gd name="adj1" fmla="val -50241"/>
              <a:gd name="adj2" fmla="val 524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/>
              <a:t>ประยุทธ์ ตำแหน่งผู้ควบคุมหน่วยการบิน ระดับ ท3/หัวหน้า </a:t>
            </a:r>
            <a:r>
              <a:rPr lang="th-TH" sz="2400" b="1" u="sng" dirty="0" smtClean="0"/>
              <a:t>ได้รับค่าจ้าง 74,310 บาท </a:t>
            </a:r>
          </a:p>
          <a:p>
            <a:pPr algn="ctr"/>
            <a:r>
              <a:rPr lang="th-TH" sz="2400" dirty="0" smtClean="0"/>
              <a:t>ได้รับค่าตอบแทนพิเศษฯ รอบ 1 ต.ค. 59</a:t>
            </a:r>
          </a:p>
          <a:p>
            <a:pPr algn="ctr"/>
            <a:r>
              <a:rPr lang="th-TH" sz="2400" b="1" dirty="0"/>
              <a:t>กรณีเต็มขั้น </a:t>
            </a:r>
            <a:r>
              <a:rPr lang="en-US" sz="2400" b="1" dirty="0"/>
              <a:t>= </a:t>
            </a:r>
            <a:r>
              <a:rPr lang="th-TH" sz="2400" b="1" dirty="0"/>
              <a:t>½ ขั้น (2</a:t>
            </a:r>
            <a:r>
              <a:rPr lang="en-US" sz="2400" b="1" dirty="0"/>
              <a:t>%</a:t>
            </a:r>
            <a:r>
              <a:rPr lang="th-TH" sz="2400" b="1" dirty="0" smtClean="0"/>
              <a:t>)</a:t>
            </a:r>
            <a:endParaRPr lang="th-TH" sz="2400" b="1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ตัวอย่าง</a:t>
            </a: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427111"/>
            <a:ext cx="5825070" cy="45155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สี่เหลี่ยมผืนผ้า 15"/>
              <p:cNvSpPr/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th-TH" sz="1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★ </m:t>
                    </m:r>
                  </m:oMath>
                </a14:m>
                <a:r>
                  <a:rPr lang="th-TH" sz="1800" b="1" i="1" dirty="0" smtClean="0">
                    <a:solidFill>
                      <a:srgbClr val="C00000"/>
                    </a:solidFill>
                  </a:rPr>
                  <a:t>ตำแหน่งผู้ควบคุมหน่วยการบิน ระดับ ท3/หัวหน้า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บัญชีค่าจ้าง  กลุ่มที่ 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4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ค่าจ้างขั้นต่ำ – ขั้นสูง 30,690 - 74,310 บาท</a:t>
                </a:r>
              </a:p>
              <a:p>
                <a:pPr marL="285750" indent="-285750">
                  <a:buFontTx/>
                  <a:buChar char="-"/>
                </a:pP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rgbClr val="C00000"/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☝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แนวทางการพิจารณา/หลักเกณฑ์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ปัจจุบันอัตราค่าจ้างที่ได้รับเต็มขั้น ขั้นสู</a:t>
                </a:r>
                <a:r>
                  <a:rPr lang="th-TH" sz="1800" b="1" i="1" dirty="0">
                    <a:solidFill>
                      <a:srgbClr val="C00000"/>
                    </a:solidFill>
                  </a:rPr>
                  <a:t>ง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สุดบัญชีกลุ่มที่ 4</a:t>
                </a: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>
                    <a:solidFill>
                      <a:srgbClr val="C00000"/>
                    </a:solidFill>
                  </a:rPr>
                  <a:t>ให้ได้รับอัตราค่าจ้างสูงขึ้นต่อไป จนถึง</a:t>
                </a:r>
                <a:r>
                  <a:rPr lang="th-TH" sz="1800" b="1" i="1" u="sng" dirty="0">
                    <a:solidFill>
                      <a:srgbClr val="C00000"/>
                    </a:solidFill>
                  </a:rPr>
                  <a:t>อัตราค่าจ้าง</a:t>
                </a:r>
                <a:r>
                  <a:rPr lang="th-TH" sz="1800" b="1" i="1" u="sng" dirty="0" smtClean="0">
                    <a:solidFill>
                      <a:srgbClr val="C00000"/>
                    </a:solidFill>
                  </a:rPr>
                  <a:t>ขั้นที่29.5  (ขยายเพดานอัตราค่าจ้างขั้นสูง จำนวน 1 ขั้น)</a:t>
                </a:r>
                <a:endParaRPr lang="th-TH" sz="1800" b="1" i="1" dirty="0" smtClean="0">
                  <a:solidFill>
                    <a:srgbClr val="C00000"/>
                  </a:solidFill>
                </a:endParaRPr>
              </a:p>
              <a:p>
                <a:pPr marL="285750" indent="-285750">
                  <a:buFontTx/>
                  <a:buChar char="-"/>
                </a:pPr>
                <a:r>
                  <a:rPr lang="th-TH" sz="1800" b="1" i="1" dirty="0" smtClean="0">
                    <a:solidFill>
                      <a:srgbClr val="C00000"/>
                    </a:solidFill>
                  </a:rPr>
                  <a:t>ได้ค่าตอบแทนพิเศษ ในรอบการประเมิน ต.ค. 59 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=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2</a:t>
                </a:r>
                <a:r>
                  <a:rPr lang="en-US" sz="1800" b="1" i="1" dirty="0" smtClean="0">
                    <a:solidFill>
                      <a:srgbClr val="C00000"/>
                    </a:solidFill>
                  </a:rPr>
                  <a:t>% </a:t>
                </a:r>
                <a:r>
                  <a:rPr lang="th-TH" sz="1800" b="1" i="1" dirty="0" smtClean="0">
                    <a:solidFill>
                      <a:srgbClr val="C00000"/>
                    </a:solidFill>
                  </a:rPr>
                  <a:t>(1/2 ขั้น)</a:t>
                </a:r>
              </a:p>
              <a:p>
                <a:endParaRPr lang="th-TH" sz="1800" b="1" i="1" dirty="0">
                  <a:solidFill>
                    <a:srgbClr val="C00000"/>
                  </a:solidFill>
                </a:endParaRP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Yu Gothic Light" panose="020B0300000000000000" pitchFamily="34" charset="-128"/>
                    <a:ea typeface="Yu Gothic Light" panose="020B0300000000000000" pitchFamily="34" charset="-128"/>
                  </a:rPr>
                  <a:t>☞ 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อัตราค่าจ้างตั้งแต่วันที่  1 ต.ค. 59 </a:t>
                </a:r>
              </a:p>
              <a:p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74,310  + ½ </a:t>
                </a:r>
                <a:r>
                  <a:rPr lang="en-US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:r>
                  <a:rPr lang="th-TH" sz="1800" b="1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75,550 บาท</a:t>
                </a:r>
                <a:endParaRPr lang="th-TH" sz="1800" b="1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สี่เหลี่ยมผืนผ้า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798" y="3035356"/>
                <a:ext cx="4345979" cy="3455753"/>
              </a:xfrm>
              <a:prstGeom prst="rect">
                <a:avLst/>
              </a:prstGeom>
              <a:blipFill rotWithShape="0">
                <a:blip r:embed="rId3"/>
                <a:stretch>
                  <a:fillRect l="-1122" t="-3527" r="-140" b="-59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" y="1580444"/>
            <a:ext cx="4614334" cy="461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ว27 คำสั่งพิมพ์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17182" r="39359" b="1323"/>
          <a:stretch/>
        </p:blipFill>
        <p:spPr>
          <a:xfrm>
            <a:off x="3468028" y="211870"/>
            <a:ext cx="5698275" cy="6445407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93" y="1997278"/>
            <a:ext cx="1153270" cy="2450847"/>
          </a:xfrm>
        </p:spPr>
      </p:pic>
    </p:spTree>
    <p:extLst>
      <p:ext uri="{BB962C8B-B14F-4D97-AF65-F5344CB8AC3E}">
        <p14:creationId xmlns:p14="http://schemas.microsoft.com/office/powerpoint/2010/main" val="2281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ตารางแนบท้ายคำสั่ง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t="18363" r="28297" b="7227"/>
          <a:stretch/>
        </p:blipFill>
        <p:spPr>
          <a:xfrm>
            <a:off x="434897" y="166497"/>
            <a:ext cx="11318488" cy="64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คำสั่งให้ลูกจ้างประจำ2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7353" r="39085" b="646"/>
          <a:stretch/>
        </p:blipFill>
        <p:spPr>
          <a:xfrm>
            <a:off x="301083" y="100363"/>
            <a:ext cx="5642517" cy="6647558"/>
          </a:xfrm>
          <a:prstGeom prst="rect">
            <a:avLst/>
          </a:prstGeom>
        </p:spPr>
      </p:pic>
      <p:pic>
        <p:nvPicPr>
          <p:cNvPr id="3" name="รูปภาพ 2" descr="คำสั่งให้ลูกจ้างประจำ2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1" t="17352" r="39085" b="816"/>
          <a:stretch/>
        </p:blipFill>
        <p:spPr>
          <a:xfrm>
            <a:off x="6144321" y="100363"/>
            <a:ext cx="5731728" cy="6647558"/>
          </a:xfrm>
          <a:prstGeom prst="rect">
            <a:avLst/>
          </a:prstGeom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6" y="2533748"/>
            <a:ext cx="926713" cy="2105160"/>
          </a:xfrm>
        </p:spPr>
      </p:pic>
    </p:spTree>
    <p:extLst>
      <p:ext uri="{BB962C8B-B14F-4D97-AF65-F5344CB8AC3E}">
        <p14:creationId xmlns:p14="http://schemas.microsoft.com/office/powerpoint/2010/main" val="4681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095500" y="785813"/>
            <a:ext cx="6072188" cy="27860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+mj-cs"/>
              </a:rPr>
              <a:t>Thank You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738313" y="5214938"/>
            <a:ext cx="3429000" cy="13573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2500" b="1" u="sng" dirty="0">
                <a:solidFill>
                  <a:srgbClr val="3168B2"/>
                </a:solidFill>
                <a:cs typeface="+mj-cs"/>
              </a:rPr>
              <a:t>สอบถามข้อมูลเพิ่มเติม</a:t>
            </a:r>
            <a:r>
              <a:rPr lang="th-TH" sz="2500" b="1" dirty="0">
                <a:solidFill>
                  <a:srgbClr val="3168B2"/>
                </a:solidFill>
                <a:cs typeface="+mj-cs"/>
              </a:rPr>
              <a:t> </a:t>
            </a:r>
            <a:r>
              <a:rPr lang="en-US" sz="2500" b="1" dirty="0">
                <a:solidFill>
                  <a:srgbClr val="3168B2"/>
                </a:solidFill>
                <a:cs typeface="+mj-cs"/>
              </a:rPr>
              <a:t>:</a:t>
            </a:r>
            <a:endParaRPr lang="th-TH" sz="2500" b="1" dirty="0">
              <a:solidFill>
                <a:srgbClr val="3168B2"/>
              </a:solidFill>
              <a:cs typeface="+mj-cs"/>
            </a:endParaRPr>
          </a:p>
          <a:p>
            <a:pPr>
              <a:defRPr/>
            </a:pPr>
            <a:r>
              <a:rPr lang="th-TH" sz="2500" b="1" dirty="0">
                <a:solidFill>
                  <a:srgbClr val="3168B2"/>
                </a:solidFill>
                <a:cs typeface="+mj-cs"/>
              </a:rPr>
              <a:t>กลุ่มพัฒนาระบบลูกจ้าง</a:t>
            </a:r>
          </a:p>
          <a:p>
            <a:pPr>
              <a:defRPr/>
            </a:pPr>
            <a:r>
              <a:rPr lang="th-TH" sz="2500" b="1" dirty="0">
                <a:solidFill>
                  <a:srgbClr val="3168B2"/>
                </a:solidFill>
                <a:cs typeface="+mj-cs"/>
              </a:rPr>
              <a:t>โทร. </a:t>
            </a:r>
            <a:r>
              <a:rPr lang="th-TH" sz="2500" b="1" dirty="0" smtClean="0">
                <a:solidFill>
                  <a:srgbClr val="3168B2"/>
                </a:solidFill>
                <a:cs typeface="+mj-cs"/>
              </a:rPr>
              <a:t>02-127-7456</a:t>
            </a:r>
            <a:endParaRPr lang="en-US" sz="2500" b="1" dirty="0">
              <a:solidFill>
                <a:srgbClr val="3168B2"/>
              </a:solidFill>
              <a:cs typeface="+mj-cs"/>
            </a:endParaRPr>
          </a:p>
        </p:txBody>
      </p:sp>
      <p:pic>
        <p:nvPicPr>
          <p:cNvPr id="5" name="รูปภาพ 4" descr="images (8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4" y="3571877"/>
            <a:ext cx="3409950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images (90).jpg"/>
          <p:cNvPicPr>
            <a:picLocks noChangeAspect="1"/>
          </p:cNvPicPr>
          <p:nvPr/>
        </p:nvPicPr>
        <p:blipFill>
          <a:blip r:embed="rId4"/>
          <a:srcRect l="55020" t="3866" r="4439" b="49742"/>
          <a:stretch>
            <a:fillRect/>
          </a:stretch>
        </p:blipFill>
        <p:spPr>
          <a:xfrm>
            <a:off x="1881158" y="4500570"/>
            <a:ext cx="1000132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353516"/>
            <a:ext cx="12192000" cy="1747585"/>
          </a:xfrm>
          <a:prstGeom prst="rect">
            <a:avLst/>
          </a:prstGeom>
          <a:solidFill>
            <a:srgbClr val="CAD0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14" y="555280"/>
            <a:ext cx="1128898" cy="130161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048212" y="1013283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หนังสือกระทรวงการคลังที่ </a:t>
            </a:r>
            <a:r>
              <a:rPr lang="th-TH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กค</a:t>
            </a:r>
            <a:r>
              <a:rPr lang="th-TH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0420 / ว27 ลงวันที่ 6 มีนาคม 2560</a:t>
            </a:r>
          </a:p>
        </p:txBody>
      </p:sp>
      <p:sp>
        <p:nvSpPr>
          <p:cNvPr id="8" name="Cube 10"/>
          <p:cNvSpPr/>
          <p:nvPr/>
        </p:nvSpPr>
        <p:spPr>
          <a:xfrm>
            <a:off x="4716966" y="3919478"/>
            <a:ext cx="2819460" cy="2843700"/>
          </a:xfrm>
          <a:prstGeom prst="cube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ค่าจ้างลื่นไหล</a:t>
            </a:r>
          </a:p>
          <a:p>
            <a:pPr algn="ctr"/>
            <a:endParaRPr lang="th-TH" sz="3600" b="1" dirty="0" smtClean="0">
              <a:solidFill>
                <a:srgbClr val="FF0000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ลูกจ้างประจำ</a:t>
            </a:r>
            <a:endParaRPr lang="th-TH" sz="3600" b="1" dirty="0">
              <a:solidFill>
                <a:srgbClr val="FF0000"/>
              </a:solidFill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50" y="2371642"/>
            <a:ext cx="11943099" cy="178018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28" y="2581660"/>
            <a:ext cx="9406943" cy="1627773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258837" y="2868640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 smtClean="0">
                <a:solidFill>
                  <a:srgbClr val="FF0000"/>
                </a:solidFill>
              </a:rPr>
              <a:t>๒</a:t>
            </a:r>
            <a:r>
              <a:rPr lang="th-TH" sz="3600" dirty="0" smtClean="0"/>
              <a:t>.   </a:t>
            </a:r>
            <a:r>
              <a:rPr lang="th-TH" dirty="0" smtClean="0"/>
              <a:t>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65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588167"/>
            <a:ext cx="12192000" cy="3705727"/>
          </a:xfrm>
          <a:prstGeom prst="rect">
            <a:avLst/>
          </a:prstGeom>
          <a:solidFill>
            <a:srgbClr val="4D444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987425" indent="-457200"/>
            <a:r>
              <a:rPr lang="th-TH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☞ </a:t>
            </a:r>
            <a:r>
              <a:rPr lang="th-TH" b="1" dirty="0" smtClean="0"/>
              <a:t>หนังสือกระทรวงการคลัง ที่ </a:t>
            </a:r>
            <a:r>
              <a:rPr lang="th-TH" b="1" dirty="0" err="1" smtClean="0"/>
              <a:t>กค</a:t>
            </a:r>
            <a:r>
              <a:rPr lang="th-TH" b="1" dirty="0" smtClean="0"/>
              <a:t> 0428/ว 47 ลงวันที่ 29 พฤษภาคม 2558 (บัญชีโครงสร้างอัตราค่าจ้างลูกจ้างของส่วนราชการ</a:t>
            </a:r>
          </a:p>
          <a:p>
            <a:pPr marL="987425" indent="-457200"/>
            <a:r>
              <a:rPr lang="th-TH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☞ </a:t>
            </a:r>
            <a:r>
              <a:rPr lang="th-TH" b="1" dirty="0" smtClean="0"/>
              <a:t>หนังสือกระทรวงการคลัง ที่ </a:t>
            </a:r>
            <a:r>
              <a:rPr lang="th-TH" b="1" dirty="0" err="1" smtClean="0"/>
              <a:t>กค</a:t>
            </a:r>
            <a:r>
              <a:rPr lang="th-TH" b="1" dirty="0" smtClean="0"/>
              <a:t> 0420/ว 337 ลงวันที่ 31 สิงหาคม 2559 (คุณสมบัติเฉพาะตำแหน่ง</a:t>
            </a:r>
            <a:br>
              <a:rPr lang="th-TH" b="1" dirty="0" smtClean="0"/>
            </a:br>
            <a:r>
              <a:rPr lang="th-TH" b="1" dirty="0" smtClean="0"/>
              <a:t>และอัตราค่าจ้างขั้นต่ำ ขั้นสูงของลูกจ้างประจำของส่วนราชการ)</a:t>
            </a:r>
          </a:p>
          <a:p>
            <a:pPr indent="530225"/>
            <a:r>
              <a:rPr lang="th-TH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☞ </a:t>
            </a:r>
            <a:r>
              <a:rPr lang="th-TH" b="1" dirty="0" smtClean="0"/>
              <a:t>หนังสือสำนักงานเลขาธิการคณะรัฐมนตรี ด่วนที่สุด ที่ </a:t>
            </a:r>
            <a:r>
              <a:rPr lang="th-TH" b="1" dirty="0" err="1" smtClean="0"/>
              <a:t>นร</a:t>
            </a:r>
            <a:r>
              <a:rPr lang="th-TH" b="1" dirty="0" smtClean="0"/>
              <a:t> 0505/ว 347 ลงวันที่ 20 ตุลาคม 2559</a:t>
            </a:r>
            <a:endParaRPr lang="th-TH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หนังสือที่อ้างถึง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/>
          <a:srcRect l="14906" t="18778" r="29260" b="51939"/>
          <a:stretch/>
        </p:blipFill>
        <p:spPr>
          <a:xfrm>
            <a:off x="885973" y="4960609"/>
            <a:ext cx="3305667" cy="1386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/>
          <a:srcRect l="16204" t="15886" r="17222" b="51822"/>
          <a:stretch/>
        </p:blipFill>
        <p:spPr>
          <a:xfrm>
            <a:off x="4191640" y="4960608"/>
            <a:ext cx="3525420" cy="1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/>
          <a:srcRect l="23226" t="15449" r="22339" b="58846"/>
          <a:stretch/>
        </p:blipFill>
        <p:spPr>
          <a:xfrm>
            <a:off x="7763848" y="4960608"/>
            <a:ext cx="3621178" cy="136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3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1588167"/>
            <a:ext cx="12192000" cy="3705727"/>
          </a:xfrm>
          <a:prstGeom prst="rect">
            <a:avLst/>
          </a:prstGeom>
          <a:solidFill>
            <a:srgbClr val="4D4447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★ </a:t>
            </a:r>
            <a:r>
              <a:rPr lang="th-TH" b="1" dirty="0" smtClean="0"/>
              <a:t>จาก</a:t>
            </a:r>
            <a:r>
              <a:rPr lang="th-TH" b="1" dirty="0"/>
              <a:t>การที่คณะรัฐมนตรีมีมติเห็นชอบให้ข้าราชการ</a:t>
            </a:r>
            <a:r>
              <a:rPr lang="th-TH" b="1" dirty="0" err="1"/>
              <a:t>พลเรือน</a:t>
            </a:r>
            <a:r>
              <a:rPr lang="th-TH" b="1" dirty="0"/>
              <a:t>สามัญได้รับเงินเดือนสูงกว่าขั้นสูงของตำแหน่งที่ได้รับแต่งตั้ง โดยกำหนดให้ข้าราชการ</a:t>
            </a:r>
            <a:r>
              <a:rPr lang="th-TH" b="1" dirty="0" err="1"/>
              <a:t>พลเรือน</a:t>
            </a:r>
            <a:r>
              <a:rPr lang="th-TH" b="1" dirty="0"/>
              <a:t>สามัญผู้ดำรงตำแหน่งประเภทและระดับใดที่ได้รับเงินเดือนถึงอัตราเงินเดือนขั้นสูง หรือได้รับเงินเดือนถึงอัตราเงินเดือนสูงสุด (เงินเดือนตัน) เมื่อได้รับการพิจารณาเลื่อน</a:t>
            </a:r>
            <a:r>
              <a:rPr lang="th-TH" b="1" dirty="0" smtClean="0"/>
              <a:t>เงินเดือน</a:t>
            </a:r>
            <a:br>
              <a:rPr lang="th-TH" b="1" dirty="0" smtClean="0"/>
            </a:br>
            <a:r>
              <a:rPr lang="th-TH" b="1" dirty="0" smtClean="0"/>
              <a:t>ให้</a:t>
            </a:r>
            <a:r>
              <a:rPr lang="th-TH" b="1" dirty="0"/>
              <a:t>ได้รับเงินเดือนในระดับถัดไปของแต่ละประเภทตำแหน่ง โดยมีผลบังคับ ตั้งแต่วันที่ 1 ตุลาคม 2559</a:t>
            </a:r>
          </a:p>
          <a:p>
            <a:pPr algn="thaiDist"/>
            <a:endParaRPr lang="th-TH" b="1" dirty="0"/>
          </a:p>
          <a:p>
            <a:pPr algn="thaiDist"/>
            <a:r>
              <a:rPr lang="th-TH" b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★ </a:t>
            </a:r>
            <a:r>
              <a:rPr lang="th-TH" b="1" dirty="0" smtClean="0"/>
              <a:t>กระทรวงการคลัง</a:t>
            </a:r>
            <a:r>
              <a:rPr lang="th-TH" b="1" dirty="0"/>
              <a:t>พิจารณาแล้ว เพื่อให้เป็นไปในทิศทางเดียวกับข้าราชการ</a:t>
            </a:r>
            <a:r>
              <a:rPr lang="th-TH" b="1" dirty="0" err="1"/>
              <a:t>พลเรือน</a:t>
            </a:r>
            <a:r>
              <a:rPr lang="th-TH" b="1" dirty="0"/>
              <a:t>สามัญ จึงเห็นสมควรกำหนดหลักเกณฑ์และวิธีการให้ลูกจ้างประจำของส่วนราชการได้รับอัตราค่าจ้างสูงกว่าอัตราค่าจ้างขั้น</a:t>
            </a:r>
            <a:r>
              <a:rPr lang="th-TH" b="1" dirty="0" smtClean="0"/>
              <a:t>สูง</a:t>
            </a:r>
            <a:br>
              <a:rPr lang="th-TH" b="1" dirty="0" smtClean="0"/>
            </a:br>
            <a:r>
              <a:rPr lang="th-TH" b="1" dirty="0" smtClean="0"/>
              <a:t>ของตำแหน่งในแต่</a:t>
            </a:r>
            <a:r>
              <a:rPr lang="th-TH" b="1" dirty="0"/>
              <a:t>ละระดับ (ค่าจ้างตัน) 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633611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709863"/>
            <a:ext cx="2344994" cy="661737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600" b="1" dirty="0"/>
              <a:t>ที่มา</a:t>
            </a:r>
          </a:p>
        </p:txBody>
      </p:sp>
    </p:spTree>
    <p:extLst>
      <p:ext uri="{BB962C8B-B14F-4D97-AF65-F5344CB8AC3E}">
        <p14:creationId xmlns:p14="http://schemas.microsoft.com/office/powerpoint/2010/main" val="39667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8000" l="3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319" y="3486074"/>
            <a:ext cx="5083530" cy="3333750"/>
          </a:xfrm>
          <a:prstGeom prst="rect">
            <a:avLst/>
          </a:prstGeom>
        </p:spPr>
      </p:pic>
      <p:sp>
        <p:nvSpPr>
          <p:cNvPr id="2" name="คำบรรยายภาพแบบสี่เหลี่ยม 1"/>
          <p:cNvSpPr/>
          <p:nvPr/>
        </p:nvSpPr>
        <p:spPr>
          <a:xfrm>
            <a:off x="0" y="1528788"/>
            <a:ext cx="12192000" cy="1957286"/>
          </a:xfrm>
          <a:prstGeom prst="wedgeRectCallout">
            <a:avLst>
              <a:gd name="adj1" fmla="val 34074"/>
              <a:gd name="adj2" fmla="val 70575"/>
            </a:avLst>
          </a:prstGeom>
          <a:solidFill>
            <a:srgbClr val="7369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/>
              <a:t>ลูกจ้างประจำผู้ดำรงตำแหน่งใด ระดับใด ที่ได้รับค่าจ้างถึงอัตราค่าจ้างขั้นสูงของตำแหน่งในแต่ละระดับ </a:t>
            </a:r>
          </a:p>
          <a:p>
            <a:pPr algn="ctr"/>
            <a:r>
              <a:rPr lang="th-TH" b="1" dirty="0" smtClean="0"/>
              <a:t>(ค่าจ้างตัน ตาม ว 337 </a:t>
            </a:r>
            <a:r>
              <a:rPr lang="th-TH" b="1" dirty="0" err="1" smtClean="0"/>
              <a:t>ลว</a:t>
            </a:r>
            <a:r>
              <a:rPr lang="th-TH" b="1" dirty="0" smtClean="0"/>
              <a:t>. 31 ส.ค. 59) เมื่อได้รับการพิจารณาเลื่อนขั้นค่าจ้างตามรอบการประเมินผลการปฏิบัติราชการแล้ว ให้ได้รับค่าจ้างเพิ่มตามที่กำหนด ดังนี้ ...</a:t>
            </a:r>
            <a:endParaRPr lang="th-TH" b="1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848763" y="709862"/>
            <a:ext cx="1002891" cy="658800"/>
          </a:xfrm>
          <a:prstGeom prst="roundRect">
            <a:avLst>
              <a:gd name="adj" fmla="val 50000"/>
            </a:avLst>
          </a:prstGeom>
          <a:solidFill>
            <a:srgbClr val="6A73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-1" y="709862"/>
            <a:ext cx="2528047" cy="684000"/>
          </a:xfrm>
          <a:prstGeom prst="rect">
            <a:avLst/>
          </a:prstGeom>
          <a:solidFill>
            <a:srgbClr val="6A73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b="1" dirty="0" smtClean="0"/>
              <a:t>หลักเกณฑ์</a:t>
            </a:r>
            <a:endParaRPr lang="th-TH" b="1" dirty="0"/>
          </a:p>
        </p:txBody>
      </p:sp>
      <p:pic>
        <p:nvPicPr>
          <p:cNvPr id="2050" name="Picture 2" descr="C:\Program Files (x86)\Microsoft Office\MEDIA\CAGCAT10\j029323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47"/>
            <a:ext cx="1372519" cy="10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516000" y="384246"/>
            <a:ext cx="11325848" cy="1470312"/>
          </a:xfrm>
          <a:prstGeom prst="roundRect">
            <a:avLst/>
          </a:prstGeom>
          <a:solidFill>
            <a:srgbClr val="6A736E"/>
          </a:solidFill>
          <a:ln w="38100">
            <a:solidFill>
              <a:srgbClr val="4D44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th-TH" sz="2400" b="1" dirty="0" smtClean="0"/>
              <a:t>ตำแหน่งใด ระดับใด ที่กระทรวงการคลัง</a:t>
            </a:r>
            <a:r>
              <a:rPr lang="th-TH" sz="2400" b="1" dirty="0"/>
              <a:t>กำหนด</a:t>
            </a:r>
            <a:r>
              <a:rPr lang="th-TH" sz="2400" b="1" u="sng" dirty="0"/>
              <a:t>อัตราค่าจ้างขั้นสูง </a:t>
            </a:r>
            <a:r>
              <a:rPr lang="th-TH" sz="2400" b="1" dirty="0" smtClean="0"/>
              <a:t>ไว้ในบัญชีกลุ่มที่ </a:t>
            </a:r>
            <a:r>
              <a:rPr lang="en-US" sz="2400" b="1" dirty="0" smtClean="0"/>
              <a:t>1</a:t>
            </a:r>
            <a:r>
              <a:rPr lang="th-TH" sz="2400" b="1" dirty="0" smtClean="0"/>
              <a:t> กลุ่มที่ </a:t>
            </a:r>
            <a:r>
              <a:rPr lang="en-US" sz="2400" b="1" dirty="0" smtClean="0"/>
              <a:t>2</a:t>
            </a:r>
            <a:r>
              <a:rPr lang="th-TH" sz="2400" b="1" dirty="0" smtClean="0"/>
              <a:t> </a:t>
            </a:r>
            <a:r>
              <a:rPr lang="th-TH" sz="2400" b="1" dirty="0"/>
              <a:t>กลุ่มที่ </a:t>
            </a:r>
            <a:r>
              <a:rPr lang="en-US" sz="2400" b="1" dirty="0"/>
              <a:t>3 </a:t>
            </a:r>
            <a:r>
              <a:rPr lang="th-TH" sz="2400" b="1" dirty="0" smtClean="0"/>
              <a:t>และกลุ่มที่ </a:t>
            </a:r>
            <a:r>
              <a:rPr lang="en-US" sz="2400" b="1" dirty="0" smtClean="0"/>
              <a:t>4</a:t>
            </a:r>
          </a:p>
          <a:p>
            <a:pPr marL="354013"/>
            <a:r>
              <a:rPr lang="en-US" sz="2400" b="1" dirty="0" smtClean="0"/>
              <a:t> </a:t>
            </a:r>
            <a:r>
              <a:rPr lang="th-TH" sz="2400" b="1" u="sng" dirty="0" smtClean="0"/>
              <a:t>ให้ได้รับอัตราค่าจ้างสูงขึ้นต่อไป จนถึงอัตราค่าจ้างขั้นสูงสุดของบัญชีในแต่ละกลุ่ม</a:t>
            </a:r>
          </a:p>
        </p:txBody>
      </p:sp>
      <p:sp>
        <p:nvSpPr>
          <p:cNvPr id="10" name="วงรี 9"/>
          <p:cNvSpPr/>
          <p:nvPr/>
        </p:nvSpPr>
        <p:spPr>
          <a:xfrm>
            <a:off x="132542" y="733361"/>
            <a:ext cx="766916" cy="766916"/>
          </a:xfrm>
          <a:prstGeom prst="ellipse">
            <a:avLst/>
          </a:prstGeom>
          <a:solidFill>
            <a:srgbClr val="4D4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ym typeface="Wingdings"/>
              </a:rPr>
              <a:t></a:t>
            </a:r>
            <a:endParaRPr lang="th-TH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t="23634" r="39041" b="32791"/>
          <a:stretch/>
        </p:blipFill>
        <p:spPr bwMode="auto">
          <a:xfrm>
            <a:off x="6031734" y="3474482"/>
            <a:ext cx="6009794" cy="30276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7" t="20509" r="35746" b="23591"/>
          <a:stretch/>
        </p:blipFill>
        <p:spPr bwMode="auto">
          <a:xfrm>
            <a:off x="393624" y="3511199"/>
            <a:ext cx="5276798" cy="295417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คำบรรยายภาพแบบเมฆ 4"/>
          <p:cNvSpPr/>
          <p:nvPr/>
        </p:nvSpPr>
        <p:spPr>
          <a:xfrm rot="21403089">
            <a:off x="1509326" y="2302854"/>
            <a:ext cx="1195345" cy="648185"/>
          </a:xfrm>
          <a:prstGeom prst="cloudCallout">
            <a:avLst>
              <a:gd name="adj1" fmla="val -68141"/>
              <a:gd name="adj2" fmla="val -52196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663300"/>
                </a:solidFill>
              </a:rPr>
              <a:t>เช่น</a:t>
            </a:r>
            <a:endParaRPr lang="th-TH" b="1" dirty="0">
              <a:solidFill>
                <a:srgbClr val="663300"/>
              </a:solidFill>
            </a:endParaRPr>
          </a:p>
        </p:txBody>
      </p:sp>
      <p:pic>
        <p:nvPicPr>
          <p:cNvPr id="1032" name="Picture 8" descr="C:\Program Files\Microsoft Office\MEDIA\CAGCAT10\j0299125.wm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76577" y="1958321"/>
            <a:ext cx="1100023" cy="9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คำบรรยายภาพแบบเมฆ 6"/>
          <p:cNvSpPr/>
          <p:nvPr/>
        </p:nvSpPr>
        <p:spPr>
          <a:xfrm>
            <a:off x="4309485" y="4696178"/>
            <a:ext cx="1201246" cy="1664281"/>
          </a:xfrm>
          <a:prstGeom prst="cloudCallout">
            <a:avLst>
              <a:gd name="adj1" fmla="val -34069"/>
              <a:gd name="adj2" fmla="val -155595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4">
                  <a:lumMod val="50000"/>
                  <a:alpha val="42000"/>
                </a:schemeClr>
              </a:solidFill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2848781" y="2248213"/>
            <a:ext cx="2093259" cy="80424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21,010</a:t>
            </a:r>
          </a:p>
          <a:p>
            <a:pPr algn="ctr"/>
            <a:r>
              <a:rPr lang="th-TH" sz="1600" b="1" dirty="0" smtClean="0">
                <a:solidFill>
                  <a:srgbClr val="FFFFFF"/>
                </a:solidFill>
              </a:rPr>
              <a:t>(ขั้นสูงสุดของบัญชีกลุ่มที่ </a:t>
            </a:r>
            <a:r>
              <a:rPr lang="en-US" sz="1600" b="1" dirty="0" smtClean="0">
                <a:solidFill>
                  <a:srgbClr val="FFFFFF"/>
                </a:solidFill>
              </a:rPr>
              <a:t>1</a:t>
            </a:r>
            <a:r>
              <a:rPr lang="th-TH" sz="1600" b="1" dirty="0" smtClean="0">
                <a:solidFill>
                  <a:srgbClr val="FFFFFF"/>
                </a:solidFill>
              </a:rPr>
              <a:t>)</a:t>
            </a:r>
            <a:endParaRPr lang="th-TH" sz="1600" b="1" dirty="0">
              <a:solidFill>
                <a:srgbClr val="FFFFFF"/>
              </a:solidFill>
            </a:endParaRPr>
          </a:p>
        </p:txBody>
      </p:sp>
      <p:sp>
        <p:nvSpPr>
          <p:cNvPr id="26" name="คำบรรยายภาพแบบเมฆ 25"/>
          <p:cNvSpPr/>
          <p:nvPr/>
        </p:nvSpPr>
        <p:spPr>
          <a:xfrm>
            <a:off x="10795218" y="4988288"/>
            <a:ext cx="1046630" cy="874629"/>
          </a:xfrm>
          <a:prstGeom prst="cloudCallout">
            <a:avLst>
              <a:gd name="adj1" fmla="val -43814"/>
              <a:gd name="adj2" fmla="val -242691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4">
                  <a:lumMod val="50000"/>
                  <a:alpha val="42000"/>
                </a:schemeClr>
              </a:solidFill>
            </a:endParaRPr>
          </a:p>
        </p:txBody>
      </p:sp>
      <p:sp>
        <p:nvSpPr>
          <p:cNvPr id="18" name="แผนผังลำดับงาน: แยก 17"/>
          <p:cNvSpPr/>
          <p:nvPr/>
        </p:nvSpPr>
        <p:spPr>
          <a:xfrm rot="5400000">
            <a:off x="9003343" y="2544297"/>
            <a:ext cx="892169" cy="422598"/>
          </a:xfrm>
          <a:prstGeom prst="flowChartExtra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แผนผังลำดับงาน: แยก 29"/>
          <p:cNvSpPr/>
          <p:nvPr/>
        </p:nvSpPr>
        <p:spPr>
          <a:xfrm rot="16200000">
            <a:off x="4853014" y="2503623"/>
            <a:ext cx="892830" cy="422603"/>
          </a:xfrm>
          <a:prstGeom prst="flowChartExtra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5634318" y="2268986"/>
            <a:ext cx="3464667" cy="892352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2">
                    <a:lumMod val="50000"/>
                  </a:schemeClr>
                </a:solidFill>
              </a:rPr>
              <a:t>ให้ได้รับค่าจ้างสูงขึ้นต่อไปจนถึงขั้นสูงสุดของบัญชีแต่ละกลุ่ม</a:t>
            </a:r>
            <a:endParaRPr lang="th-TH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9748589" y="2357095"/>
            <a:ext cx="2093259" cy="80424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41,610</a:t>
            </a:r>
          </a:p>
          <a:p>
            <a:pPr algn="ctr"/>
            <a:r>
              <a:rPr lang="th-TH" sz="1600" b="1" dirty="0" smtClean="0">
                <a:solidFill>
                  <a:srgbClr val="FFFFFF"/>
                </a:solidFill>
              </a:rPr>
              <a:t>(ขั้นสูงสุดของบัญชีกลุ่มที่ </a:t>
            </a:r>
            <a:r>
              <a:rPr lang="th-TH" sz="1600" b="1" dirty="0">
                <a:solidFill>
                  <a:srgbClr val="FFFFFF"/>
                </a:solidFill>
              </a:rPr>
              <a:t> </a:t>
            </a:r>
            <a:r>
              <a:rPr lang="en-US" sz="1600" b="1" dirty="0" smtClean="0">
                <a:solidFill>
                  <a:srgbClr val="FFFFFF"/>
                </a:solidFill>
              </a:rPr>
              <a:t>3</a:t>
            </a:r>
            <a:r>
              <a:rPr lang="th-TH" sz="1600" b="1" dirty="0" smtClean="0">
                <a:solidFill>
                  <a:srgbClr val="FFFFFF"/>
                </a:solidFill>
              </a:rPr>
              <a:t>)</a:t>
            </a:r>
            <a:endParaRPr lang="th-TH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89" y="2614411"/>
            <a:ext cx="3734883" cy="3734883"/>
          </a:xfrm>
          <a:prstGeom prst="rect">
            <a:avLst/>
          </a:prstGeom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2545471" y="2816116"/>
            <a:ext cx="4475449" cy="128132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/>
              <a:t>ตำแหน่งช่างจัดสถานที่พิธีการ</a:t>
            </a:r>
          </a:p>
          <a:p>
            <a:pPr algn="ctr"/>
            <a:r>
              <a:rPr lang="th-TH" sz="3600" b="1" dirty="0" smtClean="0"/>
              <a:t>ระดับ ช</a:t>
            </a:r>
            <a:r>
              <a:rPr lang="en-US" sz="3600" b="1" dirty="0" smtClean="0"/>
              <a:t>2</a:t>
            </a:r>
            <a:endParaRPr lang="th-TH" sz="3600" b="1" dirty="0"/>
          </a:p>
        </p:txBody>
      </p:sp>
      <p:grpSp>
        <p:nvGrpSpPr>
          <p:cNvPr id="12" name="กลุ่ม 11"/>
          <p:cNvGrpSpPr/>
          <p:nvPr/>
        </p:nvGrpSpPr>
        <p:grpSpPr>
          <a:xfrm>
            <a:off x="4867835" y="-136611"/>
            <a:ext cx="2358553" cy="2483394"/>
            <a:chOff x="5267326" y="494338"/>
            <a:chExt cx="2003468" cy="2003468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7326" y="494338"/>
              <a:ext cx="2003468" cy="2003468"/>
            </a:xfrm>
            <a:prstGeom prst="rect">
              <a:avLst/>
            </a:prstGeom>
          </p:spPr>
        </p:pic>
        <p:sp>
          <p:nvSpPr>
            <p:cNvPr id="7" name="สี่เหลี่ยมผืนผ้ามุมมน 6"/>
            <p:cNvSpPr/>
            <p:nvPr/>
          </p:nvSpPr>
          <p:spPr>
            <a:xfrm>
              <a:off x="5434885" y="1132751"/>
              <a:ext cx="1661375" cy="72664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</a:rPr>
                <a:t>ยกเว้น</a:t>
              </a:r>
              <a:endParaRPr lang="th-TH" sz="3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19" y="1496071"/>
            <a:ext cx="4665009" cy="4910536"/>
          </a:xfrm>
          <a:prstGeom prst="rect">
            <a:avLst/>
          </a:prstGeom>
        </p:spPr>
      </p:pic>
      <p:sp>
        <p:nvSpPr>
          <p:cNvPr id="11" name="สี่เหลี่ยมผืนผ้ามุมมน 10"/>
          <p:cNvSpPr/>
          <p:nvPr/>
        </p:nvSpPr>
        <p:spPr>
          <a:xfrm>
            <a:off x="7642964" y="2354897"/>
            <a:ext cx="4182036" cy="36115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ใช้บัญชีกลุ่มที่ </a:t>
            </a:r>
            <a:r>
              <a:rPr lang="en-US" sz="3200" b="1" dirty="0" smtClean="0">
                <a:solidFill>
                  <a:schemeClr val="tx1"/>
                </a:solidFill>
              </a:rPr>
              <a:t>4 </a:t>
            </a:r>
            <a:r>
              <a:rPr lang="th-TH" sz="3200" b="1" dirty="0" smtClean="0">
                <a:solidFill>
                  <a:schemeClr val="tx1"/>
                </a:solidFill>
              </a:rPr>
              <a:t>อัตราค่าจ้าง </a:t>
            </a:r>
            <a:r>
              <a:rPr lang="en-US" sz="3200" b="1" dirty="0" smtClean="0">
                <a:solidFill>
                  <a:schemeClr val="tx1"/>
                </a:solidFill>
              </a:rPr>
              <a:t>46,470 </a:t>
            </a:r>
            <a:r>
              <a:rPr lang="th-TH" sz="3200" b="1" dirty="0" smtClean="0">
                <a:solidFill>
                  <a:schemeClr val="tx1"/>
                </a:solidFill>
              </a:rPr>
              <a:t>บาท (ขั้นที่ </a:t>
            </a:r>
            <a:r>
              <a:rPr lang="en-US" sz="3200" b="1" dirty="0" smtClean="0">
                <a:solidFill>
                  <a:schemeClr val="tx1"/>
                </a:solidFill>
              </a:rPr>
              <a:t>16</a:t>
            </a:r>
            <a:r>
              <a:rPr lang="th-TH" sz="3200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ให้ได้รับค่าจ้างสูงขึ้นต่อไป จนถึง</a:t>
            </a:r>
            <a:r>
              <a:rPr lang="en-US" sz="3200" b="1" dirty="0" smtClean="0">
                <a:solidFill>
                  <a:schemeClr val="tx1"/>
                </a:solidFill>
              </a:rPr>
              <a:t> 54,170</a:t>
            </a:r>
            <a:r>
              <a:rPr lang="th-TH" sz="3200" b="1" dirty="0" smtClean="0">
                <a:solidFill>
                  <a:schemeClr val="tx1"/>
                </a:solidFill>
              </a:rPr>
              <a:t> </a:t>
            </a:r>
            <a:r>
              <a:rPr lang="th-TH" sz="3200" b="1" dirty="0">
                <a:solidFill>
                  <a:schemeClr val="tx1"/>
                </a:solidFill>
              </a:rPr>
              <a:t>บาท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</a:rPr>
              <a:t>(ขั้นที่ </a:t>
            </a:r>
            <a:r>
              <a:rPr lang="en-US" sz="3200" b="1" dirty="0" smtClean="0">
                <a:solidFill>
                  <a:schemeClr val="tx1"/>
                </a:solidFill>
              </a:rPr>
              <a:t>19.5</a:t>
            </a:r>
            <a:r>
              <a:rPr lang="th-TH" sz="3200" b="1" dirty="0" smtClean="0">
                <a:solidFill>
                  <a:schemeClr val="tx1"/>
                </a:solidFill>
              </a:rPr>
              <a:t>)</a:t>
            </a:r>
            <a:endParaRPr lang="th-TH" sz="3200" b="1" dirty="0">
              <a:solidFill>
                <a:schemeClr val="tx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8068235" y="3878298"/>
            <a:ext cx="3307977" cy="478551"/>
          </a:xfrm>
          <a:prstGeom prst="rect">
            <a:avLst/>
          </a:prstGeom>
          <a:solidFill>
            <a:schemeClr val="bg1">
              <a:lumMod val="50000"/>
              <a:alpha val="5098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8377517" y="4356849"/>
            <a:ext cx="2716307" cy="478551"/>
          </a:xfrm>
          <a:prstGeom prst="rect">
            <a:avLst/>
          </a:prstGeom>
          <a:solidFill>
            <a:schemeClr val="bg1">
              <a:lumMod val="50000"/>
              <a:alpha val="5098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821271" y="4815110"/>
            <a:ext cx="1801905" cy="478551"/>
          </a:xfrm>
          <a:prstGeom prst="rect">
            <a:avLst/>
          </a:prstGeom>
          <a:solidFill>
            <a:schemeClr val="bg1">
              <a:lumMod val="50000"/>
              <a:alpha val="5098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3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5118</TotalTime>
  <Words>3019</Words>
  <Application>Microsoft Office PowerPoint</Application>
  <PresentationFormat>แบบจอกว้าง</PresentationFormat>
  <Paragraphs>478</Paragraphs>
  <Slides>36</Slides>
  <Notes>3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7" baseType="lpstr">
      <vt:lpstr>Yu Gothic Light</vt:lpstr>
      <vt:lpstr>Angsana New</vt:lpstr>
      <vt:lpstr>Arial</vt:lpstr>
      <vt:lpstr>Calibri</vt:lpstr>
      <vt:lpstr>Calibri Light</vt:lpstr>
      <vt:lpstr>Cambria Math</vt:lpstr>
      <vt:lpstr>Cordia New</vt:lpstr>
      <vt:lpstr>TH SarabunIT๙</vt:lpstr>
      <vt:lpstr>Wingdings</vt:lpstr>
      <vt:lpstr>ธีมของ Office</vt:lpstr>
      <vt:lpstr>Worksheet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มัลลิกา พิจารณ์</dc:creator>
  <cp:lastModifiedBy>วรรณทิพย์ มหัทธนพิศาลกิจ</cp:lastModifiedBy>
  <cp:revision>168</cp:revision>
  <cp:lastPrinted>2017-03-24T07:30:50Z</cp:lastPrinted>
  <dcterms:created xsi:type="dcterms:W3CDTF">2017-02-15T02:16:40Z</dcterms:created>
  <dcterms:modified xsi:type="dcterms:W3CDTF">2017-03-27T07:45:25Z</dcterms:modified>
</cp:coreProperties>
</file>