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3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74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33CC33"/>
    <a:srgbClr val="00FF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5B00E-54D5-4E79-94F2-10C6CA9CF2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7010663-778A-46E9-9FCF-7922156A4335}">
      <dgm:prSet phldrT="[ข้อความ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h-TH" sz="32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  <a:sym typeface="Wingdings"/>
            </a:rPr>
            <a:t>เ</a:t>
          </a:r>
          <a:r>
            <a:rPr lang="th-TH" sz="32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rPr>
            <a:t>พื่อให้เกษตรกรสามารถลดต้นทุนการผลิต ผลผลิตเพิ่มขึ้น และมีคุณภาพได้มาตรฐาน</a:t>
          </a:r>
          <a:endParaRPr lang="th-TH" sz="3200" b="1" dirty="0">
            <a:solidFill>
              <a:srgbClr val="0000FF"/>
            </a:solidFill>
            <a:latin typeface="TH SarabunPSK" pitchFamily="34" charset="-34"/>
            <a:cs typeface="TH SarabunPSK" pitchFamily="34" charset="-34"/>
          </a:endParaRPr>
        </a:p>
      </dgm:t>
    </dgm:pt>
    <dgm:pt modelId="{3E2E3474-B685-42F4-8A65-026694A0E2E3}" type="parTrans" cxnId="{756EE887-ABE9-435A-AC5F-9DE6C62B02E4}">
      <dgm:prSet/>
      <dgm:spPr/>
      <dgm:t>
        <a:bodyPr/>
        <a:lstStyle/>
        <a:p>
          <a:endParaRPr lang="th-TH"/>
        </a:p>
      </dgm:t>
    </dgm:pt>
    <dgm:pt modelId="{93A1D9B5-873D-4561-9484-04BB56968395}" type="sibTrans" cxnId="{756EE887-ABE9-435A-AC5F-9DE6C62B02E4}">
      <dgm:prSet/>
      <dgm:spPr/>
      <dgm:t>
        <a:bodyPr/>
        <a:lstStyle/>
        <a:p>
          <a:endParaRPr lang="th-TH"/>
        </a:p>
      </dgm:t>
    </dgm:pt>
    <dgm:pt modelId="{5082DCD7-0C1C-4A62-A944-A96C368BEC8E}">
      <dgm:prSet phldrT="[ข้อความ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h-TH" sz="32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  <a:sym typeface="Wingdings"/>
            </a:rPr>
            <a:t></a:t>
          </a:r>
          <a:r>
            <a:rPr lang="th-TH" sz="32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rPr>
            <a:t>เพื่อสนับสนุนให้เกษตรกรมีการรวมกลุ่ม</a:t>
          </a:r>
          <a:br>
            <a:rPr lang="th-TH" sz="32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32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rPr>
            <a:t>ทำการผลิต การบริหารจัดการร่วมกันและรวมกันจำหน่ายโดยมีตลาดรองรับที่แน่นอน</a:t>
          </a:r>
          <a:endParaRPr lang="th-TH" sz="3200" b="1" dirty="0">
            <a:solidFill>
              <a:srgbClr val="0000FF"/>
            </a:solidFill>
            <a:latin typeface="TH SarabunPSK" pitchFamily="34" charset="-34"/>
            <a:cs typeface="TH SarabunPSK" pitchFamily="34" charset="-34"/>
          </a:endParaRPr>
        </a:p>
      </dgm:t>
    </dgm:pt>
    <dgm:pt modelId="{85F1540B-7203-476D-90FF-21FA42CDDB34}" type="sibTrans" cxnId="{D2B8D42D-B359-4FE3-82AF-53827CD31E28}">
      <dgm:prSet/>
      <dgm:spPr/>
      <dgm:t>
        <a:bodyPr/>
        <a:lstStyle/>
        <a:p>
          <a:endParaRPr lang="th-TH"/>
        </a:p>
      </dgm:t>
    </dgm:pt>
    <dgm:pt modelId="{D5D0B7A2-904D-468D-BA2B-19608AB37307}" type="parTrans" cxnId="{D2B8D42D-B359-4FE3-82AF-53827CD31E28}">
      <dgm:prSet/>
      <dgm:spPr/>
      <dgm:t>
        <a:bodyPr/>
        <a:lstStyle/>
        <a:p>
          <a:endParaRPr lang="th-TH"/>
        </a:p>
      </dgm:t>
    </dgm:pt>
    <dgm:pt modelId="{F5E2B244-2D05-4781-9E16-B4891377635D}" type="pres">
      <dgm:prSet presAssocID="{AC75B00E-54D5-4E79-94F2-10C6CA9CF2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2227F6C-9761-4488-885C-66C6D3596218}" type="pres">
      <dgm:prSet presAssocID="{5082DCD7-0C1C-4A62-A944-A96C368BEC8E}" presName="parentLin" presStyleCnt="0"/>
      <dgm:spPr/>
    </dgm:pt>
    <dgm:pt modelId="{94E85601-CF51-4FDE-81B4-A696F6593E3F}" type="pres">
      <dgm:prSet presAssocID="{5082DCD7-0C1C-4A62-A944-A96C368BEC8E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CBDBFE36-AA11-41CE-88AF-39400138DCED}" type="pres">
      <dgm:prSet presAssocID="{5082DCD7-0C1C-4A62-A944-A96C368BEC8E}" presName="parentText" presStyleLbl="node1" presStyleIdx="0" presStyleCnt="2" custScaleX="133670" custScaleY="18474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3149807-ABD4-43F8-BBA5-EBBD626CE86A}" type="pres">
      <dgm:prSet presAssocID="{5082DCD7-0C1C-4A62-A944-A96C368BEC8E}" presName="negativeSpace" presStyleCnt="0"/>
      <dgm:spPr/>
    </dgm:pt>
    <dgm:pt modelId="{CAC55C5B-2C4C-4643-8901-0EF5B0397D15}" type="pres">
      <dgm:prSet presAssocID="{5082DCD7-0C1C-4A62-A944-A96C368BEC8E}" presName="childText" presStyleLbl="conFgAcc1" presStyleIdx="0" presStyleCnt="2">
        <dgm:presLayoutVars>
          <dgm:bulletEnabled val="1"/>
        </dgm:presLayoutVars>
      </dgm:prSet>
      <dgm:spPr/>
    </dgm:pt>
    <dgm:pt modelId="{80A78126-8405-48D8-8B43-2E5F9779EDD8}" type="pres">
      <dgm:prSet presAssocID="{85F1540B-7203-476D-90FF-21FA42CDDB34}" presName="spaceBetweenRectangles" presStyleCnt="0"/>
      <dgm:spPr/>
    </dgm:pt>
    <dgm:pt modelId="{2B418FA1-88C5-4A31-AEBE-B8DF3037316E}" type="pres">
      <dgm:prSet presAssocID="{E7010663-778A-46E9-9FCF-7922156A4335}" presName="parentLin" presStyleCnt="0"/>
      <dgm:spPr/>
    </dgm:pt>
    <dgm:pt modelId="{49979C1A-6B3B-4651-9C79-AC9EE7F8D814}" type="pres">
      <dgm:prSet presAssocID="{E7010663-778A-46E9-9FCF-7922156A4335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1AD35EE3-071B-453F-B67F-058566926F43}" type="pres">
      <dgm:prSet presAssocID="{E7010663-778A-46E9-9FCF-7922156A4335}" presName="parentText" presStyleLbl="node1" presStyleIdx="1" presStyleCnt="2" custScaleX="131542" custScaleY="12902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3D8551-A667-483A-96F8-D19ED9396097}" type="pres">
      <dgm:prSet presAssocID="{E7010663-778A-46E9-9FCF-7922156A4335}" presName="negativeSpace" presStyleCnt="0"/>
      <dgm:spPr/>
    </dgm:pt>
    <dgm:pt modelId="{F3C916C6-7116-4275-843D-0A5E4CF66FE1}" type="pres">
      <dgm:prSet presAssocID="{E7010663-778A-46E9-9FCF-7922156A433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82B9E87-E244-4450-8718-EC18060E98CB}" type="presOf" srcId="{AC75B00E-54D5-4E79-94F2-10C6CA9CF243}" destId="{F5E2B244-2D05-4781-9E16-B4891377635D}" srcOrd="0" destOrd="0" presId="urn:microsoft.com/office/officeart/2005/8/layout/list1"/>
    <dgm:cxn modelId="{756EE887-ABE9-435A-AC5F-9DE6C62B02E4}" srcId="{AC75B00E-54D5-4E79-94F2-10C6CA9CF243}" destId="{E7010663-778A-46E9-9FCF-7922156A4335}" srcOrd="1" destOrd="0" parTransId="{3E2E3474-B685-42F4-8A65-026694A0E2E3}" sibTransId="{93A1D9B5-873D-4561-9484-04BB56968395}"/>
    <dgm:cxn modelId="{B4CF17C5-492D-4F16-9C15-14F60E0B1F95}" type="presOf" srcId="{E7010663-778A-46E9-9FCF-7922156A4335}" destId="{1AD35EE3-071B-453F-B67F-058566926F43}" srcOrd="1" destOrd="0" presId="urn:microsoft.com/office/officeart/2005/8/layout/list1"/>
    <dgm:cxn modelId="{D2B8D42D-B359-4FE3-82AF-53827CD31E28}" srcId="{AC75B00E-54D5-4E79-94F2-10C6CA9CF243}" destId="{5082DCD7-0C1C-4A62-A944-A96C368BEC8E}" srcOrd="0" destOrd="0" parTransId="{D5D0B7A2-904D-468D-BA2B-19608AB37307}" sibTransId="{85F1540B-7203-476D-90FF-21FA42CDDB34}"/>
    <dgm:cxn modelId="{C42EB4E0-E124-4C3B-9F46-48A19EA74731}" type="presOf" srcId="{5082DCD7-0C1C-4A62-A944-A96C368BEC8E}" destId="{94E85601-CF51-4FDE-81B4-A696F6593E3F}" srcOrd="0" destOrd="0" presId="urn:microsoft.com/office/officeart/2005/8/layout/list1"/>
    <dgm:cxn modelId="{B77484ED-0BAD-4F1D-B5E7-523C1C642428}" type="presOf" srcId="{5082DCD7-0C1C-4A62-A944-A96C368BEC8E}" destId="{CBDBFE36-AA11-41CE-88AF-39400138DCED}" srcOrd="1" destOrd="0" presId="urn:microsoft.com/office/officeart/2005/8/layout/list1"/>
    <dgm:cxn modelId="{48DAFAD0-2E01-4EF1-945F-9F5330DD8725}" type="presOf" srcId="{E7010663-778A-46E9-9FCF-7922156A4335}" destId="{49979C1A-6B3B-4651-9C79-AC9EE7F8D814}" srcOrd="0" destOrd="0" presId="urn:microsoft.com/office/officeart/2005/8/layout/list1"/>
    <dgm:cxn modelId="{381CCA39-0FC7-460B-AAC7-5D2D906F3FFA}" type="presParOf" srcId="{F5E2B244-2D05-4781-9E16-B4891377635D}" destId="{12227F6C-9761-4488-885C-66C6D3596218}" srcOrd="0" destOrd="0" presId="urn:microsoft.com/office/officeart/2005/8/layout/list1"/>
    <dgm:cxn modelId="{550AF36C-5C88-4384-AF22-BF60923F35EE}" type="presParOf" srcId="{12227F6C-9761-4488-885C-66C6D3596218}" destId="{94E85601-CF51-4FDE-81B4-A696F6593E3F}" srcOrd="0" destOrd="0" presId="urn:microsoft.com/office/officeart/2005/8/layout/list1"/>
    <dgm:cxn modelId="{E993AD21-A67A-405F-B276-B861E961472E}" type="presParOf" srcId="{12227F6C-9761-4488-885C-66C6D3596218}" destId="{CBDBFE36-AA11-41CE-88AF-39400138DCED}" srcOrd="1" destOrd="0" presId="urn:microsoft.com/office/officeart/2005/8/layout/list1"/>
    <dgm:cxn modelId="{789F43E6-3F02-447C-A5D5-1B8BD779E029}" type="presParOf" srcId="{F5E2B244-2D05-4781-9E16-B4891377635D}" destId="{F3149807-ABD4-43F8-BBA5-EBBD626CE86A}" srcOrd="1" destOrd="0" presId="urn:microsoft.com/office/officeart/2005/8/layout/list1"/>
    <dgm:cxn modelId="{E9CA28AE-E1EE-4C03-BB84-B5B3267526EC}" type="presParOf" srcId="{F5E2B244-2D05-4781-9E16-B4891377635D}" destId="{CAC55C5B-2C4C-4643-8901-0EF5B0397D15}" srcOrd="2" destOrd="0" presId="urn:microsoft.com/office/officeart/2005/8/layout/list1"/>
    <dgm:cxn modelId="{DA119540-4494-41CA-9075-3B74B377C508}" type="presParOf" srcId="{F5E2B244-2D05-4781-9E16-B4891377635D}" destId="{80A78126-8405-48D8-8B43-2E5F9779EDD8}" srcOrd="3" destOrd="0" presId="urn:microsoft.com/office/officeart/2005/8/layout/list1"/>
    <dgm:cxn modelId="{32A10246-286C-4E8A-B673-6C7C4B8520F4}" type="presParOf" srcId="{F5E2B244-2D05-4781-9E16-B4891377635D}" destId="{2B418FA1-88C5-4A31-AEBE-B8DF3037316E}" srcOrd="4" destOrd="0" presId="urn:microsoft.com/office/officeart/2005/8/layout/list1"/>
    <dgm:cxn modelId="{03E5C397-AA4C-4883-8B01-1018F2A6EF23}" type="presParOf" srcId="{2B418FA1-88C5-4A31-AEBE-B8DF3037316E}" destId="{49979C1A-6B3B-4651-9C79-AC9EE7F8D814}" srcOrd="0" destOrd="0" presId="urn:microsoft.com/office/officeart/2005/8/layout/list1"/>
    <dgm:cxn modelId="{D1BB5B21-409D-4C8E-B875-1C7E4F29FC20}" type="presParOf" srcId="{2B418FA1-88C5-4A31-AEBE-B8DF3037316E}" destId="{1AD35EE3-071B-453F-B67F-058566926F43}" srcOrd="1" destOrd="0" presId="urn:microsoft.com/office/officeart/2005/8/layout/list1"/>
    <dgm:cxn modelId="{C5BFD791-7CA8-4310-B4D7-DA92F53863CD}" type="presParOf" srcId="{F5E2B244-2D05-4781-9E16-B4891377635D}" destId="{5D3D8551-A667-483A-96F8-D19ED9396097}" srcOrd="5" destOrd="0" presId="urn:microsoft.com/office/officeart/2005/8/layout/list1"/>
    <dgm:cxn modelId="{536C3AF2-7487-4466-B85B-2744B4BAF9B8}" type="presParOf" srcId="{F5E2B244-2D05-4781-9E16-B4891377635D}" destId="{F3C916C6-7116-4275-843D-0A5E4CF66FE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55C5B-2C4C-4643-8901-0EF5B0397D15}">
      <dsp:nvSpPr>
        <dsp:cNvPr id="0" name=""/>
        <dsp:cNvSpPr/>
      </dsp:nvSpPr>
      <dsp:spPr>
        <a:xfrm>
          <a:off x="0" y="1363065"/>
          <a:ext cx="6096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BFE36-AA11-41CE-88AF-39400138DCED}">
      <dsp:nvSpPr>
        <dsp:cNvPr id="0" name=""/>
        <dsp:cNvSpPr/>
      </dsp:nvSpPr>
      <dsp:spPr>
        <a:xfrm>
          <a:off x="304800" y="10616"/>
          <a:ext cx="5703966" cy="185428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  <a:sym typeface="Wingdings"/>
            </a:rPr>
            <a:t></a:t>
          </a:r>
          <a:r>
            <a:rPr lang="th-TH" sz="3200" b="1" kern="1200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rPr>
            <a:t>เพื่อสนับสนุนให้เกษตรกรมีการรวมกลุ่ม</a:t>
          </a:r>
          <a:br>
            <a:rPr lang="th-TH" sz="3200" b="1" kern="1200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3200" b="1" kern="1200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rPr>
            <a:t>ทำการผลิต การบริหารจัดการร่วมกันและรวมกันจำหน่ายโดยมีตลาดรองรับที่แน่นอน</a:t>
          </a:r>
          <a:endParaRPr lang="th-TH" sz="3200" b="1" kern="1200" dirty="0">
            <a:solidFill>
              <a:srgbClr val="0000FF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95319" y="101135"/>
        <a:ext cx="5522928" cy="1673250"/>
      </dsp:txXfrm>
    </dsp:sp>
    <dsp:sp modelId="{F3C916C6-7116-4275-843D-0A5E4CF66FE1}">
      <dsp:nvSpPr>
        <dsp:cNvPr id="0" name=""/>
        <dsp:cNvSpPr/>
      </dsp:nvSpPr>
      <dsp:spPr>
        <a:xfrm>
          <a:off x="0" y="3196583"/>
          <a:ext cx="6096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35EE3-071B-453F-B67F-058566926F43}">
      <dsp:nvSpPr>
        <dsp:cNvPr id="0" name=""/>
        <dsp:cNvSpPr/>
      </dsp:nvSpPr>
      <dsp:spPr>
        <a:xfrm>
          <a:off x="304800" y="2403465"/>
          <a:ext cx="5613160" cy="129495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  <a:sym typeface="Wingdings"/>
            </a:rPr>
            <a:t>เ</a:t>
          </a:r>
          <a:r>
            <a:rPr lang="th-TH" sz="3200" b="1" kern="1200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rPr>
            <a:t>พื่อให้เกษตรกรสามารถลดต้นทุนการผลิต ผลผลิตเพิ่มขึ้น และมีคุณภาพได้มาตรฐาน</a:t>
          </a:r>
          <a:endParaRPr lang="th-TH" sz="3200" b="1" kern="1200" dirty="0">
            <a:solidFill>
              <a:srgbClr val="0000FF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68015" y="2466680"/>
        <a:ext cx="5486730" cy="1168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8DCC-4FD2-4641-A3B2-1FBEEB9DDCD6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5DC0-5CDA-47EB-9A99-EC82046210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99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26628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8D72D7-D25B-43E3-81CF-5AAB744FF3C6}" type="slidenum">
              <a:rPr lang="en-US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3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5719" y="685838"/>
            <a:ext cx="5008166" cy="342918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082" y="4343144"/>
            <a:ext cx="5483837" cy="4115019"/>
          </a:xfrm>
          <a:noFill/>
        </p:spPr>
        <p:txBody>
          <a:bodyPr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5454" y="8686288"/>
            <a:ext cx="2970946" cy="456249"/>
          </a:xfrm>
          <a:prstGeom prst="rect">
            <a:avLst/>
          </a:prstGeom>
          <a:noFill/>
        </p:spPr>
        <p:txBody>
          <a:bodyPr lIns="91431" tIns="45715" rIns="91431" bIns="45715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ED90DD-596F-4B67-A10D-37C7F737280E}" type="slidenum">
              <a:rPr lang="th-TH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th-TH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69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20484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0AD7D65-30CD-4BFB-B5E5-BEFCFA377659}" type="slidenum">
              <a:rPr lang="en-US" altLang="en-US" sz="1200">
                <a:latin typeface="Calibri" pitchFamily="34" charset="0"/>
              </a:rPr>
              <a:pPr/>
              <a:t>10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22532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3435A23-4DAA-4A50-B1FE-A401F9E670A7}" type="slidenum">
              <a:rPr lang="th-TH" altLang="th-TH" sz="1200">
                <a:solidFill>
                  <a:srgbClr val="000000"/>
                </a:solidFill>
                <a:latin typeface="Calibri" pitchFamily="34" charset="0"/>
              </a:rPr>
              <a:pPr/>
              <a:t>11</a:t>
            </a:fld>
            <a:endParaRPr lang="th-TH" altLang="th-TH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24580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A3C6DA7-539C-4D2E-BF0D-D72E47B7BBDA}" type="slidenum">
              <a:rPr lang="en-US" altLang="en-US" sz="1200">
                <a:latin typeface="Calibri" pitchFamily="34" charset="0"/>
              </a:rPr>
              <a:pPr/>
              <a:t>12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26628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E143113-5101-4E28-8380-A3F25344B48A}" type="slidenum">
              <a:rPr lang="en-US" altLang="en-US" sz="1200">
                <a:latin typeface="Calibri" pitchFamily="34" charset="0"/>
              </a:rPr>
              <a:pPr/>
              <a:t>13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cs typeface="Cordia New" pitchFamily="34" charset="-34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13D3B6-1C18-41DD-834F-CBF9F0B71958}" type="slidenum">
              <a:rPr lang="en-US" smtClean="0">
                <a:cs typeface="Angsana New" pitchFamily="18" charset="-34"/>
              </a:rPr>
              <a:pPr/>
              <a:t>18</a:t>
            </a:fld>
            <a:endParaRPr lang="en-US" smtClean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BC56-A466-4CDE-B177-4BD822D4E5D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BEE2-A457-4E8D-ACEE-A0B08FDD7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17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BC56-A466-4CDE-B177-4BD822D4E5D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BEE2-A457-4E8D-ACEE-A0B08FDD7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804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BC56-A466-4CDE-B177-4BD822D4E5D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BEE2-A457-4E8D-ACEE-A0B08FDD7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817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BC56-A466-4CDE-B177-4BD822D4E5D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BEE2-A457-4E8D-ACEE-A0B08FDD7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58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BC56-A466-4CDE-B177-4BD822D4E5D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BEE2-A457-4E8D-ACEE-A0B08FDD7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611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BC56-A466-4CDE-B177-4BD822D4E5D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BEE2-A457-4E8D-ACEE-A0B08FDD7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049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BC56-A466-4CDE-B177-4BD822D4E5D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BEE2-A457-4E8D-ACEE-A0B08FDD7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754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BC56-A466-4CDE-B177-4BD822D4E5D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BEE2-A457-4E8D-ACEE-A0B08FDD7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033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BC56-A466-4CDE-B177-4BD822D4E5D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BEE2-A457-4E8D-ACEE-A0B08FDD7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654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BC56-A466-4CDE-B177-4BD822D4E5D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BEE2-A457-4E8D-ACEE-A0B08FDD7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107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BC56-A466-4CDE-B177-4BD822D4E5D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BEE2-A457-4E8D-ACEE-A0B08FDD7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279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9BC56-A466-4CDE-B177-4BD822D4E5D5}" type="datetimeFigureOut">
              <a:rPr lang="th-TH" smtClean="0"/>
              <a:t>05/01/61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BEE2-A457-4E8D-ACEE-A0B08FDD7D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79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9AA9E3-6A76-43F5-87C6-63A2669BEE8D}" type="slidenum">
              <a:rPr lang="en-US" altLang="th-TH" sz="1200">
                <a:solidFill>
                  <a:srgbClr val="898989"/>
                </a:solidFill>
                <a:latin typeface="Calibri" panose="020F0502020204030204" pitchFamily="34" charset="0"/>
                <a:cs typeface="Angsana New" panose="02020603050405020304" pitchFamily="18" charset="-34"/>
              </a:rPr>
              <a:pPr/>
              <a:t>1</a:t>
            </a:fld>
            <a:endParaRPr lang="en-US" altLang="th-TH" sz="1200">
              <a:solidFill>
                <a:srgbClr val="898989"/>
              </a:solidFill>
              <a:latin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ชื่อเรื่อง 3"/>
          <p:cNvSpPr txBox="1">
            <a:spLocks/>
          </p:cNvSpPr>
          <p:nvPr/>
        </p:nvSpPr>
        <p:spPr bwMode="auto">
          <a:xfrm>
            <a:off x="0" y="1700808"/>
            <a:ext cx="9144000" cy="1453986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th-TH" sz="4800" dirty="0"/>
              <a:t>การดำเนินงาน</a:t>
            </a:r>
            <a:br>
              <a:rPr lang="th-TH" sz="4800" dirty="0"/>
            </a:br>
            <a:r>
              <a:rPr lang="th-TH" sz="4800" dirty="0"/>
              <a:t>ตามนโยบายสำคัญของกระทรวงเกษตรและสหกรณ์</a:t>
            </a:r>
            <a:endParaRPr lang="th-TH" sz="48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065" y="5373216"/>
            <a:ext cx="1766735" cy="137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5756" y="378904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</a:rPr>
              <a:t>กรมส่งเสริมการเกษตร</a:t>
            </a:r>
          </a:p>
          <a:p>
            <a:pPr algn="ctr"/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</a:rPr>
              <a:t>5 มกราคม 2561</a:t>
            </a:r>
          </a:p>
        </p:txBody>
      </p:sp>
    </p:spTree>
    <p:extLst>
      <p:ext uri="{BB962C8B-B14F-4D97-AF65-F5344CB8AC3E}">
        <p14:creationId xmlns:p14="http://schemas.microsoft.com/office/powerpoint/2010/main" val="771761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683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th-TH" altLang="th-TH" sz="5400" b="1" dirty="0" smtClean="0"/>
              <a:t>            </a:t>
            </a:r>
            <a:r>
              <a:rPr lang="th-TH" altLang="th-TH" sz="5400" b="1" dirty="0" smtClean="0"/>
              <a:t>ระบบ</a:t>
            </a:r>
            <a:r>
              <a:rPr lang="th-TH" altLang="th-TH" sz="5400" b="1" dirty="0" smtClean="0"/>
              <a:t>ส่งเสริมเกษตรแบบแปลงใหญ่</a:t>
            </a:r>
            <a:endParaRPr lang="en-US" altLang="th-TH" sz="5400" b="1" dirty="0" smtClean="0"/>
          </a:p>
        </p:txBody>
      </p:sp>
      <p:sp>
        <p:nvSpPr>
          <p:cNvPr id="2" name="ตัวยึดเนื้อหา 2"/>
          <p:cNvSpPr>
            <a:spLocks noGrp="1"/>
          </p:cNvSpPr>
          <p:nvPr>
            <p:ph idx="1"/>
          </p:nvPr>
        </p:nvSpPr>
        <p:spPr>
          <a:xfrm>
            <a:off x="313184" y="1927373"/>
            <a:ext cx="8363272" cy="3589859"/>
          </a:xfrm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th-TH" sz="4400" b="1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altLang="th-TH" sz="4400" b="1" dirty="0" smtClean="0">
                <a:latin typeface="Angsana New" pitchFamily="18" charset="-34"/>
                <a:cs typeface="Angsana New" pitchFamily="18" charset="-34"/>
              </a:rPr>
              <a:t>ระบบส่งเสริมการเกษตรที่</a:t>
            </a:r>
            <a:r>
              <a:rPr lang="th-TH" altLang="th-TH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ยึดพื้นที่เป็นหลัก </a:t>
            </a:r>
            <a:r>
              <a:rPr lang="th-TH" altLang="th-TH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(</a:t>
            </a:r>
            <a:r>
              <a:rPr lang="en-US" altLang="th-TH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area-based approach) </a:t>
            </a:r>
            <a:r>
              <a:rPr lang="th-TH" altLang="th-TH" sz="4400" b="1" dirty="0" smtClean="0">
                <a:latin typeface="Angsana New" pitchFamily="18" charset="-34"/>
                <a:cs typeface="Angsana New" pitchFamily="18" charset="-34"/>
              </a:rPr>
              <a:t>ดำเนินงานใน</a:t>
            </a:r>
            <a:r>
              <a:rPr lang="th-TH" altLang="th-TH" sz="4400" b="1" dirty="0" smtClean="0">
                <a:latin typeface="Angsana New" pitchFamily="18" charset="-34"/>
                <a:cs typeface="Angsana New" pitchFamily="18" charset="-34"/>
              </a:rPr>
              <a:t>ลักษณะ    </a:t>
            </a:r>
            <a:r>
              <a:rPr lang="th-TH" altLang="th-TH" sz="44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บูรณา</a:t>
            </a:r>
            <a:r>
              <a:rPr lang="th-TH" altLang="th-TH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การระหว่างหน่วยงานที่เกี่ยวข้อง                      </a:t>
            </a:r>
            <a:r>
              <a:rPr lang="th-TH" altLang="th-TH" sz="4400" b="1" dirty="0" smtClean="0">
                <a:latin typeface="Angsana New" pitchFamily="18" charset="-34"/>
                <a:cs typeface="Angsana New" pitchFamily="18" charset="-34"/>
              </a:rPr>
              <a:t>โดย</a:t>
            </a:r>
            <a:r>
              <a:rPr lang="th-TH" altLang="th-TH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มีผู้จัดการแปลง</a:t>
            </a:r>
            <a:r>
              <a:rPr lang="th-TH" altLang="th-TH" sz="4400" b="1" dirty="0" smtClean="0">
                <a:latin typeface="Angsana New" pitchFamily="18" charset="-34"/>
                <a:cs typeface="Angsana New" pitchFamily="18" charset="-34"/>
              </a:rPr>
              <a:t>เป็นผู้บริหารจัดการพื้นที่    </a:t>
            </a:r>
            <a:r>
              <a:rPr lang="th-TH" altLang="th-TH" sz="4400" b="1" dirty="0" smtClean="0">
                <a:latin typeface="Angsana New" pitchFamily="18" charset="-34"/>
                <a:cs typeface="Angsana New" pitchFamily="18" charset="-34"/>
              </a:rPr>
              <a:t>        </a:t>
            </a:r>
            <a:r>
              <a:rPr lang="th-TH" altLang="th-TH" sz="4400" b="1" dirty="0" smtClean="0">
                <a:latin typeface="Angsana New" pitchFamily="18" charset="-34"/>
                <a:cs typeface="Angsana New" pitchFamily="18" charset="-34"/>
              </a:rPr>
              <a:t>ในทุกกิจกรรม</a:t>
            </a:r>
            <a:r>
              <a:rPr lang="th-TH" altLang="th-TH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ตลอด </a:t>
            </a:r>
            <a:r>
              <a:rPr lang="en-US" altLang="th-TH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supply chain</a:t>
            </a:r>
            <a:endParaRPr lang="th-TH" altLang="th-TH" sz="44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33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685800"/>
            <a:ext cx="3048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th-TH" sz="5400" b="1" dirty="0" smtClean="0"/>
              <a:t>วัตถุประสงค์</a:t>
            </a: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4004123271"/>
              </p:ext>
            </p:extLst>
          </p:nvPr>
        </p:nvGraphicFramePr>
        <p:xfrm>
          <a:off x="1644352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53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3" y="685800"/>
            <a:ext cx="79248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ผลการดำเนินงานแปลงใหญ่ ปี 2561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45180"/>
              </p:ext>
            </p:extLst>
          </p:nvPr>
        </p:nvGraphicFramePr>
        <p:xfrm>
          <a:off x="685800" y="1752600"/>
          <a:ext cx="7924800" cy="2415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1828800"/>
                <a:gridCol w="2172363"/>
                <a:gridCol w="2171037"/>
              </a:tblGrid>
              <a:tr h="481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</a:t>
                      </a:r>
                      <a:r>
                        <a:rPr lang="th-TH" sz="36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ใหญ่</a:t>
                      </a:r>
                      <a:endParaRPr lang="en-US" sz="36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จำนวนแปลง</a:t>
                      </a:r>
                      <a:endParaRPr lang="en-US" sz="36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 (ไร่)</a:t>
                      </a:r>
                      <a:endParaRPr lang="en-US" sz="36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b="1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เกษตรกร (ราย)</a:t>
                      </a:r>
                      <a:endParaRPr lang="en-US" sz="36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50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2559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597</a:t>
                      </a:r>
                    </a:p>
                  </a:txBody>
                  <a:tcPr marL="9525" marR="9525" marT="952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1,403,438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95,169</a:t>
                      </a:r>
                    </a:p>
                  </a:txBody>
                  <a:tcPr marL="9525" marR="9525" marT="952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5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1,934</a:t>
                      </a:r>
                    </a:p>
                  </a:txBody>
                  <a:tcPr marL="9525" marR="9525" marT="952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1,965,875</a:t>
                      </a:r>
                    </a:p>
                  </a:txBody>
                  <a:tcPr marL="9525" marR="9525" marT="952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153,789</a:t>
                      </a:r>
                    </a:p>
                  </a:txBody>
                  <a:tcPr marL="9525" marR="9525" marT="952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4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2,531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3,369,313 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248,958 </a:t>
                      </a:r>
                    </a:p>
                  </a:txBody>
                  <a:tcPr marL="9525" marR="9525" marT="952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685800" y="4114800"/>
          <a:ext cx="7924800" cy="815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1828800"/>
                <a:gridCol w="2172363"/>
                <a:gridCol w="2171037"/>
              </a:tblGrid>
              <a:tr h="815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2561 เป้าหมาย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1,838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3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3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0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Grp="1" noChangeArrowheads="1"/>
          </p:cNvSpPr>
          <p:nvPr>
            <p:ph type="title"/>
          </p:nvPr>
        </p:nvSpPr>
        <p:spPr>
          <a:xfrm>
            <a:off x="381000" y="14358"/>
            <a:ext cx="8534400" cy="7078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352425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th-TH" altLang="th-TH" sz="40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ผลลัพธ์การดำเนินงานแปลงใหญ่ (แปลงปีที่ 3)  </a:t>
            </a:r>
            <a:endParaRPr lang="en-US" altLang="th-TH" sz="4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722313"/>
          <a:ext cx="8991598" cy="5907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514"/>
                <a:gridCol w="1284514"/>
                <a:gridCol w="1284514"/>
                <a:gridCol w="1284514"/>
                <a:gridCol w="1284514"/>
                <a:gridCol w="1284514"/>
                <a:gridCol w="1284514"/>
              </a:tblGrid>
              <a:tr h="3338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สินค้า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2559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2560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ผลการดำเนินงานสะสม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1186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ต้นทุน (%)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ผลผลิต (%)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ต้นทุน (%)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ผลผลิต (%)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ลดต้นทุน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ผลผลิตเพิ่ม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3389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ข้าว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13.04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0.58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13.81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32.04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26.85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</a:tr>
              <a:tr h="33389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ข้าวโพดเลี้ยงสัตว์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22.67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13.52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3.55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20.44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36.19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33.96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279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ปาล์มน้ำมัน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14.9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17.65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9.7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2.88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32.55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20.53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</a:tr>
              <a:tr h="33389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กาแฟ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8.47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12.5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32.5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389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ผัก/สมุนไพร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16.5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30.23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7.26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6.25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46.73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36.48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</a:tr>
              <a:tr h="33389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เงาะโรงเรียน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19.69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7.98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4.82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27.67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12.8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389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ทุเรียน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15.7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15.4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1.25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8.32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31.1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23.72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</a:tr>
              <a:tr h="33389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มะม่วง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14.03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0.16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3.85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44.03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33.85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389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มังคุด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15.69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15.44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6.48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31.13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18.84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</a:tr>
              <a:tr h="33389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ลำไย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15.7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15.4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9.42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5.03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31.1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20.43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389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โคเนื้อ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16.6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10.76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8.47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21.6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13.47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rgbClr val="33CC33"/>
                    </a:solidFill>
                  </a:tcPr>
                </a:tc>
              </a:tr>
              <a:tr h="33389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กุ้งขาว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12.96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13.89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8.01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6.48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26.85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20.37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85654">
                <a:tc gridSpan="7">
                  <a:txBody>
                    <a:bodyPr/>
                    <a:lstStyle/>
                    <a:p>
                      <a:r>
                        <a:rPr lang="th-TH" sz="1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ข้อมูลประเมินผลการดำเนินงานเบื้องต้นแปลงใหญ่ปี 59 ที่ดำเนินการในรอบฤดูการผลิต ปี 60 ข้อมูล ณ วันที่  30 ต.ค. 60</a:t>
                      </a:r>
                    </a:p>
                    <a:p>
                      <a:pPr>
                        <a:defRPr/>
                      </a:pPr>
                      <a:r>
                        <a:rPr lang="th-TH" sz="1900" b="1" smtClean="0">
                          <a:latin typeface="TH SarabunPSK" pitchFamily="34" charset="-34"/>
                          <a:cs typeface="TH SarabunPSK" pitchFamily="34" charset="-34"/>
                        </a:rPr>
                        <a:t>              ต้นทุน</a:t>
                      </a:r>
                      <a:r>
                        <a:rPr lang="th-TH" sz="1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และผลผลิต ปี </a:t>
                      </a:r>
                      <a:r>
                        <a:rPr lang="en-US" sz="1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59 </a:t>
                      </a:r>
                      <a:r>
                        <a:rPr lang="th-TH" sz="1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คำนวณจากต้นทุนและผลผลิตก่อนเข้าร่วมโครงการ</a:t>
                      </a:r>
                    </a:p>
                    <a:p>
                      <a:pPr>
                        <a:defRPr/>
                      </a:pPr>
                      <a:r>
                        <a:rPr lang="th-TH" sz="1900" b="1" baseline="0" smtClean="0">
                          <a:latin typeface="TH SarabunPSK" pitchFamily="34" charset="-34"/>
                          <a:cs typeface="TH SarabunPSK" pitchFamily="34" charset="-34"/>
                        </a:rPr>
                        <a:t>              </a:t>
                      </a:r>
                      <a:r>
                        <a:rPr lang="th-TH" sz="1900" b="1" smtClean="0">
                          <a:latin typeface="TH SarabunPSK" pitchFamily="34" charset="-34"/>
                          <a:cs typeface="TH SarabunPSK" pitchFamily="34" charset="-34"/>
                        </a:rPr>
                        <a:t>ต้นทุน</a:t>
                      </a:r>
                      <a:r>
                        <a:rPr lang="th-TH" sz="1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และผลผลิต ปี </a:t>
                      </a:r>
                      <a:r>
                        <a:rPr lang="en-US" sz="1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60 </a:t>
                      </a:r>
                      <a:r>
                        <a:rPr lang="th-TH" sz="1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คำนวณจากต้นทุนและผลผลิตปี 59</a:t>
                      </a:r>
                      <a:endParaRPr lang="th-TH" sz="19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481" marR="7481" marT="748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481" marR="7481" marT="748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481" marR="7481" marT="748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481" marR="7481" marT="748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481" marR="7481" marT="7481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481" marR="7481" marT="748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481" marR="7481" marT="748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6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3786" y="35322"/>
            <a:ext cx="8913105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โครงการส่งเสริมการเกษตรแบบแปลงใหญ่ ปี 2561</a:t>
            </a:r>
          </a:p>
        </p:txBody>
      </p:sp>
      <p:sp>
        <p:nvSpPr>
          <p:cNvPr id="8" name="Round Diagonal Corner Rectangle 26"/>
          <p:cNvSpPr/>
          <p:nvPr/>
        </p:nvSpPr>
        <p:spPr>
          <a:xfrm>
            <a:off x="7766050" y="657225"/>
            <a:ext cx="1311275" cy="1117600"/>
          </a:xfrm>
          <a:prstGeom prst="round2DiagRect">
            <a:avLst/>
          </a:prstGeom>
          <a:solidFill>
            <a:srgbClr val="FFFF00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80"/>
              </a:lnSpc>
              <a:defRPr/>
            </a:pPr>
            <a:r>
              <a:rPr lang="th-TH" sz="1400" b="1" u="sng" kern="900" spc="-11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เป้าหมาย 5 </a:t>
            </a:r>
            <a:r>
              <a:rPr lang="th-TH" sz="1400" b="1" u="sng" kern="900" spc="-11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pPr algn="ctr">
              <a:lnSpc>
                <a:spcPts val="1680"/>
              </a:lnSpc>
              <a:defRPr/>
            </a:pPr>
            <a:r>
              <a:rPr lang="th-TH" sz="1400" b="1" spc="-10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แปลงใหญ่ที่</a:t>
            </a:r>
            <a:r>
              <a:rPr lang="th-TH" sz="14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ได้รับ</a:t>
            </a:r>
          </a:p>
          <a:p>
            <a:pPr algn="ctr">
              <a:lnSpc>
                <a:spcPts val="1680"/>
              </a:lnSpc>
              <a:defRPr/>
            </a:pPr>
            <a:r>
              <a:rPr lang="th-TH" sz="14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การพัฒนา </a:t>
            </a:r>
          </a:p>
          <a:p>
            <a:pPr algn="ctr">
              <a:lnSpc>
                <a:spcPts val="1680"/>
              </a:lnSpc>
              <a:defRPr/>
            </a:pPr>
            <a:r>
              <a:rPr lang="th-TH" sz="14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จำนวน 7,000 </a:t>
            </a:r>
            <a:r>
              <a:rPr lang="th-TH" sz="1400" b="1" spc="-10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แปลง</a:t>
            </a:r>
            <a:endParaRPr lang="th-TH" sz="1400" b="1" u="sng" kern="900" spc="-11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ound Diagonal Corner Rectangle 25"/>
          <p:cNvSpPr/>
          <p:nvPr/>
        </p:nvSpPr>
        <p:spPr>
          <a:xfrm>
            <a:off x="6481763" y="857250"/>
            <a:ext cx="1233487" cy="1166813"/>
          </a:xfrm>
          <a:prstGeom prst="round2DiagRect">
            <a:avLst/>
          </a:prstGeom>
          <a:solidFill>
            <a:srgbClr val="FFC000"/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sz="1400" b="1" u="sng" spc="-10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เป้าหมายปี </a:t>
            </a:r>
            <a:r>
              <a:rPr lang="th-TH" sz="1400" b="1" u="sng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61</a:t>
            </a:r>
          </a:p>
          <a:p>
            <a:pPr algn="ctr">
              <a:defRPr/>
            </a:pPr>
            <a:r>
              <a:rPr lang="th-TH" sz="12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แปลงใหญ่ที่ได้รับการพัฒนาจำนวน </a:t>
            </a:r>
            <a:r>
              <a:rPr lang="th-TH" sz="12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4,369 </a:t>
            </a:r>
            <a:r>
              <a:rPr lang="th-TH" sz="12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แปลง (ปี 59</a:t>
            </a:r>
            <a:r>
              <a:rPr lang="en-US" sz="12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= 597 </a:t>
            </a:r>
            <a:r>
              <a:rPr lang="th-TH" sz="12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, ปี 60 </a:t>
            </a:r>
            <a:r>
              <a:rPr lang="en-US" sz="12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12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1,934 </a:t>
            </a:r>
            <a:r>
              <a:rPr lang="th-TH" sz="12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,ปี 61 </a:t>
            </a:r>
            <a:r>
              <a:rPr lang="en-US" sz="12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1200" b="1" spc="-1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1,838 แปลง</a:t>
            </a:r>
            <a:endParaRPr lang="en-US" sz="1200" b="1" spc="-1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20"/>
          <p:cNvSpPr/>
          <p:nvPr/>
        </p:nvSpPr>
        <p:spPr>
          <a:xfrm>
            <a:off x="4970463" y="1133475"/>
            <a:ext cx="1420812" cy="1766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sz="1300" b="1" u="sng" spc="-9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</a:p>
          <a:p>
            <a:pPr>
              <a:defRPr/>
            </a:pPr>
            <a:r>
              <a:rPr lang="th-TH" sz="1300" b="1" spc="-9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1. แปลงได้รับการรับรอง</a:t>
            </a:r>
          </a:p>
          <a:p>
            <a:pPr>
              <a:defRPr/>
            </a:pPr>
            <a:r>
              <a:rPr lang="th-TH" sz="1300" b="1" spc="-9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 มาตรฐาน</a:t>
            </a:r>
          </a:p>
          <a:p>
            <a:pPr>
              <a:defRPr/>
            </a:pPr>
            <a:r>
              <a:rPr lang="th-TH" sz="1300" b="1" spc="-9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2. เกิดการส่งมอบผลผลิตที่มี</a:t>
            </a:r>
          </a:p>
          <a:p>
            <a:pPr>
              <a:defRPr/>
            </a:pPr>
            <a:r>
              <a:rPr lang="th-TH" sz="1300" b="1" spc="-9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spc="-9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คุณภาพ</a:t>
            </a:r>
            <a:endParaRPr lang="th-TH" sz="1300" b="1" spc="-9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1300" b="1" spc="-9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3. เกษตรกรมีรายได้เพิ่ม</a:t>
            </a:r>
          </a:p>
          <a:p>
            <a:pPr>
              <a:defRPr/>
            </a:pPr>
            <a:r>
              <a:rPr lang="th-TH" sz="1300" b="1" spc="-9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4. เกษตรกร ได้รับการพัฒนา</a:t>
            </a:r>
          </a:p>
          <a:p>
            <a:pPr>
              <a:defRPr/>
            </a:pPr>
            <a:r>
              <a:rPr lang="th-TH" sz="1300" b="1" spc="-9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spc="-9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เป็น </a:t>
            </a:r>
            <a:r>
              <a:rPr lang="en-US" sz="1300" b="1" spc="-12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Smart Farmer </a:t>
            </a:r>
            <a:r>
              <a:rPr lang="th-TH" sz="1300" b="1" spc="-12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defRPr/>
            </a:pPr>
            <a:r>
              <a:rPr lang="th-TH" sz="1300" b="1" spc="-12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spc="-12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จำนวน 95,000 ราย</a:t>
            </a:r>
            <a:endParaRPr lang="th-TH" sz="1300" b="1" spc="-12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21"/>
          <p:cNvSpPr txBox="1"/>
          <p:nvPr/>
        </p:nvSpPr>
        <p:spPr>
          <a:xfrm>
            <a:off x="5075238" y="804863"/>
            <a:ext cx="1252537" cy="3063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4 (ก.ค.-ส.ค.)</a:t>
            </a:r>
          </a:p>
        </p:txBody>
      </p:sp>
      <p:sp>
        <p:nvSpPr>
          <p:cNvPr id="15" name="Rectangle 22"/>
          <p:cNvSpPr/>
          <p:nvPr/>
        </p:nvSpPr>
        <p:spPr>
          <a:xfrm>
            <a:off x="4948238" y="2979738"/>
            <a:ext cx="1422400" cy="2259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defRPr/>
            </a:pPr>
            <a:r>
              <a:rPr lang="th-TH" sz="1400" b="1" u="sng" spc="-5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กิจกรรม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1. ตรวจสอบรับรอง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  มาตรฐานสินค้าเกษตร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2. ประชาสัมพันธ์และ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spc="-5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 เชื่อมโยงเครือข่ายตลาด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spc="-5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 สินค้าเกษตรจาก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spc="-5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 แปลงใหญ่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14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ประชุม</a:t>
            </a:r>
            <a:r>
              <a:rPr lang="th-TH" sz="1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เครือข่าย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แปลงใหญ่</a:t>
            </a:r>
            <a:r>
              <a:rPr lang="th-TH" sz="14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ครั้งที่ </a:t>
            </a:r>
            <a:r>
              <a:rPr lang="th-TH" sz="1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5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และ 6</a:t>
            </a:r>
            <a:endParaRPr lang="th-TH" sz="14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1500"/>
              </a:lnSpc>
              <a:defRPr/>
            </a:pPr>
            <a:endParaRPr lang="th-TH" sz="1400" b="1" spc="-5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1300"/>
              </a:lnSpc>
              <a:defRPr/>
            </a:pPr>
            <a:endParaRPr lang="th-TH" sz="14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17"/>
          <p:cNvSpPr/>
          <p:nvPr/>
        </p:nvSpPr>
        <p:spPr>
          <a:xfrm>
            <a:off x="3265488" y="1298575"/>
            <a:ext cx="1658937" cy="1216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sz="1200" b="1" u="sng" spc="-9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</a:p>
          <a:p>
            <a:pPr>
              <a:defRPr/>
            </a:pPr>
            <a:r>
              <a:rPr lang="th-TH" sz="1200" b="1" spc="-9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1. เกษตรกรได้รับการเรียนรู้จากการปฏิบัติงานในแปลงเรียนรู้ (ด้านต่างๆ)</a:t>
            </a:r>
          </a:p>
          <a:p>
            <a:pPr>
              <a:defRPr/>
            </a:pPr>
            <a:r>
              <a:rPr lang="th-TH" sz="1200" b="1" spc="-9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2. มีการพัฒนาการ</a:t>
            </a:r>
            <a:r>
              <a:rPr lang="th-TH" sz="1200" b="1" spc="-9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ผลิต/เพิ่มมูลค่าผลผลิต</a:t>
            </a:r>
          </a:p>
          <a:p>
            <a:pPr>
              <a:defRPr/>
            </a:pPr>
            <a:r>
              <a:rPr lang="th-TH" sz="1200" b="1" spc="-9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3. เกิดการเชื่อมโยงการตลาด</a:t>
            </a:r>
            <a:endParaRPr lang="th-TH" sz="1250" b="1" spc="-80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3519488" y="971550"/>
            <a:ext cx="1260475" cy="307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3 (</a:t>
            </a:r>
            <a:r>
              <a:rPr lang="th-TH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เม.ย</a:t>
            </a:r>
            <a:r>
              <a:rPr lang="th-TH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-มิ.ย.)</a:t>
            </a:r>
          </a:p>
        </p:txBody>
      </p:sp>
      <p:sp>
        <p:nvSpPr>
          <p:cNvPr id="18" name="Rectangle 19"/>
          <p:cNvSpPr/>
          <p:nvPr/>
        </p:nvSpPr>
        <p:spPr>
          <a:xfrm>
            <a:off x="3240088" y="2584450"/>
            <a:ext cx="1658937" cy="2527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sz="1200" b="1" u="sng" spc="-5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กิจกรรม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1. สนับสนุน</a:t>
            </a:r>
            <a:r>
              <a:rPr lang="th-TH" sz="1200" b="1" spc="-5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แปลงเรียนรู้/ระบบน้ำ</a:t>
            </a:r>
            <a:r>
              <a:rPr lang="th-TH" sz="12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 การ</a:t>
            </a:r>
            <a:r>
              <a:rPr lang="th-TH" sz="1200" b="1" spc="-5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จัดการดิน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2. เชื่อมโยงการตลาด</a:t>
            </a:r>
            <a:endParaRPr lang="th-TH" sz="1200" b="1" spc="-5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spc="-5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12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พัฒนาคุณภาพสินค้าเกษตร/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spc="-5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สร้างมูลค่าเพิ่ม</a:t>
            </a:r>
            <a:endParaRPr lang="th-TH" sz="1200" b="1" spc="-5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spc="-5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4. ประชาสัมพันธ์สร้างการรับรู้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spc="-5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12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ประชุมเครือข่ายแปลง</a:t>
            </a:r>
            <a:r>
              <a:rPr lang="th-TH" sz="12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ใหญ่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ครั้ง</a:t>
            </a:r>
            <a:r>
              <a:rPr lang="th-TH" sz="12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th-TH" sz="12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12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ectangle 14"/>
          <p:cNvSpPr/>
          <p:nvPr/>
        </p:nvSpPr>
        <p:spPr>
          <a:xfrm>
            <a:off x="1663700" y="1774825"/>
            <a:ext cx="1527175" cy="1838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sz="1400" b="1" u="sng" spc="-9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</a:p>
          <a:p>
            <a:pPr>
              <a:defRPr/>
            </a:pPr>
            <a:r>
              <a:rPr lang="th-TH" sz="1400" b="1" spc="-9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1. เกษตรกรได้รับการเรียนรู้</a:t>
            </a:r>
          </a:p>
          <a:p>
            <a:pPr>
              <a:defRPr/>
            </a:pPr>
            <a:r>
              <a:rPr lang="th-TH" sz="1400" b="1" spc="-9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 จากการปฏิบัติงานในแปลง</a:t>
            </a:r>
          </a:p>
          <a:p>
            <a:pPr>
              <a:defRPr/>
            </a:pPr>
            <a:r>
              <a:rPr lang="th-TH" sz="1400" b="1" spc="-9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spc="-9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เรียนรู้ (ด้านต่างๆ)</a:t>
            </a:r>
          </a:p>
          <a:p>
            <a:pPr>
              <a:defRPr/>
            </a:pPr>
            <a:r>
              <a:rPr lang="th-TH" sz="1400" b="1" spc="-9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2. มีการพัฒนาการผลิต</a:t>
            </a:r>
          </a:p>
          <a:p>
            <a:pPr>
              <a:defRPr/>
            </a:pPr>
            <a:r>
              <a:rPr lang="th-TH" sz="1400" b="1" spc="-9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3. ผู้จัดการแปลงได้รับ</a:t>
            </a:r>
          </a:p>
          <a:p>
            <a:pPr>
              <a:defRPr/>
            </a:pPr>
            <a:r>
              <a:rPr lang="th-TH" sz="1400" b="1" spc="-9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spc="-9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 การพัฒนา</a:t>
            </a:r>
          </a:p>
          <a:p>
            <a:pPr>
              <a:defRPr/>
            </a:pPr>
            <a:r>
              <a:rPr lang="th-TH" sz="1400" b="1" spc="-9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4. เกษตรกรสามารถเป็นผู้จัด</a:t>
            </a:r>
          </a:p>
          <a:p>
            <a:pPr>
              <a:defRPr/>
            </a:pPr>
            <a:r>
              <a:rPr lang="th-TH" sz="1400" b="1" spc="-9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spc="-9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 การแปลง</a:t>
            </a:r>
            <a:endParaRPr lang="th-TH" sz="1400" b="1" spc="-9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1814513" y="1312863"/>
            <a:ext cx="1260475" cy="307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2 (ม.ค.-มี.ค.)</a:t>
            </a:r>
          </a:p>
        </p:txBody>
      </p:sp>
      <p:sp>
        <p:nvSpPr>
          <p:cNvPr id="21" name="Rectangle 16"/>
          <p:cNvSpPr/>
          <p:nvPr/>
        </p:nvSpPr>
        <p:spPr>
          <a:xfrm>
            <a:off x="1668463" y="3648075"/>
            <a:ext cx="1530350" cy="2600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sz="1400" b="1" u="sng" spc="-5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กิจกรรม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1. สนับสนุนแปลงเรียนรู้/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 ระบบน้ำ/การจัดการดิน</a:t>
            </a:r>
            <a:endParaRPr lang="th-TH" sz="1400" b="1" spc="-5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2. พัฒนาผู้จัดการนา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spc="-5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แปลงใหญ่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3. พัฒนาเกษตรกรเป็น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spc="-5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ผู้จัดการแปลง</a:t>
            </a:r>
            <a:endParaRPr lang="th-TH" sz="1400" b="1" spc="-5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4. ประชาสัมพันธ์สร้าง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spc="-5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การรับรู้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14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ประชุมเครือข่าย</a:t>
            </a:r>
            <a:r>
              <a:rPr lang="th-TH" sz="1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แปลง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ใหญ่</a:t>
            </a:r>
            <a:r>
              <a:rPr lang="th-TH" sz="14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ครั้งที่ </a:t>
            </a:r>
            <a:r>
              <a:rPr lang="th-TH" sz="1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2 และ 3 </a:t>
            </a:r>
            <a:endParaRPr lang="th-TH" sz="14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14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14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sz="14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139700" y="2024063"/>
            <a:ext cx="1476375" cy="1936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sz="1400" b="1" u="sng" spc="-3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</a:p>
          <a:p>
            <a:pPr>
              <a:defRPr/>
            </a:pPr>
            <a:r>
              <a:rPr lang="th-TH" sz="1400" b="1" spc="-3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มีแผน</a:t>
            </a:r>
            <a:r>
              <a:rPr lang="th-TH" sz="1400" b="1" spc="-30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400" b="1" spc="-3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การทุก</a:t>
            </a:r>
          </a:p>
          <a:p>
            <a:pPr>
              <a:defRPr/>
            </a:pPr>
            <a:r>
              <a:rPr lang="th-TH" sz="1400" b="1" spc="-3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ภาคส่วน</a:t>
            </a:r>
          </a:p>
          <a:p>
            <a:pPr>
              <a:defRPr/>
            </a:pPr>
            <a:r>
              <a:rPr lang="th-TH" sz="1400" b="1" spc="-3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มีแผนปฏิบัติงานราย</a:t>
            </a:r>
          </a:p>
          <a:p>
            <a:pPr>
              <a:defRPr/>
            </a:pPr>
            <a:r>
              <a:rPr lang="th-TH" sz="1400" b="1" spc="-3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spc="-3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แปลงครบทุกแปลง</a:t>
            </a:r>
          </a:p>
          <a:p>
            <a:pPr>
              <a:defRPr/>
            </a:pPr>
            <a:r>
              <a:rPr lang="th-TH" sz="1400" b="1" spc="-3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400" b="1" spc="-3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เกษตรกรนำความรู้ไป</a:t>
            </a:r>
          </a:p>
          <a:p>
            <a:pPr>
              <a:defRPr/>
            </a:pPr>
            <a:r>
              <a:rPr lang="th-TH" sz="1400" b="1" spc="-3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spc="-3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ปฏิบัติในแปลง</a:t>
            </a:r>
          </a:p>
          <a:p>
            <a:pPr>
              <a:defRPr/>
            </a:pPr>
            <a:r>
              <a:rPr lang="th-TH" sz="1400" b="1" spc="-3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1400" b="1" spc="-3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ประชุมคณะกรรมการ</a:t>
            </a:r>
          </a:p>
          <a:p>
            <a:pPr>
              <a:defRPr/>
            </a:pPr>
            <a:r>
              <a:rPr lang="th-TH" sz="1400" b="1" spc="-3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spc="-3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เครือข่าย </a:t>
            </a:r>
            <a:r>
              <a:rPr lang="th-TH" sz="1400" b="1" spc="-3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(ครั้งที่ 1)</a:t>
            </a:r>
          </a:p>
        </p:txBody>
      </p:sp>
      <p:sp>
        <p:nvSpPr>
          <p:cNvPr id="23" name="TextBox 12"/>
          <p:cNvSpPr txBox="1"/>
          <p:nvPr/>
        </p:nvSpPr>
        <p:spPr>
          <a:xfrm>
            <a:off x="268288" y="1703388"/>
            <a:ext cx="1246187" cy="307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1 (ต.ค.-ธ.ค.</a:t>
            </a:r>
            <a:r>
              <a:rPr lang="th-TH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Rectangle 13"/>
          <p:cNvSpPr/>
          <p:nvPr/>
        </p:nvSpPr>
        <p:spPr>
          <a:xfrm>
            <a:off x="136525" y="4025900"/>
            <a:ext cx="1479550" cy="23828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sz="13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กิจกรรม</a:t>
            </a:r>
          </a:p>
          <a:p>
            <a:pPr>
              <a:lnSpc>
                <a:spcPts val="1700"/>
              </a:lnSpc>
              <a:defRPr/>
            </a:pPr>
            <a:r>
              <a:rPr lang="th-TH" sz="13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จัดสรรงบประมาณ</a:t>
            </a:r>
          </a:p>
          <a:p>
            <a:pPr>
              <a:lnSpc>
                <a:spcPts val="1700"/>
              </a:lnSpc>
              <a:defRPr/>
            </a:pPr>
            <a:r>
              <a:rPr lang="th-TH" sz="13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13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3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การรายแปลง</a:t>
            </a:r>
          </a:p>
          <a:p>
            <a:pPr>
              <a:lnSpc>
                <a:spcPts val="1700"/>
              </a:lnSpc>
              <a:defRPr/>
            </a:pPr>
            <a:r>
              <a:rPr lang="th-TH" sz="13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2. ทำแผนปฏิบัติงาน</a:t>
            </a:r>
          </a:p>
          <a:p>
            <a:pPr>
              <a:lnSpc>
                <a:spcPts val="1700"/>
              </a:lnSpc>
              <a:defRPr/>
            </a:pPr>
            <a:r>
              <a:rPr lang="th-TH" sz="13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รายแปลง</a:t>
            </a:r>
          </a:p>
          <a:p>
            <a:pPr>
              <a:lnSpc>
                <a:spcPts val="1700"/>
              </a:lnSpc>
              <a:defRPr/>
            </a:pPr>
            <a:r>
              <a:rPr lang="th-TH" sz="13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3. สัมมนาเจ้าหน้าที่</a:t>
            </a:r>
          </a:p>
          <a:p>
            <a:pPr>
              <a:lnSpc>
                <a:spcPts val="1700"/>
              </a:lnSpc>
              <a:defRPr/>
            </a:pPr>
            <a:r>
              <a:rPr lang="th-TH" sz="13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4. ถ่ายทอดความรู้</a:t>
            </a:r>
          </a:p>
          <a:p>
            <a:pPr>
              <a:lnSpc>
                <a:spcPts val="1700"/>
              </a:lnSpc>
              <a:defRPr/>
            </a:pPr>
            <a:r>
              <a:rPr lang="th-TH" sz="13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1300" b="1" spc="-5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ประชาสัมพันธ์สร้างการ</a:t>
            </a:r>
            <a:r>
              <a:rPr lang="th-TH" sz="1300" b="1" spc="-5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รับรู้</a:t>
            </a:r>
            <a:endParaRPr lang="th-TH" sz="13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1700"/>
              </a:lnSpc>
              <a:defRPr/>
            </a:pPr>
            <a:r>
              <a:rPr lang="th-TH" sz="13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6. ประชุมเครือข่ายแปลง</a:t>
            </a:r>
          </a:p>
          <a:p>
            <a:pPr>
              <a:lnSpc>
                <a:spcPts val="1700"/>
              </a:lnSpc>
              <a:defRPr/>
            </a:pPr>
            <a:r>
              <a:rPr lang="th-TH" sz="13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ใหญ่ครั้งที่ 1</a:t>
            </a:r>
            <a:endParaRPr lang="th-TH" sz="13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1700"/>
              </a:lnSpc>
              <a:defRPr/>
            </a:pPr>
            <a:endParaRPr lang="th-TH" sz="13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ectangle 30"/>
          <p:cNvSpPr/>
          <p:nvPr/>
        </p:nvSpPr>
        <p:spPr>
          <a:xfrm>
            <a:off x="7108825" y="3635375"/>
            <a:ext cx="1958975" cy="650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spc="-10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แปลงใหญ่ที่ได้รับการ</a:t>
            </a:r>
            <a:r>
              <a:rPr lang="th-TH" sz="14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พัฒนา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th-TH" sz="14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7,0</a:t>
            </a:r>
            <a:r>
              <a:rPr lang="th-TH" sz="14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00 </a:t>
            </a:r>
            <a:r>
              <a:rPr lang="th-TH" sz="1400" b="1" spc="-10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แปลง</a:t>
            </a:r>
            <a:endParaRPr lang="en-US" sz="1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Rectangle 29"/>
          <p:cNvSpPr/>
          <p:nvPr/>
        </p:nvSpPr>
        <p:spPr>
          <a:xfrm>
            <a:off x="7107238" y="3305175"/>
            <a:ext cx="1958975" cy="307975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sz="1400" b="1" u="sng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เป้าหมาย ปี  2564</a:t>
            </a:r>
            <a:endParaRPr lang="th-TH" sz="1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Rectangle 31"/>
          <p:cNvSpPr/>
          <p:nvPr/>
        </p:nvSpPr>
        <p:spPr>
          <a:xfrm>
            <a:off x="7108825" y="4316413"/>
            <a:ext cx="1958975" cy="301625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sz="1400" b="1" u="sng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เป้าหมาย ปี  2563</a:t>
            </a:r>
            <a:endParaRPr lang="th-TH" sz="1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7110413" y="4641850"/>
            <a:ext cx="1958975" cy="596900"/>
          </a:xfrm>
          <a:prstGeom prst="rect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sz="1400" b="1" spc="-10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แปลงใหญ่ที่ได้รับการ</a:t>
            </a:r>
            <a:r>
              <a:rPr lang="th-TH" sz="14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พัฒนา</a:t>
            </a:r>
          </a:p>
          <a:p>
            <a:pPr algn="ctr">
              <a:defRPr/>
            </a:pPr>
            <a:r>
              <a:rPr lang="th-TH" sz="14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จำนวน 6,473 </a:t>
            </a:r>
            <a:r>
              <a:rPr lang="th-TH" sz="1400" b="1" spc="-10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แปลง</a:t>
            </a:r>
            <a:endParaRPr lang="en-US" sz="1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7118350" y="5267325"/>
            <a:ext cx="1958975" cy="279400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sz="1400" b="1" u="sng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เป้าหมาย ปี  2562</a:t>
            </a:r>
            <a:endParaRPr lang="th-TH" sz="1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Rectangle 34"/>
          <p:cNvSpPr/>
          <p:nvPr/>
        </p:nvSpPr>
        <p:spPr>
          <a:xfrm>
            <a:off x="7119938" y="5562600"/>
            <a:ext cx="1958975" cy="600075"/>
          </a:xfrm>
          <a:prstGeom prst="rect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spc="-10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แปลงใหญ่ที่ได้รับการ</a:t>
            </a:r>
            <a:r>
              <a:rPr lang="th-TH" sz="14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พัฒนา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spc="-100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จำนวน 5,873 </a:t>
            </a:r>
            <a:r>
              <a:rPr lang="th-TH" sz="1400" b="1" spc="-10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แปลง</a:t>
            </a:r>
            <a:endParaRPr lang="th-TH" sz="1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Right Arrow 1"/>
          <p:cNvSpPr/>
          <p:nvPr/>
        </p:nvSpPr>
        <p:spPr>
          <a:xfrm>
            <a:off x="34925" y="6711950"/>
            <a:ext cx="8467725" cy="7143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h-TH"/>
          </a:p>
        </p:txBody>
      </p:sp>
      <p:sp>
        <p:nvSpPr>
          <p:cNvPr id="32" name="TextBox 2"/>
          <p:cNvSpPr txBox="1"/>
          <p:nvPr/>
        </p:nvSpPr>
        <p:spPr>
          <a:xfrm>
            <a:off x="8528050" y="6618288"/>
            <a:ext cx="574675" cy="307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2564</a:t>
            </a:r>
          </a:p>
        </p:txBody>
      </p:sp>
      <p:sp>
        <p:nvSpPr>
          <p:cNvPr id="33" name="Right Arrow 4"/>
          <p:cNvSpPr/>
          <p:nvPr/>
        </p:nvSpPr>
        <p:spPr>
          <a:xfrm>
            <a:off x="34925" y="6483350"/>
            <a:ext cx="9053513" cy="58738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h-TH"/>
          </a:p>
        </p:txBody>
      </p:sp>
      <p:sp>
        <p:nvSpPr>
          <p:cNvPr id="27676" name="สี่เหลี่ยมผืนผ้า 34"/>
          <p:cNvSpPr>
            <a:spLocks noChangeArrowheads="1"/>
          </p:cNvSpPr>
          <p:nvPr/>
        </p:nvSpPr>
        <p:spPr bwMode="auto">
          <a:xfrm>
            <a:off x="3517900" y="6524625"/>
            <a:ext cx="2025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"/>
            <a:r>
              <a:rPr lang="th-TH" altLang="th-TH" sz="1600" b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ระบบส่งเสริมการเกษตร (</a:t>
            </a:r>
            <a:r>
              <a:rPr lang="en-US" altLang="th-TH" sz="1600" b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T &amp; V)</a:t>
            </a:r>
          </a:p>
        </p:txBody>
      </p:sp>
      <p:sp>
        <p:nvSpPr>
          <p:cNvPr id="38" name="Right Arrow 3"/>
          <p:cNvSpPr/>
          <p:nvPr/>
        </p:nvSpPr>
        <p:spPr>
          <a:xfrm rot="5400000" flipH="1">
            <a:off x="-2958306" y="3490119"/>
            <a:ext cx="6021387" cy="47625"/>
          </a:xfrm>
          <a:prstGeom prst="rightArrow">
            <a:avLst/>
          </a:prstGeom>
          <a:solidFill>
            <a:schemeClr val="tx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h-TH"/>
          </a:p>
        </p:txBody>
      </p:sp>
      <p:cxnSp>
        <p:nvCxnSpPr>
          <p:cNvPr id="5" name="Curved Connector 28"/>
          <p:cNvCxnSpPr/>
          <p:nvPr/>
        </p:nvCxnSpPr>
        <p:spPr>
          <a:xfrm flipV="1">
            <a:off x="268288" y="1338263"/>
            <a:ext cx="8834437" cy="4910137"/>
          </a:xfrm>
          <a:prstGeom prst="curvedConnector3">
            <a:avLst>
              <a:gd name="adj1" fmla="val 50275"/>
            </a:avLst>
          </a:prstGeom>
          <a:ln w="57150" cmpd="sng">
            <a:solidFill>
              <a:srgbClr val="FF0000">
                <a:alpha val="40000"/>
              </a:srgbClr>
            </a:solidFill>
            <a:headEnd type="oval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1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95B361FB-F028-4E74-9E1E-49F7637B4616}"/>
              </a:ext>
            </a:extLst>
          </p:cNvPr>
          <p:cNvSpPr/>
          <p:nvPr/>
        </p:nvSpPr>
        <p:spPr>
          <a:xfrm>
            <a:off x="388463" y="2564904"/>
            <a:ext cx="8359999" cy="103551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ศูนย์เรียนรู้การเพิ่มประสิทธิภาพการผลิตสินค้าเกษตร (</a:t>
            </a:r>
            <a:r>
              <a:rPr lang="th-TH" sz="3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.)</a:t>
            </a:r>
            <a:endParaRPr lang="th-TH" sz="3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95B361FB-F028-4E74-9E1E-49F7637B4616}"/>
              </a:ext>
            </a:extLst>
          </p:cNvPr>
          <p:cNvSpPr/>
          <p:nvPr/>
        </p:nvSpPr>
        <p:spPr>
          <a:xfrm>
            <a:off x="540863" y="2717304"/>
            <a:ext cx="8359999" cy="1035516"/>
          </a:xfrm>
          <a:prstGeom prst="flowChartAlternateProcess">
            <a:avLst/>
          </a:prstGeom>
          <a:solidFill>
            <a:srgbClr val="33CC33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Smart Farmer</a:t>
            </a:r>
            <a:endParaRPr lang="th-TH" sz="4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067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EEE8F6C-E92F-410F-927D-22322C86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8CF4-B8FC-46F5-9CE5-7CBA882E6F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25CC12-7BCE-4EA6-96FE-DDA09A422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7289" t="16499" r="18121" b="-1"/>
          <a:stretch/>
        </p:blipFill>
        <p:spPr>
          <a:xfrm>
            <a:off x="0" y="1697907"/>
            <a:ext cx="4505531" cy="5173547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0" y="620688"/>
            <a:ext cx="4505531" cy="1077218"/>
          </a:xfrm>
          <a:prstGeom prst="rect">
            <a:avLst/>
          </a:prstGeom>
          <a:solidFill>
            <a:srgbClr val="BBCCFD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    พัฒนา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เกษตรกรทั่วประเทศเป็น 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Smart Farmer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โดยมี 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Smart </a:t>
            </a:r>
            <a:r>
              <a:rPr lang="en-US" sz="1600" b="1" kern="0" spc="-18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Officer </a:t>
            </a:r>
            <a:r>
              <a:rPr lang="th-TH" sz="1600" b="1" kern="0" spc="-18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1600" b="1" kern="0" spc="-18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เพื่อนคู่คิด มุ่งยกระดับมาตรฐานให้เป็นเกษตรกรคุณภาพ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ที่สามารถปรับเปลี่ยนตนเอง 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เปิดรับ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ข้อมูลข่าวสาร การเรียนรู้ มีการใช้ความรู้และเทคโนโลยีใหม่</a:t>
            </a:r>
            <a:r>
              <a:rPr lang="th-TH" sz="1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มาใช้ในการ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จัดการอย่าง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มีประสิทธิภาพ</a:t>
            </a:r>
          </a:p>
        </p:txBody>
      </p:sp>
      <p:sp>
        <p:nvSpPr>
          <p:cNvPr id="16" name="Snip Same Side Corner Rectangle 15"/>
          <p:cNvSpPr/>
          <p:nvPr/>
        </p:nvSpPr>
        <p:spPr>
          <a:xfrm>
            <a:off x="18365" y="118509"/>
            <a:ext cx="9125635" cy="432048"/>
          </a:xfrm>
          <a:prstGeom prst="snip2Same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3325677" y="-31578"/>
            <a:ext cx="2190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Smart Farmer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Snip Same Side Corner Rectangle 17"/>
          <p:cNvSpPr/>
          <p:nvPr/>
        </p:nvSpPr>
        <p:spPr>
          <a:xfrm>
            <a:off x="0" y="1767650"/>
            <a:ext cx="1248554" cy="360040"/>
          </a:xfrm>
          <a:prstGeom prst="snip2Same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118582" y="1759935"/>
            <a:ext cx="1159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คำจำกัดความ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Snip Same Side Corner Rectangle 19"/>
          <p:cNvSpPr/>
          <p:nvPr/>
        </p:nvSpPr>
        <p:spPr>
          <a:xfrm>
            <a:off x="-1" y="2170170"/>
            <a:ext cx="1618314" cy="682766"/>
          </a:xfrm>
          <a:prstGeom prst="snip2Same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9586" y="2204865"/>
            <a:ext cx="1608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Smart Farmer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Snip Same Side Corner Rectangle 21"/>
          <p:cNvSpPr/>
          <p:nvPr/>
        </p:nvSpPr>
        <p:spPr>
          <a:xfrm>
            <a:off x="-1075" y="3541821"/>
            <a:ext cx="1618314" cy="957774"/>
          </a:xfrm>
          <a:prstGeom prst="snip2Same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Snip Same Side Corner Rectangle 22"/>
          <p:cNvSpPr/>
          <p:nvPr/>
        </p:nvSpPr>
        <p:spPr>
          <a:xfrm>
            <a:off x="-5871" y="4956489"/>
            <a:ext cx="1618314" cy="864096"/>
          </a:xfrm>
          <a:prstGeom prst="snip2Same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1205345" y="2170170"/>
            <a:ext cx="3499592" cy="11868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16853" indent="-304804">
              <a:buFont typeface="Wingdings" panose="05000000000000000000" pitchFamily="2" charset="2"/>
              <a:buChar char="Ø"/>
            </a:pP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คือ ผู้ประกอบการเกษตรที่มีการใช้</a:t>
            </a: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เทคโนโลยีและ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การบริหารจัดการเพื่อการดำเนินธุรกิจ</a:t>
            </a: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เกษตรอย่าง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ทันยุคสมัย</a:t>
            </a:r>
            <a:r>
              <a:rPr lang="th-TH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ความเข้มแข็งและ</a:t>
            </a: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พึ่งพาตนเองได้</a:t>
            </a:r>
            <a:endParaRPr lang="th-TH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18" y="3615661"/>
            <a:ext cx="1608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Smart Farmer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ต้นแบบ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05345" y="3543042"/>
            <a:ext cx="3499592" cy="10333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16853" indent="-304804">
              <a:buFont typeface="Wingdings" panose="05000000000000000000" pitchFamily="2" charset="2"/>
              <a:buChar char="Ø"/>
            </a:pPr>
            <a:r>
              <a:rPr lang="th-TH" sz="1778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คือ เกษตรกรที่ผ่านตัวชี้วัด 6 ข้อ และ</a:t>
            </a:r>
            <a:r>
              <a:rPr lang="th-TH" sz="1778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ผ่านทั้ง 15 </a:t>
            </a:r>
            <a:r>
              <a:rPr lang="th-TH" sz="1778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ตัวบ่งชี้ และมีคุณสมบัติเฉพาะด้าน</a:t>
            </a:r>
            <a:r>
              <a:rPr lang="th-TH" sz="1778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ตามที่แต่</a:t>
            </a:r>
            <a:r>
              <a:rPr lang="th-TH" sz="1778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ละสาขากำหนด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4095" y="5013177"/>
            <a:ext cx="1608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Young</a:t>
            </a:r>
          </a:p>
          <a:p>
            <a:pPr algn="ctr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Smart Farmer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05345" y="4968064"/>
            <a:ext cx="4048825" cy="1773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16853" indent="-304804">
              <a:buFont typeface="Wingdings" panose="05000000000000000000" pitchFamily="2" charset="2"/>
              <a:buChar char="Ø"/>
            </a:pPr>
            <a:r>
              <a:rPr lang="th-TH" sz="1600" b="1" spc="-7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คือ เกษตรกรรุ่นใหม่ที่ผ่านการประเมิน</a:t>
            </a:r>
            <a:r>
              <a:rPr lang="th-TH" sz="1600" b="1" spc="-7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คุณสมบัติ</a:t>
            </a:r>
          </a:p>
          <a:p>
            <a:pPr marL="411163" indent="307975"/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เป็น </a:t>
            </a:r>
            <a:r>
              <a:rPr lang="en-U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Young </a:t>
            </a:r>
            <a:r>
              <a:rPr lang="en-US" sz="1600" b="1" spc="-18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Smart Farmer </a:t>
            </a:r>
            <a:r>
              <a:rPr lang="th-TH" sz="1600" b="1" spc="-18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มีการบริหาร</a:t>
            </a:r>
            <a:r>
              <a:rPr lang="th-TH" sz="1600" b="1" spc="-18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จัด</a:t>
            </a:r>
          </a:p>
          <a:p>
            <a:pPr marL="411163" indent="307975"/>
            <a:r>
              <a:rPr lang="th-TH" sz="1600" b="1" spc="-5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600" b="1" spc="-5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การเกษตรด้วยเทคโนโลยีสมัยใหม่ </a:t>
            </a:r>
            <a:r>
              <a:rPr lang="th-TH" sz="1600" b="1" spc="-5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ความคิด</a:t>
            </a:r>
          </a:p>
          <a:p>
            <a:pPr marL="411163" indent="307975"/>
            <a:r>
              <a:rPr lang="th-TH" sz="1600" b="1" spc="2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สร้างสรรค์ </a:t>
            </a:r>
            <a:r>
              <a:rPr lang="th-TH" sz="1600" b="1" spc="2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และนวัตกรรมในเชิงผู้</a:t>
            </a:r>
            <a:r>
              <a:rPr lang="th-TH" sz="1600" b="1" spc="2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ประกอบ</a:t>
            </a:r>
          </a:p>
          <a:p>
            <a:pPr marL="411163" indent="307975"/>
            <a:r>
              <a:rPr lang="th-TH" sz="1600" b="1" spc="-7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การเกษตร</a:t>
            </a:r>
            <a:r>
              <a:rPr lang="th-TH" sz="1600" b="1" spc="-7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รุ่นใหม่ พึ่งพาตนเองได้ มีการ</a:t>
            </a:r>
            <a:r>
              <a:rPr lang="th-TH" sz="1600" b="1" spc="-7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เชื่อมโยง</a:t>
            </a:r>
          </a:p>
          <a:p>
            <a:pPr marL="411163" indent="307975"/>
            <a:r>
              <a:rPr lang="th-TH" sz="1600" b="1" spc="-6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เครือข่าย </a:t>
            </a:r>
            <a:r>
              <a:rPr lang="th-TH" sz="1600" b="1" spc="-6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และเป็นผู้นำทางการเกษตรในท้องถิ่น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CA632A4F-0F3A-448E-997A-17ED31868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352" r="44121"/>
          <a:stretch/>
        </p:blipFill>
        <p:spPr>
          <a:xfrm>
            <a:off x="4572000" y="476719"/>
            <a:ext cx="4590365" cy="63276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A632A4F-0F3A-448E-997A-17ED31868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6183" t="36200" r="59730" b="51806"/>
          <a:stretch/>
        </p:blipFill>
        <p:spPr>
          <a:xfrm>
            <a:off x="7230756" y="2508457"/>
            <a:ext cx="1931608" cy="11072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A632A4F-0F3A-448E-997A-17ED31868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5075" t="54101" r="61079" b="31600"/>
          <a:stretch/>
        </p:blipFill>
        <p:spPr>
          <a:xfrm>
            <a:off x="7230755" y="3710210"/>
            <a:ext cx="1931608" cy="112422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A632A4F-0F3A-448E-997A-17ED31868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580" t="77875" r="69584" b="17319"/>
          <a:stretch/>
        </p:blipFill>
        <p:spPr>
          <a:xfrm>
            <a:off x="6765475" y="4965878"/>
            <a:ext cx="2396890" cy="76737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CA632A4F-0F3A-448E-997A-17ED31868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735" t="10080" r="78717" b="86079"/>
          <a:stretch/>
        </p:blipFill>
        <p:spPr>
          <a:xfrm>
            <a:off x="5768441" y="1145411"/>
            <a:ext cx="3393923" cy="34213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A632A4F-0F3A-448E-997A-17ED31868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0462" t="17239" r="67065" b="71848"/>
          <a:stretch/>
        </p:blipFill>
        <p:spPr>
          <a:xfrm>
            <a:off x="6750234" y="1556792"/>
            <a:ext cx="2412131" cy="83166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CA632A4F-0F3A-448E-997A-17ED31868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812" t="90865" r="87855" b="5349"/>
          <a:stretch/>
        </p:blipFill>
        <p:spPr>
          <a:xfrm>
            <a:off x="5303158" y="6165304"/>
            <a:ext cx="3859206" cy="5760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CA632A4F-0F3A-448E-997A-17ED31868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812" t="90865" r="87855" b="5349"/>
          <a:stretch/>
        </p:blipFill>
        <p:spPr>
          <a:xfrm>
            <a:off x="5901379" y="5877272"/>
            <a:ext cx="3260986" cy="57606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D24E4A9-66A1-42F6-9B1E-45C0DB773940}"/>
              </a:ext>
            </a:extLst>
          </p:cNvPr>
          <p:cNvSpPr txBox="1"/>
          <p:nvPr/>
        </p:nvSpPr>
        <p:spPr>
          <a:xfrm>
            <a:off x="7017808" y="2393594"/>
            <a:ext cx="2132315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 บริหารปัจจัยการผลิต </a:t>
            </a:r>
            <a:endPara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แรงงาน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ทุน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3.2 เชื่อมโยงการผลิต ตลาด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Waste Management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86FBA86-F216-4402-802D-94711D527DA5}"/>
              </a:ext>
            </a:extLst>
          </p:cNvPr>
          <p:cNvSpPr txBox="1"/>
          <p:nvPr/>
        </p:nvSpPr>
        <p:spPr>
          <a:xfrm>
            <a:off x="7021181" y="3679849"/>
            <a:ext cx="198515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4.1 อบรม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GAP GMP </a:t>
            </a:r>
            <a:endPara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90000"/>
              </a:lnSpc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เกษตรอินทรีย์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</a:p>
          <a:p>
            <a:pPr defTabSz="227013">
              <a:lnSpc>
                <a:spcPct val="90000"/>
              </a:lnSpc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 </a:t>
            </a:r>
            <a:r>
              <a:rPr lang="th-TH" sz="2000" b="1" spc="-7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ผลิตสอบคล้องกับ </a:t>
            </a:r>
            <a:r>
              <a:rPr lang="en-US" sz="2000" b="1" spc="-7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GAP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000" b="1" spc="-7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GMP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อินทรีย์ อื่นๆ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422DAE8-644D-42B8-AFCA-44DB0732AC7B}"/>
              </a:ext>
            </a:extLst>
          </p:cNvPr>
          <p:cNvSpPr txBox="1"/>
          <p:nvPr/>
        </p:nvSpPr>
        <p:spPr>
          <a:xfrm>
            <a:off x="6675836" y="1562447"/>
            <a:ext cx="219002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เข้าถึงแหล่งข้อมูล</a:t>
            </a:r>
          </a:p>
          <a:p>
            <a:pPr>
              <a:lnSpc>
                <a:spcPct val="80000"/>
              </a:lnSpc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บันทึก ใช้ข้อมูลวิเคราะห์</a:t>
            </a:r>
          </a:p>
          <a:p>
            <a:pPr>
              <a:lnSpc>
                <a:spcPct val="80000"/>
              </a:lnSpc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2.3 นำข้อมูลไปแก้ปัญหา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71065F2-9224-49DD-A5D7-BB3D801CAC47}"/>
              </a:ext>
            </a:extLst>
          </p:cNvPr>
          <p:cNvSpPr txBox="1"/>
          <p:nvPr/>
        </p:nvSpPr>
        <p:spPr>
          <a:xfrm>
            <a:off x="5292080" y="1180212"/>
            <a:ext cx="392286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วิทยากร ถ่ายทอด ให้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คำปรึกษา 1.2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เป็นจุดเรียนรู้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EDB9B6D-273C-43D7-8127-60F5DEDF33A4}"/>
              </a:ext>
            </a:extLst>
          </p:cNvPr>
          <p:cNvSpPr txBox="1"/>
          <p:nvPr/>
        </p:nvSpPr>
        <p:spPr>
          <a:xfrm>
            <a:off x="6617153" y="5013176"/>
            <a:ext cx="178606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Green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Economy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135435F-3EB2-4391-97C1-D4EEA05E3454}"/>
              </a:ext>
            </a:extLst>
          </p:cNvPr>
          <p:cNvSpPr txBox="1"/>
          <p:nvPr/>
        </p:nvSpPr>
        <p:spPr>
          <a:xfrm>
            <a:off x="5369627" y="5940702"/>
            <a:ext cx="380264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 มุ่งมั่น ไม่คิดเลิกทำการเกษตร</a:t>
            </a:r>
          </a:p>
          <a:p>
            <a:pPr>
              <a:lnSpc>
                <a:spcPct val="80000"/>
              </a:lnSpc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6.2 รักและหวนแหนพื้นที่และอาชีพ</a:t>
            </a:r>
          </a:p>
          <a:p>
            <a:pPr>
              <a:lnSpc>
                <a:spcPct val="80000"/>
              </a:lnSpc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6.3 มีความสุขและความพึงพอใจในอาชีพการเกษตร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300192" y="5301208"/>
            <a:ext cx="2916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5.2 </a:t>
            </a:r>
            <a:r>
              <a:rPr lang="th-TH" sz="2000" b="1" spc="-100" dirty="0" smtClean="0">
                <a:latin typeface="TH SarabunPSK" pitchFamily="34" charset="-34"/>
                <a:cs typeface="TH SarabunPSK" pitchFamily="34" charset="-34"/>
              </a:rPr>
              <a:t>ช่วยเหลือชุมชนและสังคมอย่างต่อเนื่อง</a:t>
            </a:r>
            <a:endParaRPr lang="th-TH" sz="2000" b="1" spc="-1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49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967848" y="2077789"/>
            <a:ext cx="2859541" cy="7442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5725" indent="-85725" fontAlgn="t">
              <a:lnSpc>
                <a:spcPts val="1700"/>
              </a:lnSpc>
              <a:buFont typeface="Arial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พัฒนาให้ผ่านคุณสมบัติ </a:t>
            </a:r>
            <a:r>
              <a:rPr lang="en-US" sz="1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Smart Farmer</a:t>
            </a:r>
            <a:endParaRPr lang="th-TH" sz="16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85725" indent="-85725" fontAlgn="t">
              <a:lnSpc>
                <a:spcPts val="1700"/>
              </a:lnSpc>
              <a:buFont typeface="Arial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พัฒนาเกษตรกรในแปลงใหญ่เป็นลำดับแรก</a:t>
            </a:r>
          </a:p>
          <a:p>
            <a:pPr marL="85725" indent="-85725" fontAlgn="t">
              <a:lnSpc>
                <a:spcPts val="1700"/>
              </a:lnSpc>
              <a:buFont typeface="Arial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พัฒนาเกษตรกรเข้าสู่การเป็นสมาชิกแปลงใหญ่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542586"/>
          </a:xfrm>
          <a:solidFill>
            <a:srgbClr val="92D050"/>
          </a:solidFill>
        </p:spPr>
        <p:txBody>
          <a:bodyPr tIns="36000">
            <a:noAutofit/>
          </a:bodyPr>
          <a:lstStyle/>
          <a:p>
            <a:pPr>
              <a:lnSpc>
                <a:spcPct val="100000"/>
              </a:lnSpc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การขับเคลื่อนการพัฒนาเกษตรกรปราดเปรื่อง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(Smart Farmer)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-2105500" y="3266724"/>
            <a:ext cx="4746850" cy="42202"/>
          </a:xfrm>
          <a:prstGeom prst="right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 flipV="1">
            <a:off x="317989" y="1052736"/>
            <a:ext cx="8376770" cy="460620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Wave 24"/>
          <p:cNvSpPr/>
          <p:nvPr/>
        </p:nvSpPr>
        <p:spPr>
          <a:xfrm>
            <a:off x="6366661" y="620688"/>
            <a:ext cx="1993427" cy="648072"/>
          </a:xfrm>
          <a:prstGeom prst="wave">
            <a:avLst>
              <a:gd name="adj1" fmla="val 7822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เป้าหมายการดำเนินงาน</a:t>
            </a:r>
          </a:p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 2561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60088" y="656193"/>
            <a:ext cx="67110" cy="8285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14355" y="627324"/>
            <a:ext cx="89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Growth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Pentagon 37"/>
          <p:cNvSpPr/>
          <p:nvPr/>
        </p:nvSpPr>
        <p:spPr>
          <a:xfrm>
            <a:off x="368594" y="2492896"/>
            <a:ext cx="2041452" cy="38277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ผลการดำเนินงาน ปี 2559</a:t>
            </a:r>
          </a:p>
        </p:txBody>
      </p:sp>
      <p:sp>
        <p:nvSpPr>
          <p:cNvPr id="39" name="Pentagon 38"/>
          <p:cNvSpPr/>
          <p:nvPr/>
        </p:nvSpPr>
        <p:spPr>
          <a:xfrm>
            <a:off x="3216314" y="2132856"/>
            <a:ext cx="2041452" cy="382772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ผลการดำเนินงาน ปี 2560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5957335" y="1556792"/>
            <a:ext cx="2870408" cy="51036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th-TH" sz="1800" b="1" dirty="0">
                <a:ln w="0"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เกษตรกรที่ยังไม่เป็น </a:t>
            </a:r>
            <a:r>
              <a:rPr lang="en-US" sz="1800" b="1" dirty="0">
                <a:ln w="0"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Smart Farmer</a:t>
            </a:r>
            <a:endParaRPr lang="th-TH" sz="1800" b="1" dirty="0">
              <a:ln w="0"/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lnSpc>
                <a:spcPts val="1700"/>
              </a:lnSpc>
            </a:pPr>
            <a:r>
              <a:rPr lang="en-US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800" b="1" dirty="0">
                <a:ln w="0"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Developing  </a:t>
            </a:r>
            <a:r>
              <a:rPr lang="en-US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Smart Farmer : DSF)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67848" y="3284984"/>
            <a:ext cx="2859541" cy="11376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5725" indent="-85725" fontAlgn="t">
              <a:lnSpc>
                <a:spcPts val="1700"/>
              </a:lnSpc>
              <a:buFont typeface="Arial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พัฒนาเพื่อยกระดับเกษตรกรผู้นำเป็น </a:t>
            </a:r>
            <a:r>
              <a:rPr lang="en-US" sz="1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Smart Farmer </a:t>
            </a:r>
            <a:r>
              <a:rPr lang="th-TH" sz="1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ต้นแบบ</a:t>
            </a:r>
          </a:p>
          <a:p>
            <a:pPr marL="85725" indent="-85725" fontAlgn="t">
              <a:lnSpc>
                <a:spcPts val="1700"/>
              </a:lnSpc>
              <a:buFont typeface="Arial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พัฒนาประธานคณะกรรมการแปลงใหญ่ให้เป็นผู้ประกอบการเกษตรและมีความสามารถในการบริหารจัดการกลุ่ม</a:t>
            </a:r>
          </a:p>
        </p:txBody>
      </p:sp>
      <p:sp>
        <p:nvSpPr>
          <p:cNvPr id="48" name="Flowchart: Alternate Process 47"/>
          <p:cNvSpPr/>
          <p:nvPr/>
        </p:nvSpPr>
        <p:spPr>
          <a:xfrm>
            <a:off x="5957335" y="2780928"/>
            <a:ext cx="2870408" cy="51036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th-TH" sz="1800" b="1" dirty="0">
                <a:ln w="0"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เกษตรกรที่เป็น </a:t>
            </a:r>
            <a:r>
              <a:rPr lang="en-US" sz="1800" b="1" dirty="0">
                <a:ln w="0"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Smart Farmer </a:t>
            </a:r>
            <a:r>
              <a:rPr lang="th-TH" sz="1800" b="1" dirty="0">
                <a:ln w="0"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แล้ว</a:t>
            </a:r>
          </a:p>
          <a:p>
            <a:pPr algn="ctr">
              <a:lnSpc>
                <a:spcPts val="1700"/>
              </a:lnSpc>
            </a:pPr>
            <a:r>
              <a:rPr lang="en-US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(Smart Farmer : SF)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67848" y="4868711"/>
            <a:ext cx="2859541" cy="744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5725" indent="-85725" fontAlgn="t">
              <a:lnSpc>
                <a:spcPts val="1700"/>
              </a:lnSpc>
              <a:buFont typeface="Arial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สร้างเครือข่าย </a:t>
            </a:r>
            <a:r>
              <a:rPr lang="en-US" sz="1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Smart Farmer </a:t>
            </a:r>
            <a:r>
              <a:rPr lang="th-TH" sz="1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ต้นแบบ</a:t>
            </a:r>
          </a:p>
          <a:p>
            <a:pPr marL="85725" indent="-85725" fontAlgn="t">
              <a:lnSpc>
                <a:spcPts val="1700"/>
              </a:lnSpc>
              <a:buFont typeface="Arial" pitchFamily="34" charset="0"/>
              <a:buChar char="•"/>
            </a:pPr>
            <a:r>
              <a:rPr lang="th-TH" sz="1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เชื่อมโยงการทำงานกับ </a:t>
            </a:r>
            <a:r>
              <a:rPr lang="th-TH" sz="1600" b="1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ศพก.</a:t>
            </a:r>
            <a:r>
              <a:rPr lang="th-TH" sz="1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, เครือข่าย </a:t>
            </a:r>
            <a:r>
              <a:rPr lang="th-TH" sz="1600" b="1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ศพก.</a:t>
            </a:r>
            <a:r>
              <a:rPr lang="th-TH" sz="1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และสมาชิกแปลงใหญ่</a:t>
            </a:r>
          </a:p>
        </p:txBody>
      </p:sp>
      <p:sp>
        <p:nvSpPr>
          <p:cNvPr id="50" name="Flowchart: Alternate Process 49"/>
          <p:cNvSpPr/>
          <p:nvPr/>
        </p:nvSpPr>
        <p:spPr>
          <a:xfrm>
            <a:off x="5957335" y="4395183"/>
            <a:ext cx="2870408" cy="51036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th-TH" sz="1800" b="1" dirty="0">
                <a:ln w="0"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เกษตรกรที่เป็น </a:t>
            </a:r>
            <a:r>
              <a:rPr lang="en-US" sz="1800" b="1" dirty="0">
                <a:ln w="0"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Smart Farmer </a:t>
            </a:r>
            <a:r>
              <a:rPr lang="th-TH" sz="1800" b="1" dirty="0">
                <a:ln w="0"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ต้นแบบ</a:t>
            </a:r>
          </a:p>
          <a:p>
            <a:pPr algn="ctr">
              <a:lnSpc>
                <a:spcPts val="1700"/>
              </a:lnSpc>
            </a:pPr>
            <a:r>
              <a:rPr lang="en-US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(Smart Farmer Model : SFM)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7963" y="2972488"/>
            <a:ext cx="2382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พัฒนาเกษตรกรสมาชิกแปลงใหญ่</a:t>
            </a:r>
          </a:p>
          <a:p>
            <a:pPr>
              <a:buFont typeface="Wingdings" pitchFamily="2" charset="2"/>
              <a:buChar char="Ø"/>
            </a:pP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พัฒนาเกษตรต้นแบบ (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SFM)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600" b="1" dirty="0" err="1">
                <a:latin typeface="TH SarabunPSK" pitchFamily="34" charset="-34"/>
                <a:cs typeface="TH SarabunPSK" pitchFamily="34" charset="-34"/>
              </a:rPr>
              <a:t>ศพก.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พัฒนาเกษตรกรรุ่นใหม่ (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YSF)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4559" y="4318220"/>
            <a:ext cx="378037" cy="131828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74818" y="5183862"/>
            <a:ext cx="378037" cy="468032"/>
          </a:xfrm>
          <a:prstGeom prst="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67551" y="4977774"/>
            <a:ext cx="378037" cy="683474"/>
          </a:xfrm>
          <a:prstGeom prst="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177329" y="2518530"/>
            <a:ext cx="2524643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พัฒนาเกษตรกร </a:t>
            </a:r>
            <a:r>
              <a:rPr lang="th-TH" sz="1600" b="1" dirty="0" err="1">
                <a:latin typeface="TH SarabunPSK" pitchFamily="34" charset="-34"/>
                <a:cs typeface="TH SarabunPSK" pitchFamily="34" charset="-34"/>
              </a:rPr>
              <a:t>ศพก.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เครือข่าย</a:t>
            </a:r>
          </a:p>
          <a:p>
            <a:pPr>
              <a:buFont typeface="Wingdings" pitchFamily="2" charset="2"/>
              <a:buChar char="Ø"/>
            </a:pP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พัฒนาเกษตรกรตามสาขาอาชีพ </a:t>
            </a:r>
          </a:p>
          <a:p>
            <a:pPr>
              <a:buFont typeface="Wingdings" pitchFamily="2" charset="2"/>
              <a:buChar char="Ø"/>
            </a:pP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พัฒนาเกษตรต้นแบบระดับอำเภอ</a:t>
            </a:r>
          </a:p>
          <a:p>
            <a:pPr>
              <a:buFont typeface="Wingdings" pitchFamily="2" charset="2"/>
              <a:buChar char="Ø"/>
            </a:pP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พัฒนาเกษตรกรรุ่นใหม่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(YSF)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85051" y="3933056"/>
            <a:ext cx="1200028" cy="349702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SF 11,375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ราย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99381" y="4819624"/>
            <a:ext cx="1010224" cy="349702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SFM 882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ราย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567708" y="4571005"/>
            <a:ext cx="1173129" cy="349702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YSF 1,849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ราย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508497" y="4005064"/>
            <a:ext cx="378037" cy="165618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218156" y="4858823"/>
            <a:ext cx="378037" cy="7920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98655" y="4982962"/>
            <a:ext cx="378037" cy="6679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221802" y="3645024"/>
            <a:ext cx="1200028" cy="349702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SF 52,959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ราย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840842" y="4437112"/>
            <a:ext cx="1150078" cy="349702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SFM 2,330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ราย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667833" y="4622573"/>
            <a:ext cx="1114882" cy="349702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YSF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836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ราย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76271" y="5636740"/>
            <a:ext cx="8496944" cy="36000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98961"/>
              </p:ext>
            </p:extLst>
          </p:nvPr>
        </p:nvGraphicFramePr>
        <p:xfrm>
          <a:off x="907608" y="980728"/>
          <a:ext cx="2600889" cy="10820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114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9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2272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cs typeface="+mj-cs"/>
                        </a:rPr>
                        <a:t>ประเภท</a:t>
                      </a:r>
                    </a:p>
                  </a:txBody>
                  <a:tcPr marL="84406" marR="8440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cs typeface="+mj-cs"/>
                        </a:rPr>
                        <a:t>จำนวน (ราย)</a:t>
                      </a:r>
                      <a:endParaRPr lang="th-TH" sz="1600" dirty="0">
                        <a:cs typeface="+mj-cs"/>
                      </a:endParaRPr>
                    </a:p>
                  </a:txBody>
                  <a:tcPr marL="84406" marR="8440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baseline="0" dirty="0">
                          <a:latin typeface="Angsana New" pitchFamily="18" charset="-34"/>
                          <a:cs typeface="+mj-cs"/>
                        </a:rPr>
                        <a:t>Smart Farmer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marL="84406" marR="84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+mj-cs"/>
                        </a:rPr>
                        <a:t>981,649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9692" marR="99692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baseline="0" dirty="0">
                          <a:latin typeface="Angsana New" pitchFamily="18" charset="-34"/>
                          <a:cs typeface="+mj-cs"/>
                        </a:rPr>
                        <a:t>Smart Farmer Model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marL="84406" marR="84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+mj-cs"/>
                        </a:rPr>
                        <a:t>25,539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9692" marR="99692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baseline="0" dirty="0">
                          <a:latin typeface="Angsana New" pitchFamily="18" charset="-34"/>
                          <a:cs typeface="+mj-cs"/>
                        </a:rPr>
                        <a:t>Young Smart Farmer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 marL="84406" marR="84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+mj-cs"/>
                        </a:rPr>
                        <a:t>7,598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99692" marR="99692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Flowchart: Alternate Process 32"/>
          <p:cNvSpPr/>
          <p:nvPr/>
        </p:nvSpPr>
        <p:spPr>
          <a:xfrm>
            <a:off x="907609" y="659332"/>
            <a:ext cx="2592287" cy="321396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th-TH" sz="1600" b="1" dirty="0">
                <a:latin typeface="Angsana New" pitchFamily="18" charset="-34"/>
                <a:cs typeface="+mj-cs"/>
              </a:rPr>
              <a:t>ผล</a:t>
            </a:r>
            <a:r>
              <a:rPr lang="th-TH" sz="1600" b="1" dirty="0" smtClean="0">
                <a:latin typeface="Angsana New" pitchFamily="18" charset="-34"/>
                <a:cs typeface="+mj-cs"/>
              </a:rPr>
              <a:t>การพัฒนา </a:t>
            </a:r>
            <a:r>
              <a:rPr lang="en-US" sz="1600" b="1" dirty="0">
                <a:latin typeface="Angsana New" pitchFamily="18" charset="-34"/>
                <a:cs typeface="+mj-cs"/>
              </a:rPr>
              <a:t>Smart </a:t>
            </a:r>
            <a:r>
              <a:rPr lang="en-US" sz="1600" b="1" dirty="0" smtClean="0">
                <a:latin typeface="Angsana New" pitchFamily="18" charset="-34"/>
                <a:cs typeface="+mj-cs"/>
              </a:rPr>
              <a:t>Farmer</a:t>
            </a:r>
            <a:r>
              <a:rPr lang="th-TH" sz="1600" b="1" dirty="0" smtClean="0">
                <a:latin typeface="Angsana New" pitchFamily="18" charset="-34"/>
                <a:cs typeface="+mj-cs"/>
              </a:rPr>
              <a:t> สะสมปี 57-60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30654" y="5373216"/>
            <a:ext cx="61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Times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Snip Same Side Corner Rectangle 40"/>
          <p:cNvSpPr/>
          <p:nvPr/>
        </p:nvSpPr>
        <p:spPr>
          <a:xfrm>
            <a:off x="0" y="5733256"/>
            <a:ext cx="9144000" cy="360040"/>
          </a:xfrm>
          <a:prstGeom prst="snip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เป้าหมายการพัฒนา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Farmer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2561 จำนวน 233,058 ราย</a:t>
            </a:r>
          </a:p>
        </p:txBody>
      </p:sp>
      <p:sp>
        <p:nvSpPr>
          <p:cNvPr id="42" name="Pentagon 41"/>
          <p:cNvSpPr/>
          <p:nvPr/>
        </p:nvSpPr>
        <p:spPr>
          <a:xfrm>
            <a:off x="-4186" y="6110304"/>
            <a:ext cx="1854295" cy="286338"/>
          </a:xfrm>
          <a:prstGeom prst="homePlate">
            <a:avLst>
              <a:gd name="adj" fmla="val 0"/>
            </a:avLst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dirty="0">
                <a:ln w="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เกษตรกร</a:t>
            </a:r>
            <a:r>
              <a:rPr lang="th-TH" sz="1600" b="1" dirty="0" smtClean="0">
                <a:ln w="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ทั่วไป 63,464 </a:t>
            </a:r>
            <a:r>
              <a:rPr lang="th-TH" sz="1600" b="1" dirty="0">
                <a:ln w="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endParaRPr lang="th-TH" sz="16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Pentagon 42"/>
          <p:cNvSpPr/>
          <p:nvPr/>
        </p:nvSpPr>
        <p:spPr>
          <a:xfrm>
            <a:off x="3707905" y="6110304"/>
            <a:ext cx="2074810" cy="286338"/>
          </a:xfrm>
          <a:prstGeom prst="homePlate">
            <a:avLst>
              <a:gd name="adj" fmla="val 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dirty="0" smtClean="0">
                <a:ln w="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เกษตรกร</a:t>
            </a:r>
            <a:r>
              <a:rPr lang="th-TH" sz="1600" b="1" dirty="0">
                <a:ln w="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แปลง</a:t>
            </a:r>
            <a:r>
              <a:rPr lang="th-TH" sz="1600" b="1" dirty="0" smtClean="0">
                <a:ln w="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ใหญ่ 95,219 </a:t>
            </a:r>
            <a:r>
              <a:rPr lang="th-TH" sz="1600" b="1" dirty="0">
                <a:ln w="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endParaRPr lang="th-TH" sz="16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68573" y="6110304"/>
            <a:ext cx="1556845" cy="2863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400" b="1" dirty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เกษตรกร </a:t>
            </a:r>
            <a:r>
              <a:rPr lang="th-TH" sz="1400" b="1" dirty="0" err="1" smtClean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ศพก</a:t>
            </a:r>
            <a:r>
              <a:rPr lang="th-TH" sz="1400" b="1" dirty="0" smtClean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. 38,045 </a:t>
            </a:r>
            <a:r>
              <a:rPr lang="th-TH" sz="1400" b="1" dirty="0">
                <a:ln w="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endParaRPr lang="th-TH" sz="14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01973" y="6110304"/>
            <a:ext cx="1728191" cy="283605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spc="-70" dirty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เกษตรกรรุ่น</a:t>
            </a:r>
            <a:r>
              <a:rPr lang="th-TH" sz="1600" b="1" spc="-70" dirty="0" smtClean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ใหม่</a:t>
            </a:r>
            <a:r>
              <a:rPr lang="en-US" sz="1600" b="1" spc="-70" dirty="0" smtClean="0">
                <a:ln w="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6,450 </a:t>
            </a:r>
            <a:r>
              <a:rPr lang="th-TH" sz="1600" b="1" spc="-70" dirty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ราย</a:t>
            </a:r>
            <a:endParaRPr lang="th-TH" sz="1600" spc="-7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Pentagon 11">
            <a:extLst>
              <a:ext uri="{FF2B5EF4-FFF2-40B4-BE49-F238E27FC236}">
                <a16:creationId xmlns="" xmlns:a16="http://schemas.microsoft.com/office/drawing/2014/main" id="{D403B705-69F3-48C7-BBE6-7EDCF55546F2}"/>
              </a:ext>
            </a:extLst>
          </p:cNvPr>
          <p:cNvSpPr/>
          <p:nvPr/>
        </p:nvSpPr>
        <p:spPr>
          <a:xfrm>
            <a:off x="1850110" y="6110305"/>
            <a:ext cx="1990733" cy="286338"/>
          </a:xfrm>
          <a:prstGeom prst="homePlate">
            <a:avLst>
              <a:gd name="adj" fmla="val 0"/>
            </a:avLst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400" b="1" dirty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เกษตรกร</a:t>
            </a:r>
            <a:r>
              <a:rPr lang="th-TH" sz="1400" b="1" dirty="0" smtClean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ที่เป็น</a:t>
            </a:r>
            <a:r>
              <a:rPr lang="en-US" sz="1400" b="1" dirty="0" smtClean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 SF</a:t>
            </a:r>
            <a:r>
              <a:rPr lang="th-TH" sz="1400" b="1" dirty="0" smtClean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 แล้ว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29,880</a:t>
            </a:r>
            <a:r>
              <a:rPr lang="th-TH" sz="1400" b="1" dirty="0" smtClean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 </a:t>
            </a:r>
            <a:r>
              <a:rPr lang="th-TH" sz="1400" b="1" dirty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ราย</a:t>
            </a:r>
            <a:endParaRPr lang="th-TH" sz="14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Pentagon 56"/>
          <p:cNvSpPr/>
          <p:nvPr/>
        </p:nvSpPr>
        <p:spPr>
          <a:xfrm>
            <a:off x="-11981" y="6441798"/>
            <a:ext cx="1854295" cy="299570"/>
          </a:xfrm>
          <a:prstGeom prst="homePlate">
            <a:avLst>
              <a:gd name="adj" fmla="val 0"/>
            </a:avLst>
          </a:prstGeom>
          <a:solidFill>
            <a:srgbClr val="BF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dirty="0" smtClean="0">
                <a:ln w="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งบ ฯ </a:t>
            </a:r>
            <a:r>
              <a:rPr lang="th-TH" sz="1600" b="1" dirty="0" err="1" smtClean="0">
                <a:ln w="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b="1" dirty="0" smtClean="0">
                <a:ln w="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 </a:t>
            </a:r>
            <a:r>
              <a:rPr lang="en-US" sz="1600" b="1" dirty="0" smtClean="0">
                <a:ln w="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SF</a:t>
            </a:r>
          </a:p>
        </p:txBody>
      </p:sp>
      <p:sp>
        <p:nvSpPr>
          <p:cNvPr id="59" name="Pentagon 11">
            <a:extLst>
              <a:ext uri="{FF2B5EF4-FFF2-40B4-BE49-F238E27FC236}">
                <a16:creationId xmlns="" xmlns:a16="http://schemas.microsoft.com/office/drawing/2014/main" id="{D403B705-69F3-48C7-BBE6-7EDCF55546F2}"/>
              </a:ext>
            </a:extLst>
          </p:cNvPr>
          <p:cNvSpPr/>
          <p:nvPr/>
        </p:nvSpPr>
        <p:spPr>
          <a:xfrm>
            <a:off x="1841410" y="6441798"/>
            <a:ext cx="1990733" cy="299570"/>
          </a:xfrm>
          <a:prstGeom prst="homePlate">
            <a:avLst>
              <a:gd name="adj" fmla="val 0"/>
            </a:avLst>
          </a:prstGeom>
          <a:solidFill>
            <a:srgbClr val="CD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dirty="0" smtClean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งบ ฯ หน่วยงาน</a:t>
            </a:r>
            <a:endParaRPr lang="th-TH" sz="1600" b="1" dirty="0">
              <a:ln w="0"/>
              <a:solidFill>
                <a:prstClr val="black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69" name="Pentagon 68"/>
          <p:cNvSpPr/>
          <p:nvPr/>
        </p:nvSpPr>
        <p:spPr>
          <a:xfrm>
            <a:off x="3873041" y="6452663"/>
            <a:ext cx="1826462" cy="288705"/>
          </a:xfrm>
          <a:prstGeom prst="homePlate">
            <a:avLst>
              <a:gd name="adj" fmla="val 0"/>
            </a:avLst>
          </a:prstGeom>
          <a:solidFill>
            <a:srgbClr val="CDF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dirty="0" smtClean="0">
                <a:ln w="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งบ ฯ </a:t>
            </a:r>
            <a:r>
              <a:rPr lang="th-TH" sz="1600" b="1" dirty="0" err="1" smtClean="0">
                <a:ln w="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b="1" dirty="0" smtClean="0">
                <a:ln w="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 แปลงใหญ่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701972" y="6452648"/>
            <a:ext cx="1728191" cy="283605"/>
          </a:xfrm>
          <a:prstGeom prst="rect">
            <a:avLst/>
          </a:prstGeom>
          <a:solidFill>
            <a:srgbClr val="AEE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dirty="0" smtClean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งบ ฯ </a:t>
            </a:r>
            <a:r>
              <a:rPr lang="th-TH" sz="1600" b="1" dirty="0" err="1" smtClean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บูรณา</a:t>
            </a:r>
            <a:r>
              <a:rPr lang="th-TH" sz="1600" b="1" dirty="0" smtClean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การ </a:t>
            </a:r>
            <a:r>
              <a:rPr lang="th-TH" sz="1600" b="1" dirty="0" err="1" smtClean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ศพก</a:t>
            </a:r>
            <a:r>
              <a:rPr lang="th-TH" sz="1600" b="1" dirty="0" smtClean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.</a:t>
            </a:r>
            <a:endParaRPr lang="th-TH" sz="1600" b="1" dirty="0">
              <a:ln w="0"/>
              <a:solidFill>
                <a:prstClr val="black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468571" y="6452648"/>
            <a:ext cx="1556845" cy="288721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th-TH" sz="1600" b="1" dirty="0" smtClean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งบ ฯ </a:t>
            </a:r>
            <a:r>
              <a:rPr lang="th-TH" sz="1600" b="1" dirty="0" err="1" smtClean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บูรณา</a:t>
            </a:r>
            <a:r>
              <a:rPr lang="th-TH" sz="1600" b="1" dirty="0" smtClean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การ </a:t>
            </a:r>
            <a:r>
              <a:rPr lang="en-US" sz="1600" b="1" dirty="0" smtClean="0">
                <a:ln w="0"/>
                <a:solidFill>
                  <a:prstClr val="black"/>
                </a:solidFill>
                <a:latin typeface="TH SarabunPSK" panose="020B0500040200020003" pitchFamily="34" charset="-34"/>
                <a:cs typeface="TH SarabunPSK" pitchFamily="34" charset="-34"/>
              </a:rPr>
              <a:t>SF</a:t>
            </a:r>
            <a:endParaRPr lang="en-US" sz="1600" b="1" dirty="0">
              <a:ln w="0"/>
              <a:solidFill>
                <a:prstClr val="black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72" name="Pentagon 11">
            <a:extLst>
              <a:ext uri="{FF2B5EF4-FFF2-40B4-BE49-F238E27FC236}">
                <a16:creationId xmlns="" xmlns:a16="http://schemas.microsoft.com/office/drawing/2014/main" id="{D403B705-69F3-48C7-BBE6-7EDCF55546F2}"/>
              </a:ext>
            </a:extLst>
          </p:cNvPr>
          <p:cNvSpPr/>
          <p:nvPr/>
        </p:nvSpPr>
        <p:spPr>
          <a:xfrm>
            <a:off x="6348747" y="6304204"/>
            <a:ext cx="416728" cy="28633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en-US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YSF</a:t>
            </a:r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" name="Pentagon 11">
            <a:extLst>
              <a:ext uri="{FF2B5EF4-FFF2-40B4-BE49-F238E27FC236}">
                <a16:creationId xmlns="" xmlns:a16="http://schemas.microsoft.com/office/drawing/2014/main" id="{D403B705-69F3-48C7-BBE6-7EDCF55546F2}"/>
              </a:ext>
            </a:extLst>
          </p:cNvPr>
          <p:cNvSpPr/>
          <p:nvPr/>
        </p:nvSpPr>
        <p:spPr>
          <a:xfrm>
            <a:off x="8038630" y="6301970"/>
            <a:ext cx="416728" cy="28633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tIns="32000" rIns="32000" bIns="32000" rtlCol="0" anchor="ctr"/>
          <a:lstStyle/>
          <a:p>
            <a:pPr algn="ctr" defTabSz="406405"/>
            <a:r>
              <a:rPr lang="en-US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SFM</a:t>
            </a:r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0978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สี่เหลี่ยมผืนผ้า 101"/>
          <p:cNvSpPr/>
          <p:nvPr/>
        </p:nvSpPr>
        <p:spPr>
          <a:xfrm>
            <a:off x="0" y="640508"/>
            <a:ext cx="3090497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t"/>
          <a:lstStyle/>
          <a:p>
            <a:pPr>
              <a:defRPr/>
            </a:pPr>
            <a:r>
              <a:rPr lang="th-TH" sz="1100" b="1" dirty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ส่งเสริมและพัฒนาเกษตรกรรุ่นใหม่ให้มีความรู้และทักษะในการประกอบอาชีพการเกษตร สนับสนุนกิจกรรมและการสร้าง</a:t>
            </a:r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เครือข่าย</a:t>
            </a:r>
          </a:p>
          <a:p>
            <a:pPr>
              <a:defRPr/>
            </a:pPr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ที่</a:t>
            </a:r>
            <a:r>
              <a:rPr lang="th-TH" sz="1100" b="1" dirty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เข้มแข็ง เพื่อเป็นกำลังสำคัญของภาคเกษตรในอนาคต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-30777"/>
            <a:ext cx="9144000" cy="400077"/>
          </a:xfrm>
          <a:prstGeom prst="rect">
            <a:avLst/>
          </a:prstGeom>
          <a:solidFill>
            <a:srgbClr val="33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07" tIns="45704" rIns="91407" bIns="45704" anchor="ctr"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การพัฒนาเกษตรกรรุ่นใหม่ให้เป็น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Young Smart Farmer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 กรมส่งเสริมการเกษตร</a:t>
            </a:r>
          </a:p>
        </p:txBody>
      </p:sp>
      <p:pic>
        <p:nvPicPr>
          <p:cNvPr id="2056" name="รูปภาพ 54" descr="DOAE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1602" y="0"/>
            <a:ext cx="805003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รูปภาพ 55" descr="S__4653058.jpg"/>
          <p:cNvPicPr>
            <a:picLocks noChangeAspect="1"/>
          </p:cNvPicPr>
          <p:nvPr/>
        </p:nvPicPr>
        <p:blipFill>
          <a:blip r:embed="rId4" cstate="print"/>
          <a:srcRect l="1701" t="19550" b="20601"/>
          <a:stretch>
            <a:fillRect/>
          </a:stretch>
        </p:blipFill>
        <p:spPr bwMode="auto">
          <a:xfrm>
            <a:off x="8653307" y="0"/>
            <a:ext cx="490693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6" name="กลุ่ม 80"/>
          <p:cNvGrpSpPr>
            <a:grpSpLocks/>
          </p:cNvGrpSpPr>
          <p:nvPr/>
        </p:nvGrpSpPr>
        <p:grpSpPr bwMode="auto">
          <a:xfrm>
            <a:off x="0" y="323691"/>
            <a:ext cx="3090497" cy="324410"/>
            <a:chOff x="-1589" y="944879"/>
            <a:chExt cx="3348000" cy="324810"/>
          </a:xfrm>
        </p:grpSpPr>
        <p:sp>
          <p:nvSpPr>
            <p:cNvPr id="82" name="Rectangle 40"/>
            <p:cNvSpPr/>
            <p:nvPr/>
          </p:nvSpPr>
          <p:spPr bwMode="auto">
            <a:xfrm>
              <a:off x="-1589" y="981997"/>
              <a:ext cx="3348000" cy="2876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1400" b="1" dirty="0">
                  <a:latin typeface="TH K2D July8" pitchFamily="2" charset="-34"/>
                  <a:cs typeface="TH K2D July8" pitchFamily="2" charset="-34"/>
                </a:rPr>
                <a:t>นโยบาย</a:t>
              </a:r>
              <a:endParaRPr lang="en-US" sz="1400" b="1" dirty="0">
                <a:latin typeface="TH K2D July8" pitchFamily="2" charset="-34"/>
                <a:cs typeface="TH K2D July8" pitchFamily="2" charset="-34"/>
              </a:endParaRPr>
            </a:p>
          </p:txBody>
        </p:sp>
        <p:grpSp>
          <p:nvGrpSpPr>
            <p:cNvPr id="2137" name="กลุ่ม 84"/>
            <p:cNvGrpSpPr>
              <a:grpSpLocks/>
            </p:cNvGrpSpPr>
            <p:nvPr/>
          </p:nvGrpSpPr>
          <p:grpSpPr bwMode="auto">
            <a:xfrm>
              <a:off x="19609" y="944879"/>
              <a:ext cx="360358" cy="310793"/>
              <a:chOff x="19609" y="944879"/>
              <a:chExt cx="360358" cy="310793"/>
            </a:xfrm>
          </p:grpSpPr>
          <p:sp>
            <p:nvSpPr>
              <p:cNvPr id="86" name="Oval 93"/>
              <p:cNvSpPr/>
              <p:nvPr/>
            </p:nvSpPr>
            <p:spPr bwMode="auto">
              <a:xfrm>
                <a:off x="63073" y="1003672"/>
                <a:ext cx="288000" cy="25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400" b="1" dirty="0">
                  <a:solidFill>
                    <a:schemeClr val="tx1"/>
                  </a:solidFill>
                  <a:latin typeface="TH K2D July8" pitchFamily="2" charset="-34"/>
                  <a:cs typeface="TH K2D July8" pitchFamily="2" charset="-34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 bwMode="auto">
              <a:xfrm>
                <a:off x="19609" y="944879"/>
                <a:ext cx="360358" cy="30815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K2D July8" pitchFamily="2" charset="-34"/>
                    <a:cs typeface="TH K2D July8" pitchFamily="2" charset="-34"/>
                    <a:sym typeface="Wingdings"/>
                  </a:rPr>
                  <a:t>1</a:t>
                </a:r>
                <a:endPara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K2D July8" pitchFamily="2" charset="-34"/>
                  <a:cs typeface="TH K2D July8" pitchFamily="2" charset="-34"/>
                </a:endParaRPr>
              </a:p>
            </p:txBody>
          </p:sp>
        </p:grpSp>
      </p:grpSp>
      <p:grpSp>
        <p:nvGrpSpPr>
          <p:cNvPr id="2071" name="กลุ่ม 72"/>
          <p:cNvGrpSpPr>
            <a:grpSpLocks/>
          </p:cNvGrpSpPr>
          <p:nvPr/>
        </p:nvGrpSpPr>
        <p:grpSpPr bwMode="auto">
          <a:xfrm>
            <a:off x="3098901" y="321420"/>
            <a:ext cx="2326153" cy="325438"/>
            <a:chOff x="38101" y="446460"/>
            <a:chExt cx="2519203" cy="326151"/>
          </a:xfrm>
        </p:grpSpPr>
        <p:sp>
          <p:nvSpPr>
            <p:cNvPr id="74" name="Rectangle 40"/>
            <p:cNvSpPr/>
            <p:nvPr/>
          </p:nvSpPr>
          <p:spPr>
            <a:xfrm>
              <a:off x="38101" y="484643"/>
              <a:ext cx="2519203" cy="287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1400" b="1" dirty="0" smtClean="0">
                  <a:latin typeface="TH K2D July8" pitchFamily="2" charset="-34"/>
                  <a:cs typeface="TH K2D July8" pitchFamily="2" charset="-34"/>
                </a:rPr>
                <a:t>    กระบวนการพัฒนา</a:t>
              </a:r>
              <a:r>
                <a:rPr lang="th-TH" sz="1400" b="1" dirty="0">
                  <a:latin typeface="TH K2D July8" pitchFamily="2" charset="-34"/>
                  <a:cs typeface="TH K2D July8" pitchFamily="2" charset="-34"/>
                </a:rPr>
                <a:t>เกษตรกรรุ่นใหม่</a:t>
              </a:r>
              <a:endParaRPr lang="en-US" sz="1400" b="1" dirty="0">
                <a:latin typeface="TH K2D July8" pitchFamily="2" charset="-34"/>
                <a:cs typeface="TH K2D July8" pitchFamily="2" charset="-34"/>
              </a:endParaRPr>
            </a:p>
          </p:txBody>
        </p:sp>
        <p:grpSp>
          <p:nvGrpSpPr>
            <p:cNvPr id="2119" name="กลุ่ม 56"/>
            <p:cNvGrpSpPr>
              <a:grpSpLocks/>
            </p:cNvGrpSpPr>
            <p:nvPr/>
          </p:nvGrpSpPr>
          <p:grpSpPr bwMode="auto">
            <a:xfrm>
              <a:off x="40529" y="446460"/>
              <a:ext cx="430076" cy="309188"/>
              <a:chOff x="4794213" y="3208025"/>
              <a:chExt cx="430076" cy="309188"/>
            </a:xfrm>
          </p:grpSpPr>
          <p:sp>
            <p:nvSpPr>
              <p:cNvPr id="76" name="Oval 93"/>
              <p:cNvSpPr/>
              <p:nvPr/>
            </p:nvSpPr>
            <p:spPr>
              <a:xfrm>
                <a:off x="4866198" y="3264660"/>
                <a:ext cx="287909" cy="25255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400" b="1" dirty="0">
                  <a:solidFill>
                    <a:schemeClr val="tx1"/>
                  </a:solidFill>
                  <a:latin typeface="TH K2D July8" pitchFamily="2" charset="-34"/>
                  <a:cs typeface="TH K2D July8" pitchFamily="2" charset="-34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794213" y="3208025"/>
                <a:ext cx="430076" cy="3084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K2D July8" pitchFamily="2" charset="-34"/>
                    <a:cs typeface="TH K2D July8" pitchFamily="2" charset="-34"/>
                    <a:sym typeface="Wingdings"/>
                  </a:rPr>
                  <a:t>6</a:t>
                </a:r>
                <a:endPara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K2D July8" pitchFamily="2" charset="-34"/>
                  <a:cs typeface="TH K2D July8" pitchFamily="2" charset="-34"/>
                </a:endParaRPr>
              </a:p>
            </p:txBody>
          </p:sp>
        </p:grpSp>
      </p:grpSp>
      <p:sp>
        <p:nvSpPr>
          <p:cNvPr id="61" name="สี่เหลี่ยมผืนผ้า 60"/>
          <p:cNvSpPr/>
          <p:nvPr/>
        </p:nvSpPr>
        <p:spPr>
          <a:xfrm>
            <a:off x="0" y="1575018"/>
            <a:ext cx="3090497" cy="75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b"/>
          <a:lstStyle/>
          <a:p>
            <a:pPr>
              <a:buFont typeface="Arial" pitchFamily="34" charset="0"/>
              <a:buChar char="•"/>
              <a:defRPr/>
            </a:pPr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 ทดแทนเกษตรกรผู้สูงอายุ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 สร้างแรงจูงใจให้คนรุ่นใหม่ทำการเกษตร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 เป็นผู้นำทางการเกษตรในท้องถิ่น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 เชื่อมโยงเครือข่ายในทุกระดับ</a:t>
            </a:r>
            <a:endParaRPr lang="th-TH" sz="1100" b="1" dirty="0">
              <a:solidFill>
                <a:schemeClr val="tx1"/>
              </a:solidFill>
              <a:latin typeface="TH K2D July8" pitchFamily="2" charset="-34"/>
              <a:cs typeface="TH K2D July8" pitchFamily="2" charset="-34"/>
            </a:endParaRPr>
          </a:p>
        </p:txBody>
      </p:sp>
      <p:grpSp>
        <p:nvGrpSpPr>
          <p:cNvPr id="70" name="กลุ่ม 80"/>
          <p:cNvGrpSpPr>
            <a:grpSpLocks/>
          </p:cNvGrpSpPr>
          <p:nvPr/>
        </p:nvGrpSpPr>
        <p:grpSpPr bwMode="auto">
          <a:xfrm>
            <a:off x="0" y="1258201"/>
            <a:ext cx="3090497" cy="324410"/>
            <a:chOff x="-1589" y="944879"/>
            <a:chExt cx="3348000" cy="324810"/>
          </a:xfrm>
        </p:grpSpPr>
        <p:sp>
          <p:nvSpPr>
            <p:cNvPr id="73" name="Rectangle 40"/>
            <p:cNvSpPr/>
            <p:nvPr/>
          </p:nvSpPr>
          <p:spPr bwMode="auto">
            <a:xfrm>
              <a:off x="-1589" y="981997"/>
              <a:ext cx="3348000" cy="2876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1400" b="1" dirty="0" smtClean="0">
                  <a:latin typeface="TH K2D July8" pitchFamily="2" charset="-34"/>
                  <a:cs typeface="TH K2D July8" pitchFamily="2" charset="-34"/>
                </a:rPr>
                <a:t>เป้าประสงค์ในการพัฒนา</a:t>
              </a:r>
              <a:endParaRPr lang="th-TH" sz="1400" b="1" dirty="0">
                <a:latin typeface="TH K2D July8" pitchFamily="2" charset="-34"/>
                <a:cs typeface="TH K2D July8" pitchFamily="2" charset="-34"/>
              </a:endParaRPr>
            </a:p>
          </p:txBody>
        </p:sp>
        <p:grpSp>
          <p:nvGrpSpPr>
            <p:cNvPr id="75" name="กลุ่ม 84"/>
            <p:cNvGrpSpPr>
              <a:grpSpLocks/>
            </p:cNvGrpSpPr>
            <p:nvPr/>
          </p:nvGrpSpPr>
          <p:grpSpPr bwMode="auto">
            <a:xfrm>
              <a:off x="19609" y="944879"/>
              <a:ext cx="360358" cy="310793"/>
              <a:chOff x="19609" y="944879"/>
              <a:chExt cx="360358" cy="310793"/>
            </a:xfrm>
          </p:grpSpPr>
          <p:sp>
            <p:nvSpPr>
              <p:cNvPr id="78" name="Oval 93"/>
              <p:cNvSpPr/>
              <p:nvPr/>
            </p:nvSpPr>
            <p:spPr bwMode="auto">
              <a:xfrm>
                <a:off x="63073" y="1003672"/>
                <a:ext cx="288000" cy="25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400" b="1" dirty="0">
                  <a:solidFill>
                    <a:schemeClr val="tx1"/>
                  </a:solidFill>
                  <a:latin typeface="TH K2D July8" pitchFamily="2" charset="-34"/>
                  <a:cs typeface="TH K2D July8" pitchFamily="2" charset="-34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 bwMode="auto">
              <a:xfrm>
                <a:off x="19609" y="944879"/>
                <a:ext cx="360358" cy="30815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K2D July8" pitchFamily="2" charset="-34"/>
                    <a:cs typeface="TH K2D July8" pitchFamily="2" charset="-34"/>
                    <a:sym typeface="Wingdings"/>
                  </a:rPr>
                  <a:t>2</a:t>
                </a:r>
                <a:endPara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K2D July8" pitchFamily="2" charset="-34"/>
                  <a:cs typeface="TH K2D July8" pitchFamily="2" charset="-34"/>
                </a:endParaRPr>
              </a:p>
            </p:txBody>
          </p:sp>
        </p:grpSp>
      </p:grpSp>
      <p:sp>
        <p:nvSpPr>
          <p:cNvPr id="81" name="สี่เหลี่ยมผืนผ้า 80"/>
          <p:cNvSpPr/>
          <p:nvPr/>
        </p:nvSpPr>
        <p:spPr>
          <a:xfrm>
            <a:off x="0" y="2619210"/>
            <a:ext cx="3090497" cy="75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b"/>
          <a:lstStyle/>
          <a:p>
            <a:pPr>
              <a:buFont typeface="Arial" pitchFamily="34" charset="0"/>
              <a:buChar char="•"/>
              <a:defRPr/>
            </a:pPr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 พัฒนาเกษตรกรรุ่นใหม่ โดยใช้เครือข่ายเป็นเป้าหมายและกลไก</a:t>
            </a:r>
          </a:p>
          <a:p>
            <a:pPr>
              <a:defRPr/>
            </a:pPr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  ในการพัฒนาให้เข้มแข็งและพึ่งพาตนเองได้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 บนหลักการของการเรียนรู้ตลอดชีวิต การมีส่วนร่วม และการพึ่งพา</a:t>
            </a:r>
          </a:p>
          <a:p>
            <a:pPr>
              <a:defRPr/>
            </a:pPr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  ตนเองได้อย่างยั่งยืน</a:t>
            </a:r>
          </a:p>
        </p:txBody>
      </p:sp>
      <p:grpSp>
        <p:nvGrpSpPr>
          <p:cNvPr id="85" name="กลุ่ม 80"/>
          <p:cNvGrpSpPr>
            <a:grpSpLocks/>
          </p:cNvGrpSpPr>
          <p:nvPr/>
        </p:nvGrpSpPr>
        <p:grpSpPr bwMode="auto">
          <a:xfrm>
            <a:off x="0" y="2293428"/>
            <a:ext cx="3090497" cy="324410"/>
            <a:chOff x="-1589" y="944879"/>
            <a:chExt cx="3348000" cy="324810"/>
          </a:xfrm>
        </p:grpSpPr>
        <p:sp>
          <p:nvSpPr>
            <p:cNvPr id="89" name="Rectangle 40"/>
            <p:cNvSpPr/>
            <p:nvPr/>
          </p:nvSpPr>
          <p:spPr bwMode="auto">
            <a:xfrm>
              <a:off x="-1589" y="981997"/>
              <a:ext cx="3348000" cy="2876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1400" b="1" dirty="0" smtClean="0">
                  <a:latin typeface="TH K2D July8" pitchFamily="2" charset="-34"/>
                  <a:cs typeface="TH K2D July8" pitchFamily="2" charset="-34"/>
                </a:rPr>
                <a:t>หลักการพัฒนา</a:t>
              </a:r>
              <a:endParaRPr lang="th-TH" sz="1400" b="1" dirty="0">
                <a:latin typeface="TH K2D July8" pitchFamily="2" charset="-34"/>
                <a:cs typeface="TH K2D July8" pitchFamily="2" charset="-34"/>
              </a:endParaRPr>
            </a:p>
          </p:txBody>
        </p:sp>
        <p:grpSp>
          <p:nvGrpSpPr>
            <p:cNvPr id="91" name="กลุ่ม 84"/>
            <p:cNvGrpSpPr>
              <a:grpSpLocks/>
            </p:cNvGrpSpPr>
            <p:nvPr/>
          </p:nvGrpSpPr>
          <p:grpSpPr bwMode="auto">
            <a:xfrm>
              <a:off x="19609" y="944879"/>
              <a:ext cx="360358" cy="310793"/>
              <a:chOff x="19609" y="944879"/>
              <a:chExt cx="360358" cy="310793"/>
            </a:xfrm>
          </p:grpSpPr>
          <p:sp>
            <p:nvSpPr>
              <p:cNvPr id="92" name="Oval 93"/>
              <p:cNvSpPr/>
              <p:nvPr/>
            </p:nvSpPr>
            <p:spPr bwMode="auto">
              <a:xfrm>
                <a:off x="63073" y="1003672"/>
                <a:ext cx="288000" cy="25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400" b="1" dirty="0">
                  <a:solidFill>
                    <a:schemeClr val="tx1"/>
                  </a:solidFill>
                  <a:latin typeface="TH K2D July8" pitchFamily="2" charset="-34"/>
                  <a:cs typeface="TH K2D July8" pitchFamily="2" charset="-34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 bwMode="auto">
              <a:xfrm>
                <a:off x="19609" y="944879"/>
                <a:ext cx="360358" cy="30815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K2D July8" pitchFamily="2" charset="-34"/>
                    <a:cs typeface="TH K2D July8" pitchFamily="2" charset="-34"/>
                    <a:sym typeface="Wingdings"/>
                  </a:rPr>
                  <a:t>3</a:t>
                </a:r>
                <a:endPara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K2D July8" pitchFamily="2" charset="-34"/>
                  <a:cs typeface="TH K2D July8" pitchFamily="2" charset="-34"/>
                </a:endParaRPr>
              </a:p>
            </p:txBody>
          </p:sp>
        </p:grpSp>
      </p:grpSp>
      <p:sp>
        <p:nvSpPr>
          <p:cNvPr id="97" name="สี่เหลี่ยมผืนผ้า 96"/>
          <p:cNvSpPr/>
          <p:nvPr/>
        </p:nvSpPr>
        <p:spPr>
          <a:xfrm>
            <a:off x="0" y="3654217"/>
            <a:ext cx="3090497" cy="46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t"/>
          <a:lstStyle/>
          <a:p>
            <a:pPr>
              <a:buFont typeface="Arial" pitchFamily="34" charset="0"/>
              <a:buChar char="•"/>
              <a:defRPr/>
            </a:pPr>
            <a:r>
              <a:rPr lang="th-TH" sz="12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 เกษตรกรเป็น “ศูนย์กลางและออกแบบการเรียนรู้ด้วยตนเอง”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12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 เจ้าหน้าที่ส่งเสริมการเกษตรเป็น “ผู้จัดการเรียนรู้”</a:t>
            </a:r>
          </a:p>
        </p:txBody>
      </p:sp>
      <p:grpSp>
        <p:nvGrpSpPr>
          <p:cNvPr id="98" name="กลุ่ม 80"/>
          <p:cNvGrpSpPr>
            <a:grpSpLocks/>
          </p:cNvGrpSpPr>
          <p:nvPr/>
        </p:nvGrpSpPr>
        <p:grpSpPr bwMode="auto">
          <a:xfrm>
            <a:off x="0" y="3337400"/>
            <a:ext cx="3090497" cy="324410"/>
            <a:chOff x="-1589" y="944879"/>
            <a:chExt cx="3348000" cy="324810"/>
          </a:xfrm>
        </p:grpSpPr>
        <p:sp>
          <p:nvSpPr>
            <p:cNvPr id="99" name="Rectangle 40"/>
            <p:cNvSpPr/>
            <p:nvPr/>
          </p:nvSpPr>
          <p:spPr bwMode="auto">
            <a:xfrm>
              <a:off x="-1589" y="981997"/>
              <a:ext cx="3348000" cy="2876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1400" b="1" dirty="0" smtClean="0">
                  <a:latin typeface="TH K2D July8" pitchFamily="2" charset="-34"/>
                  <a:cs typeface="TH K2D July8" pitchFamily="2" charset="-34"/>
                </a:rPr>
                <a:t>แนวทางการพัฒนา</a:t>
              </a:r>
              <a:endParaRPr lang="th-TH" sz="1400" b="1" dirty="0">
                <a:latin typeface="TH K2D July8" pitchFamily="2" charset="-34"/>
                <a:cs typeface="TH K2D July8" pitchFamily="2" charset="-34"/>
              </a:endParaRPr>
            </a:p>
          </p:txBody>
        </p:sp>
        <p:grpSp>
          <p:nvGrpSpPr>
            <p:cNvPr id="100" name="กลุ่ม 84"/>
            <p:cNvGrpSpPr>
              <a:grpSpLocks/>
            </p:cNvGrpSpPr>
            <p:nvPr/>
          </p:nvGrpSpPr>
          <p:grpSpPr bwMode="auto">
            <a:xfrm>
              <a:off x="19609" y="944879"/>
              <a:ext cx="360358" cy="310793"/>
              <a:chOff x="19609" y="944879"/>
              <a:chExt cx="360358" cy="310793"/>
            </a:xfrm>
          </p:grpSpPr>
          <p:sp>
            <p:nvSpPr>
              <p:cNvPr id="101" name="Oval 93"/>
              <p:cNvSpPr/>
              <p:nvPr/>
            </p:nvSpPr>
            <p:spPr bwMode="auto">
              <a:xfrm>
                <a:off x="63073" y="1003672"/>
                <a:ext cx="288000" cy="25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400" b="1" dirty="0">
                  <a:solidFill>
                    <a:schemeClr val="tx1"/>
                  </a:solidFill>
                  <a:latin typeface="TH K2D July8" pitchFamily="2" charset="-34"/>
                  <a:cs typeface="TH K2D July8" pitchFamily="2" charset="-34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 bwMode="auto">
              <a:xfrm>
                <a:off x="19609" y="944879"/>
                <a:ext cx="360358" cy="30815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K2D July8" pitchFamily="2" charset="-34"/>
                    <a:cs typeface="TH K2D July8" pitchFamily="2" charset="-34"/>
                    <a:sym typeface="Wingdings"/>
                  </a:rPr>
                  <a:t>4</a:t>
                </a:r>
                <a:endPara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K2D July8" pitchFamily="2" charset="-34"/>
                  <a:cs typeface="TH K2D July8" pitchFamily="2" charset="-34"/>
                </a:endParaRPr>
              </a:p>
            </p:txBody>
          </p:sp>
        </p:grpSp>
      </p:grpSp>
      <p:sp>
        <p:nvSpPr>
          <p:cNvPr id="104" name="สี่เหลี่ยมผืนผ้า 103"/>
          <p:cNvSpPr/>
          <p:nvPr/>
        </p:nvSpPr>
        <p:spPr>
          <a:xfrm>
            <a:off x="0" y="6066000"/>
            <a:ext cx="3090497" cy="79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b"/>
          <a:lstStyle/>
          <a:p>
            <a:pPr>
              <a:buFont typeface="Arial" pitchFamily="34" charset="0"/>
              <a:buChar char="•"/>
              <a:defRPr/>
            </a:pPr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 เกษตรกรรุ่นใหม่ อายุ 17-45 ปี เริ่มต้นทำการเกษตร </a:t>
            </a:r>
          </a:p>
          <a:p>
            <a:pPr>
              <a:defRPr/>
            </a:pPr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  และเลือกประกอบอาชีพการเกษตรแล้ว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 มีความมุ่งมั่นตั้งใจ ต้องการพัฒนาศักยภาพและคุณภาพชีวิตตนเอง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 ขึ้นทะเบียนเกษตรกรกับกรมส่งเสริมการเกษตรแล้ว</a:t>
            </a:r>
          </a:p>
        </p:txBody>
      </p:sp>
      <p:grpSp>
        <p:nvGrpSpPr>
          <p:cNvPr id="105" name="กลุ่ม 80"/>
          <p:cNvGrpSpPr>
            <a:grpSpLocks/>
          </p:cNvGrpSpPr>
          <p:nvPr/>
        </p:nvGrpSpPr>
        <p:grpSpPr bwMode="auto">
          <a:xfrm>
            <a:off x="0" y="5749183"/>
            <a:ext cx="3090497" cy="324410"/>
            <a:chOff x="-1589" y="944879"/>
            <a:chExt cx="3348000" cy="324810"/>
          </a:xfrm>
        </p:grpSpPr>
        <p:sp>
          <p:nvSpPr>
            <p:cNvPr id="106" name="Rectangle 40"/>
            <p:cNvSpPr/>
            <p:nvPr/>
          </p:nvSpPr>
          <p:spPr bwMode="auto">
            <a:xfrm>
              <a:off x="-1589" y="981997"/>
              <a:ext cx="3348000" cy="2876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1400" b="1" dirty="0" smtClean="0">
                  <a:latin typeface="TH K2D July8" pitchFamily="2" charset="-34"/>
                  <a:cs typeface="TH K2D July8" pitchFamily="2" charset="-34"/>
                </a:rPr>
                <a:t>บุคคลเป้าหมาย</a:t>
              </a:r>
              <a:endParaRPr lang="th-TH" sz="1400" b="1" dirty="0">
                <a:latin typeface="TH K2D July8" pitchFamily="2" charset="-34"/>
                <a:cs typeface="TH K2D July8" pitchFamily="2" charset="-34"/>
              </a:endParaRPr>
            </a:p>
          </p:txBody>
        </p:sp>
        <p:grpSp>
          <p:nvGrpSpPr>
            <p:cNvPr id="107" name="กลุ่ม 84"/>
            <p:cNvGrpSpPr>
              <a:grpSpLocks/>
            </p:cNvGrpSpPr>
            <p:nvPr/>
          </p:nvGrpSpPr>
          <p:grpSpPr bwMode="auto">
            <a:xfrm>
              <a:off x="19609" y="944879"/>
              <a:ext cx="360358" cy="310793"/>
              <a:chOff x="19609" y="944879"/>
              <a:chExt cx="360358" cy="310793"/>
            </a:xfrm>
          </p:grpSpPr>
          <p:sp>
            <p:nvSpPr>
              <p:cNvPr id="108" name="Oval 93"/>
              <p:cNvSpPr/>
              <p:nvPr/>
            </p:nvSpPr>
            <p:spPr bwMode="auto">
              <a:xfrm>
                <a:off x="63073" y="1003672"/>
                <a:ext cx="288000" cy="25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400" b="1" dirty="0">
                  <a:solidFill>
                    <a:schemeClr val="tx1"/>
                  </a:solidFill>
                  <a:latin typeface="TH K2D July8" pitchFamily="2" charset="-34"/>
                  <a:cs typeface="TH K2D July8" pitchFamily="2" charset="-34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 bwMode="auto">
              <a:xfrm>
                <a:off x="19609" y="944879"/>
                <a:ext cx="360358" cy="30815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K2D July8" pitchFamily="2" charset="-34"/>
                    <a:cs typeface="TH K2D July8" pitchFamily="2" charset="-34"/>
                    <a:sym typeface="Wingdings"/>
                  </a:rPr>
                  <a:t>5</a:t>
                </a:r>
                <a:endPara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K2D July8" pitchFamily="2" charset="-34"/>
                  <a:cs typeface="TH K2D July8" pitchFamily="2" charset="-34"/>
                </a:endParaRPr>
              </a:p>
            </p:txBody>
          </p:sp>
        </p:grpSp>
      </p:grpSp>
      <p:grpSp>
        <p:nvGrpSpPr>
          <p:cNvPr id="115" name="กลุ่ม 72"/>
          <p:cNvGrpSpPr>
            <a:grpSpLocks/>
          </p:cNvGrpSpPr>
          <p:nvPr/>
        </p:nvGrpSpPr>
        <p:grpSpPr bwMode="auto">
          <a:xfrm>
            <a:off x="5438771" y="323691"/>
            <a:ext cx="3705229" cy="325438"/>
            <a:chOff x="38101" y="446460"/>
            <a:chExt cx="4012746" cy="326151"/>
          </a:xfrm>
        </p:grpSpPr>
        <p:sp>
          <p:nvSpPr>
            <p:cNvPr id="116" name="Rectangle 40"/>
            <p:cNvSpPr/>
            <p:nvPr/>
          </p:nvSpPr>
          <p:spPr>
            <a:xfrm>
              <a:off x="38101" y="484643"/>
              <a:ext cx="4012746" cy="287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r>
                <a:rPr lang="th-TH" sz="1400" b="1" dirty="0" smtClean="0">
                  <a:latin typeface="TH K2D July8" pitchFamily="2" charset="-34"/>
                  <a:cs typeface="TH K2D July8" pitchFamily="2" charset="-34"/>
                </a:rPr>
                <a:t>นิยามของ </a:t>
              </a:r>
              <a:r>
                <a:rPr lang="en-US" sz="1400" b="1" dirty="0" smtClean="0">
                  <a:latin typeface="TH K2D July8" pitchFamily="2" charset="-34"/>
                  <a:cs typeface="TH K2D July8" pitchFamily="2" charset="-34"/>
                </a:rPr>
                <a:t>Young Smart Farmer (YSF</a:t>
              </a:r>
              <a:r>
                <a:rPr lang="th-TH" sz="1400" b="1" dirty="0" smtClean="0">
                  <a:latin typeface="TH K2D July8" pitchFamily="2" charset="-34"/>
                  <a:cs typeface="TH K2D July8" pitchFamily="2" charset="-34"/>
                </a:rPr>
                <a:t>)</a:t>
              </a:r>
              <a:endParaRPr lang="en-US" sz="1400" b="1" dirty="0">
                <a:latin typeface="TH K2D July8" pitchFamily="2" charset="-34"/>
                <a:cs typeface="TH K2D July8" pitchFamily="2" charset="-34"/>
              </a:endParaRPr>
            </a:p>
          </p:txBody>
        </p:sp>
        <p:grpSp>
          <p:nvGrpSpPr>
            <p:cNvPr id="117" name="กลุ่ม 56"/>
            <p:cNvGrpSpPr>
              <a:grpSpLocks/>
            </p:cNvGrpSpPr>
            <p:nvPr/>
          </p:nvGrpSpPr>
          <p:grpSpPr bwMode="auto">
            <a:xfrm>
              <a:off x="40529" y="446460"/>
              <a:ext cx="430077" cy="309188"/>
              <a:chOff x="4794213" y="3208025"/>
              <a:chExt cx="430077" cy="309188"/>
            </a:xfrm>
          </p:grpSpPr>
          <p:sp>
            <p:nvSpPr>
              <p:cNvPr id="118" name="Oval 93"/>
              <p:cNvSpPr/>
              <p:nvPr/>
            </p:nvSpPr>
            <p:spPr>
              <a:xfrm>
                <a:off x="4863646" y="3264660"/>
                <a:ext cx="287910" cy="25255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400" b="1" dirty="0">
                  <a:solidFill>
                    <a:schemeClr val="tx1"/>
                  </a:solidFill>
                  <a:latin typeface="TH K2D July8" pitchFamily="2" charset="-34"/>
                  <a:cs typeface="TH K2D July8" pitchFamily="2" charset="-34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4794213" y="3208025"/>
                <a:ext cx="430077" cy="3084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K2D July8" pitchFamily="2" charset="-34"/>
                    <a:cs typeface="TH K2D July8" pitchFamily="2" charset="-34"/>
                    <a:sym typeface="Wingdings"/>
                  </a:rPr>
                  <a:t>7</a:t>
                </a:r>
                <a:endPara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K2D July8" pitchFamily="2" charset="-34"/>
                  <a:cs typeface="TH K2D July8" pitchFamily="2" charset="-34"/>
                </a:endParaRPr>
              </a:p>
            </p:txBody>
          </p:sp>
        </p:grpSp>
      </p:grpSp>
      <p:sp>
        <p:nvSpPr>
          <p:cNvPr id="120" name="สี่เหลี่ยมผืนผ้า 119"/>
          <p:cNvSpPr/>
          <p:nvPr/>
        </p:nvSpPr>
        <p:spPr>
          <a:xfrm>
            <a:off x="5438769" y="647974"/>
            <a:ext cx="3705231" cy="5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/>
          <a:lstStyle/>
          <a:p>
            <a:pPr>
              <a:lnSpc>
                <a:spcPts val="1200"/>
              </a:lnSpc>
              <a:defRPr/>
            </a:pPr>
            <a:r>
              <a:rPr lang="th-TH" sz="1050" b="1" spc="-10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เกษตรกรรุ่นใหม่ที่ผ่านการประเมินคุณสมบัติเป็น </a:t>
            </a:r>
            <a:r>
              <a:rPr lang="en-US" sz="1050" b="1" spc="-10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YSF </a:t>
            </a:r>
            <a:r>
              <a:rPr lang="th-TH" sz="1050" b="1" spc="-10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มีการบริหารจัดการการเกษตรด้วยเทคโนโลยีสมัยใหม่ ความคิดสร้างสรรค์ และนวัตกรรมในเชิงผู้ประกอบการเกษตรรุ่นใหม่ พึ่งพาตนเองได้ มีการเชื่อมโยงเครือข่าย และเป็นผู้นำทางการเกษตรในท้องถิ่น</a:t>
            </a:r>
            <a:endParaRPr lang="th-TH" sz="1050" b="1" dirty="0">
              <a:solidFill>
                <a:schemeClr val="tx1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29" name="สี่เหลี่ยมผืนผ้า 128"/>
          <p:cNvSpPr/>
          <p:nvPr/>
        </p:nvSpPr>
        <p:spPr>
          <a:xfrm>
            <a:off x="3129231" y="3001914"/>
            <a:ext cx="6014769" cy="3856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t"/>
          <a:lstStyle/>
          <a:p>
            <a:pPr>
              <a:buFont typeface="Arial" pitchFamily="34" charset="0"/>
              <a:buChar char="•"/>
              <a:defRPr/>
            </a:pPr>
            <a:endParaRPr lang="th-TH" sz="1200" b="1" dirty="0">
              <a:solidFill>
                <a:schemeClr val="tx1"/>
              </a:solidFill>
              <a:latin typeface="TH K2D July8" pitchFamily="2" charset="-34"/>
              <a:cs typeface="TH K2D July8" pitchFamily="2" charset="-34"/>
            </a:endParaRPr>
          </a:p>
        </p:txBody>
      </p:sp>
      <p:graphicFrame>
        <p:nvGraphicFramePr>
          <p:cNvPr id="130" name="ตาราง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21056"/>
              </p:ext>
            </p:extLst>
          </p:nvPr>
        </p:nvGraphicFramePr>
        <p:xfrm>
          <a:off x="5438570" y="1485072"/>
          <a:ext cx="3705430" cy="12048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34334"/>
                <a:gridCol w="742774"/>
                <a:gridCol w="742774"/>
                <a:gridCol w="742774"/>
                <a:gridCol w="742774"/>
              </a:tblGrid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latin typeface="TH K2D July8" pitchFamily="2" charset="-34"/>
                          <a:cs typeface="TH K2D July8" pitchFamily="2" charset="-34"/>
                        </a:rPr>
                        <a:t>ปี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(ราย)</a:t>
                      </a:r>
                      <a:endParaRPr lang="en-US" sz="1000" b="1" dirty="0">
                        <a:latin typeface="TH K2D July8" pitchFamily="2" charset="-34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เข้าโครงการ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(ราย)</a:t>
                      </a:r>
                      <a:endParaRPr lang="en-US" sz="1000" b="1" dirty="0">
                        <a:latin typeface="TH K2D July8" pitchFamily="2" charset="-34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Y</a:t>
                      </a:r>
                      <a:r>
                        <a:rPr lang="en-US" sz="1000" b="1" baseline="0" dirty="0" smtClean="0">
                          <a:latin typeface="TH K2D July8" pitchFamily="2" charset="-34"/>
                          <a:cs typeface="TH K2D July8" pitchFamily="2" charset="-34"/>
                        </a:rPr>
                        <a:t>SF</a:t>
                      </a:r>
                      <a:endParaRPr lang="th-TH" sz="1000" b="1" dirty="0" smtClean="0">
                        <a:latin typeface="TH K2D July8" pitchFamily="2" charset="-34"/>
                        <a:cs typeface="TH K2D July8" pitchFamily="2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(ราย)</a:t>
                      </a:r>
                      <a:endParaRPr lang="en-US" sz="1000" b="1" dirty="0">
                        <a:latin typeface="TH K2D July8" pitchFamily="2" charset="-34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latin typeface="TH K2D July8" pitchFamily="2" charset="-34"/>
                          <a:cs typeface="TH K2D July8" pitchFamily="2" charset="-34"/>
                        </a:rPr>
                        <a:t>ไม่</a:t>
                      </a: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ผ่าน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(ราย)</a:t>
                      </a:r>
                      <a:endParaRPr lang="en-US" sz="1000" b="1" dirty="0">
                        <a:latin typeface="TH K2D July8" pitchFamily="2" charset="-34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latin typeface="TH K2D July8" pitchFamily="2" charset="-34"/>
                          <a:cs typeface="TH K2D July8" pitchFamily="2" charset="-34"/>
                        </a:rPr>
                        <a:t>2557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latin typeface="TH K2D July8" pitchFamily="2" charset="-34"/>
                          <a:cs typeface="TH K2D July8" pitchFamily="2" charset="-34"/>
                        </a:rPr>
                        <a:t>1,925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latin typeface="TH K2D July8" pitchFamily="2" charset="-34"/>
                          <a:cs typeface="TH K2D July8" pitchFamily="2" charset="-34"/>
                        </a:rPr>
                        <a:t>2,119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1,731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latin typeface="TH K2D July8" pitchFamily="2" charset="-34"/>
                          <a:cs typeface="TH K2D July8" pitchFamily="2" charset="-34"/>
                        </a:rPr>
                        <a:t>388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latin typeface="TH K2D July8" pitchFamily="2" charset="-34"/>
                          <a:cs typeface="TH K2D July8" pitchFamily="2" charset="-34"/>
                        </a:rPr>
                        <a:t>2558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latin typeface="TH K2D July8" pitchFamily="2" charset="-34"/>
                          <a:cs typeface="TH K2D July8" pitchFamily="2" charset="-34"/>
                        </a:rPr>
                        <a:t>2,310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latin typeface="TH K2D July8" pitchFamily="2" charset="-34"/>
                          <a:cs typeface="TH K2D July8" pitchFamily="2" charset="-34"/>
                        </a:rPr>
                        <a:t>2,377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2,182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latin typeface="TH K2D July8" pitchFamily="2" charset="-34"/>
                          <a:cs typeface="TH K2D July8" pitchFamily="2" charset="-34"/>
                        </a:rPr>
                        <a:t>195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latin typeface="TH K2D July8" pitchFamily="2" charset="-34"/>
                          <a:cs typeface="TH K2D July8" pitchFamily="2" charset="-34"/>
                        </a:rPr>
                        <a:t>2559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latin typeface="TH K2D July8" pitchFamily="2" charset="-34"/>
                          <a:cs typeface="TH K2D July8" pitchFamily="2" charset="-34"/>
                        </a:rPr>
                        <a:t>2,310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2,331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1,849</a:t>
                      </a: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ea typeface="+mn-ea"/>
                          <a:cs typeface="TH K2D July8" pitchFamily="2" charset="-34"/>
                        </a:rPr>
                        <a:t>482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2560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2,310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2,422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ea typeface="Calibri"/>
                          <a:cs typeface="TH K2D July8" pitchFamily="2" charset="-34"/>
                        </a:rPr>
                        <a:t>1,836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ea typeface="Calibri"/>
                          <a:cs typeface="TH K2D July8" pitchFamily="2" charset="-34"/>
                        </a:rPr>
                        <a:t>586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latin typeface="TH K2D July8" pitchFamily="2" charset="-34"/>
                          <a:cs typeface="TH K2D July8" pitchFamily="2" charset="-34"/>
                        </a:rPr>
                        <a:t>รวม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8,855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9,249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7,598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atin typeface="TH K2D July8" pitchFamily="2" charset="-34"/>
                          <a:cs typeface="TH K2D July8" pitchFamily="2" charset="-34"/>
                        </a:rPr>
                        <a:t>1,651</a:t>
                      </a:r>
                      <a:endParaRPr lang="en-US" sz="1000" b="1" dirty="0">
                        <a:latin typeface="TH K2D July8" pitchFamily="2" charset="-34"/>
                        <a:ea typeface="Calibri"/>
                        <a:cs typeface="TH K2D July8" pitchFamily="2" charset="-34"/>
                      </a:endParaRPr>
                    </a:p>
                  </a:txBody>
                  <a:tcPr marL="59947" marR="59947" marT="0" marB="0" anchor="ctr"/>
                </a:tc>
              </a:tr>
            </a:tbl>
          </a:graphicData>
        </a:graphic>
      </p:graphicFrame>
      <p:grpSp>
        <p:nvGrpSpPr>
          <p:cNvPr id="131" name="กลุ่ม 93"/>
          <p:cNvGrpSpPr>
            <a:grpSpLocks/>
          </p:cNvGrpSpPr>
          <p:nvPr/>
        </p:nvGrpSpPr>
        <p:grpSpPr bwMode="auto">
          <a:xfrm>
            <a:off x="3126236" y="2694136"/>
            <a:ext cx="6017765" cy="330200"/>
            <a:chOff x="3391671" y="3411683"/>
            <a:chExt cx="6520878" cy="329327"/>
          </a:xfrm>
        </p:grpSpPr>
        <p:sp>
          <p:nvSpPr>
            <p:cNvPr id="132" name="Rectangle 108"/>
            <p:cNvSpPr/>
            <p:nvPr/>
          </p:nvSpPr>
          <p:spPr>
            <a:xfrm>
              <a:off x="3394230" y="3452849"/>
              <a:ext cx="6518319" cy="2881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K2D July8" pitchFamily="2" charset="-34"/>
                  <a:cs typeface="TH K2D July8" pitchFamily="2" charset="-34"/>
                </a:rPr>
                <a:t>แผนการขับเคลื่อนการพัฒนาเกษตรกรรุ่นใหม่ ยุคประเทศไทย </a:t>
              </a:r>
              <a:r>
                <a:rPr lang="th-TH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K2D July8" pitchFamily="2" charset="-34"/>
                  <a:cs typeface="TH K2D July8" pitchFamily="2" charset="-34"/>
                </a:rPr>
                <a:t>4.0 ปี 2561</a:t>
              </a:r>
              <a:endPara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endParaRPr>
            </a:p>
          </p:txBody>
        </p:sp>
        <p:grpSp>
          <p:nvGrpSpPr>
            <p:cNvPr id="133" name="กลุ่ม 56"/>
            <p:cNvGrpSpPr>
              <a:grpSpLocks/>
            </p:cNvGrpSpPr>
            <p:nvPr/>
          </p:nvGrpSpPr>
          <p:grpSpPr bwMode="auto">
            <a:xfrm>
              <a:off x="3391671" y="3411683"/>
              <a:ext cx="430320" cy="307969"/>
              <a:chOff x="4754326" y="3220350"/>
              <a:chExt cx="430320" cy="307969"/>
            </a:xfrm>
          </p:grpSpPr>
          <p:sp>
            <p:nvSpPr>
              <p:cNvPr id="134" name="Oval 93"/>
              <p:cNvSpPr/>
              <p:nvPr/>
            </p:nvSpPr>
            <p:spPr>
              <a:xfrm>
                <a:off x="4818846" y="3276985"/>
                <a:ext cx="288023" cy="25133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400" b="1" dirty="0">
                  <a:solidFill>
                    <a:schemeClr val="tx1"/>
                  </a:solidFill>
                  <a:latin typeface="TH K2D July8" pitchFamily="2" charset="-34"/>
                  <a:cs typeface="TH K2D July8" pitchFamily="2" charset="-34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4754326" y="3220350"/>
                <a:ext cx="430320" cy="3069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K2D July8" pitchFamily="2" charset="-34"/>
                    <a:cs typeface="TH K2D July8" pitchFamily="2" charset="-34"/>
                    <a:sym typeface="Wingdings"/>
                  </a:rPr>
                  <a:t>9</a:t>
                </a:r>
                <a:endPara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K2D July8" pitchFamily="2" charset="-34"/>
                  <a:cs typeface="TH K2D July8" pitchFamily="2" charset="-34"/>
                </a:endParaRPr>
              </a:p>
            </p:txBody>
          </p:sp>
        </p:grpSp>
      </p:grpSp>
      <p:sp>
        <p:nvSpPr>
          <p:cNvPr id="136" name="สี่เหลี่ยมผืนผ้า 135"/>
          <p:cNvSpPr/>
          <p:nvPr/>
        </p:nvSpPr>
        <p:spPr>
          <a:xfrm>
            <a:off x="3176300" y="3380163"/>
            <a:ext cx="1329231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Getting Idea</a:t>
            </a:r>
            <a:endParaRPr lang="th-TH" sz="1600" b="1" dirty="0">
              <a:solidFill>
                <a:schemeClr val="tx1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37" name="สี่เหลี่ยมผืนผ้า 136"/>
          <p:cNvSpPr/>
          <p:nvPr/>
        </p:nvSpPr>
        <p:spPr>
          <a:xfrm>
            <a:off x="4697746" y="3380163"/>
            <a:ext cx="1329231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Set up Project</a:t>
            </a:r>
            <a:endParaRPr lang="th-TH" sz="1600" b="1" dirty="0">
              <a:solidFill>
                <a:schemeClr val="tx1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38" name="สี่เหลี่ยมผืนผ้า 137"/>
          <p:cNvSpPr/>
          <p:nvPr/>
        </p:nvSpPr>
        <p:spPr>
          <a:xfrm>
            <a:off x="6233723" y="3380163"/>
            <a:ext cx="1329231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Start up Business</a:t>
            </a:r>
            <a:endParaRPr lang="th-TH" sz="1600" b="1" dirty="0">
              <a:solidFill>
                <a:schemeClr val="tx1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39" name="สี่เหลี่ยมผืนผ้า 138"/>
          <p:cNvSpPr/>
          <p:nvPr/>
        </p:nvSpPr>
        <p:spPr>
          <a:xfrm>
            <a:off x="7762656" y="3376242"/>
            <a:ext cx="1329231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Go to Global</a:t>
            </a:r>
            <a:endParaRPr lang="th-TH" sz="1600" b="1" dirty="0">
              <a:solidFill>
                <a:schemeClr val="tx1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40" name="สี่เหลี่ยมผืนผ้า 139"/>
          <p:cNvSpPr/>
          <p:nvPr/>
        </p:nvSpPr>
        <p:spPr>
          <a:xfrm>
            <a:off x="3176300" y="3767597"/>
            <a:ext cx="1329231" cy="10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พัฒนาเกษตรกรรุ่นใหม่</a:t>
            </a:r>
          </a:p>
          <a:p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ให้เป็น </a:t>
            </a:r>
            <a:r>
              <a:rPr lang="en-US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Young Smart Farmer </a:t>
            </a:r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ด้วยกระบวนการแลกเปลี่ยนเรียนรู้และเครือข่าย</a:t>
            </a:r>
          </a:p>
        </p:txBody>
      </p:sp>
      <p:sp>
        <p:nvSpPr>
          <p:cNvPr id="141" name="สี่เหลี่ยมผืนผ้า 140"/>
          <p:cNvSpPr/>
          <p:nvPr/>
        </p:nvSpPr>
        <p:spPr>
          <a:xfrm>
            <a:off x="4697746" y="3767595"/>
            <a:ext cx="1329231" cy="10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พัฒนากิจกรรมเกษตรด้วย</a:t>
            </a:r>
            <a:endParaRPr lang="en-US" sz="1100" b="1" dirty="0" smtClean="0">
              <a:solidFill>
                <a:schemeClr val="tx1"/>
              </a:solidFill>
              <a:latin typeface="TH K2D July8" pitchFamily="2" charset="-34"/>
              <a:cs typeface="TH K2D July8" pitchFamily="2" charset="-34"/>
            </a:endParaRPr>
          </a:p>
          <a:p>
            <a:pPr marL="9000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 Innovation</a:t>
            </a:r>
          </a:p>
          <a:p>
            <a:pPr marL="9000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 Smart Farm</a:t>
            </a:r>
          </a:p>
          <a:p>
            <a:pPr marL="9000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 Digital Market</a:t>
            </a:r>
            <a:endParaRPr lang="en-US" sz="1100" b="1" dirty="0">
              <a:solidFill>
                <a:schemeClr val="tx1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42" name="สี่เหลี่ยมผืนผ้า 141"/>
          <p:cNvSpPr/>
          <p:nvPr/>
        </p:nvSpPr>
        <p:spPr>
          <a:xfrm>
            <a:off x="6233723" y="3767597"/>
            <a:ext cx="1329231" cy="10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พัฒนา </a:t>
            </a:r>
            <a:r>
              <a:rPr lang="en-US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Young Smart </a:t>
            </a:r>
            <a:r>
              <a:rPr lang="en-US" sz="1100" b="1" spc="-50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Farmer </a:t>
            </a:r>
            <a:r>
              <a:rPr lang="th-TH" sz="1100" b="1" spc="-50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ให้เป็นผู้ประกอบการ</a:t>
            </a:r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เกษตรรุ่นใหม่</a:t>
            </a:r>
            <a:endParaRPr lang="th-TH" sz="1100" b="1" dirty="0">
              <a:solidFill>
                <a:schemeClr val="tx1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43" name="สี่เหลี่ยมผืนผ้า 142"/>
          <p:cNvSpPr/>
          <p:nvPr/>
        </p:nvSpPr>
        <p:spPr>
          <a:xfrm>
            <a:off x="7762656" y="3763676"/>
            <a:ext cx="1329231" cy="10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ยกระดับผู้ประกอบการเกษตรรุ่นใหม่</a:t>
            </a:r>
          </a:p>
          <a:p>
            <a:r>
              <a:rPr lang="th-TH" sz="11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สู่ตลาดสากล</a:t>
            </a:r>
          </a:p>
        </p:txBody>
      </p:sp>
      <p:sp>
        <p:nvSpPr>
          <p:cNvPr id="144" name="สามเหลี่ยมหน้าจั่ว 143"/>
          <p:cNvSpPr/>
          <p:nvPr/>
        </p:nvSpPr>
        <p:spPr>
          <a:xfrm rot="5400000">
            <a:off x="3910302" y="4036648"/>
            <a:ext cx="1386000" cy="99692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b="1"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45" name="สามเหลี่ยมหน้าจั่ว 144"/>
          <p:cNvSpPr/>
          <p:nvPr/>
        </p:nvSpPr>
        <p:spPr>
          <a:xfrm rot="5400000">
            <a:off x="5435958" y="4036648"/>
            <a:ext cx="1386000" cy="99692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b="1"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46" name="สามเหลี่ยมหน้าจั่ว 145"/>
          <p:cNvSpPr/>
          <p:nvPr/>
        </p:nvSpPr>
        <p:spPr>
          <a:xfrm rot="5400000">
            <a:off x="6971738" y="4036648"/>
            <a:ext cx="1386000" cy="99692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b="1">
              <a:latin typeface="TH K2D July8" pitchFamily="2" charset="-34"/>
              <a:cs typeface="TH K2D July8" pitchFamily="2" charset="-34"/>
            </a:endParaRPr>
          </a:p>
        </p:txBody>
      </p:sp>
      <p:grpSp>
        <p:nvGrpSpPr>
          <p:cNvPr id="154" name="กลุ่ม 72"/>
          <p:cNvGrpSpPr>
            <a:grpSpLocks/>
          </p:cNvGrpSpPr>
          <p:nvPr/>
        </p:nvGrpSpPr>
        <p:grpSpPr bwMode="auto">
          <a:xfrm>
            <a:off x="5438771" y="1151927"/>
            <a:ext cx="3705229" cy="325438"/>
            <a:chOff x="38101" y="446460"/>
            <a:chExt cx="4012746" cy="326151"/>
          </a:xfrm>
        </p:grpSpPr>
        <p:sp>
          <p:nvSpPr>
            <p:cNvPr id="155" name="Rectangle 40"/>
            <p:cNvSpPr/>
            <p:nvPr/>
          </p:nvSpPr>
          <p:spPr>
            <a:xfrm>
              <a:off x="38101" y="484643"/>
              <a:ext cx="4012746" cy="287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r>
                <a:rPr lang="th-TH" sz="1400" b="1" dirty="0" smtClean="0">
                  <a:latin typeface="TH K2D July8" pitchFamily="2" charset="-34"/>
                  <a:cs typeface="TH K2D July8" pitchFamily="2" charset="-34"/>
                </a:rPr>
                <a:t>ผลการพัฒนาที่ผ่านมา</a:t>
              </a:r>
              <a:endParaRPr lang="en-US" sz="1400" b="1" dirty="0">
                <a:latin typeface="TH K2D July8" pitchFamily="2" charset="-34"/>
                <a:cs typeface="TH K2D July8" pitchFamily="2" charset="-34"/>
              </a:endParaRPr>
            </a:p>
          </p:txBody>
        </p:sp>
        <p:grpSp>
          <p:nvGrpSpPr>
            <p:cNvPr id="156" name="กลุ่ม 56"/>
            <p:cNvGrpSpPr>
              <a:grpSpLocks/>
            </p:cNvGrpSpPr>
            <p:nvPr/>
          </p:nvGrpSpPr>
          <p:grpSpPr bwMode="auto">
            <a:xfrm>
              <a:off x="40529" y="446460"/>
              <a:ext cx="430077" cy="309188"/>
              <a:chOff x="4794213" y="3208025"/>
              <a:chExt cx="430077" cy="309188"/>
            </a:xfrm>
          </p:grpSpPr>
          <p:sp>
            <p:nvSpPr>
              <p:cNvPr id="157" name="Oval 93"/>
              <p:cNvSpPr/>
              <p:nvPr/>
            </p:nvSpPr>
            <p:spPr>
              <a:xfrm>
                <a:off x="4863646" y="3264660"/>
                <a:ext cx="287910" cy="25255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400" b="1" dirty="0">
                  <a:solidFill>
                    <a:schemeClr val="tx1"/>
                  </a:solidFill>
                  <a:latin typeface="TH K2D July8" pitchFamily="2" charset="-34"/>
                  <a:cs typeface="TH K2D July8" pitchFamily="2" charset="-34"/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4794213" y="3208025"/>
                <a:ext cx="430077" cy="3084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K2D July8" pitchFamily="2" charset="-34"/>
                    <a:cs typeface="TH K2D July8" pitchFamily="2" charset="-34"/>
                    <a:sym typeface="Wingdings"/>
                  </a:rPr>
                  <a:t>8</a:t>
                </a:r>
                <a:endPara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K2D July8" pitchFamily="2" charset="-34"/>
                  <a:cs typeface="TH K2D July8" pitchFamily="2" charset="-34"/>
                </a:endParaRPr>
              </a:p>
            </p:txBody>
          </p:sp>
        </p:grp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" y="4110389"/>
            <a:ext cx="2899962" cy="172800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4" y="679048"/>
            <a:ext cx="2242885" cy="1980000"/>
          </a:xfrm>
          <a:prstGeom prst="rect">
            <a:avLst/>
          </a:prstGeom>
        </p:spPr>
      </p:pic>
      <p:pic>
        <p:nvPicPr>
          <p:cNvPr id="84" name="รูปภาพ 83" descr="icon marke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81229" y="4367391"/>
            <a:ext cx="398769" cy="432000"/>
          </a:xfrm>
          <a:prstGeom prst="rect">
            <a:avLst/>
          </a:prstGeom>
        </p:spPr>
      </p:pic>
      <p:sp>
        <p:nvSpPr>
          <p:cNvPr id="72" name="สี่เหลี่ยมผืนผ้า 71"/>
          <p:cNvSpPr/>
          <p:nvPr/>
        </p:nvSpPr>
        <p:spPr>
          <a:xfrm>
            <a:off x="3176153" y="4804472"/>
            <a:ext cx="1329378" cy="36004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H K2D July8" pitchFamily="2" charset="-34"/>
                <a:cs typeface="TH K2D July8" pitchFamily="2" charset="-34"/>
              </a:rPr>
              <a:t>3,280 ราย</a:t>
            </a:r>
            <a:endParaRPr lang="th-TH" sz="1600" b="1" dirty="0"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80" name="สี่เหลี่ยมผืนผ้า 79"/>
          <p:cNvSpPr/>
          <p:nvPr/>
        </p:nvSpPr>
        <p:spPr>
          <a:xfrm>
            <a:off x="6233723" y="4804472"/>
            <a:ext cx="1329378" cy="36004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H K2D July8" pitchFamily="2" charset="-34"/>
                <a:cs typeface="TH K2D July8" pitchFamily="2" charset="-34"/>
              </a:rPr>
              <a:t>150 ราย</a:t>
            </a:r>
            <a:endParaRPr lang="th-TH" sz="1600" b="1" dirty="0"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83" name="สี่เหลี่ยมผืนผ้า 82"/>
          <p:cNvSpPr/>
          <p:nvPr/>
        </p:nvSpPr>
        <p:spPr>
          <a:xfrm>
            <a:off x="4696146" y="4804472"/>
            <a:ext cx="1329378" cy="36004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H K2D July8" pitchFamily="2" charset="-34"/>
                <a:cs typeface="TH K2D July8" pitchFamily="2" charset="-34"/>
              </a:rPr>
              <a:t>450 ราย</a:t>
            </a:r>
            <a:endParaRPr lang="th-TH" sz="1600" b="1" dirty="0"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88" name="สี่เหลี่ยมผืนผ้า 87"/>
          <p:cNvSpPr/>
          <p:nvPr/>
        </p:nvSpPr>
        <p:spPr>
          <a:xfrm>
            <a:off x="7762509" y="4804472"/>
            <a:ext cx="1329378" cy="36004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H K2D July8" pitchFamily="2" charset="-34"/>
                <a:cs typeface="TH K2D July8" pitchFamily="2" charset="-34"/>
              </a:rPr>
              <a:t>-</a:t>
            </a:r>
            <a:endParaRPr lang="th-TH" sz="1600" b="1" dirty="0">
              <a:latin typeface="TH K2D July8" pitchFamily="2" charset="-34"/>
              <a:cs typeface="TH K2D July8" pitchFamily="2" charset="-34"/>
            </a:endParaRPr>
          </a:p>
        </p:txBody>
      </p:sp>
      <p:graphicFrame>
        <p:nvGraphicFramePr>
          <p:cNvPr id="93" name="ตาราง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620556"/>
              </p:ext>
            </p:extLst>
          </p:nvPr>
        </p:nvGraphicFramePr>
        <p:xfrm>
          <a:off x="3176153" y="5536482"/>
          <a:ext cx="5901978" cy="1260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901978"/>
              </a:tblGrid>
              <a:tr h="630000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H K2D July8" pitchFamily="2" charset="-34"/>
                          <a:cs typeface="TH K2D July8" pitchFamily="2" charset="-34"/>
                        </a:rPr>
                        <a:t>สร้างเครือข่ายเกษตรกรรุ่นใหม่ให้เข้มแข็ง และเชื่อมโยงหน่วยงานภาคี</a:t>
                      </a:r>
                    </a:p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H K2D July8" pitchFamily="2" charset="-34"/>
                          <a:cs typeface="TH K2D July8" pitchFamily="2" charset="-34"/>
                        </a:rPr>
                        <a:t>ทั้งภาครัฐ ภาคเอกชน องค์กรอิสระ สถาบันการศึกษา สถาบันวิจัย และสถาบันการเงิน</a:t>
                      </a:r>
                      <a:endParaRPr lang="th-TH" sz="1200" b="1" dirty="0" smtClean="0">
                        <a:solidFill>
                          <a:schemeClr val="tx1"/>
                        </a:solidFill>
                        <a:latin typeface="TH K2D July8" pitchFamily="2" charset="-34"/>
                        <a:cs typeface="TH K2D July8" pitchFamily="2" charset="-34"/>
                      </a:endParaRPr>
                    </a:p>
                  </a:txBody>
                  <a:tcPr marL="84406" marR="84406" anchor="ctr"/>
                </a:tc>
              </a:tr>
              <a:tr h="630000"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H K2D July8" pitchFamily="2" charset="-34"/>
                          <a:cs typeface="TH K2D July8" pitchFamily="2" charset="-34"/>
                        </a:rPr>
                        <a:t>สร้างศูนย์บ่มเพาะเกษตรกรรุ่นใหม่ทั่วประเทศ</a:t>
                      </a:r>
                    </a:p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H K2D July8" pitchFamily="2" charset="-34"/>
                          <a:cs typeface="TH K2D July8" pitchFamily="2" charset="-34"/>
                        </a:rPr>
                        <a:t>สนับสนุนให้เป็นศูนย์เครือข่ายของศูนย์เรียนรู้การเพิ่มประสิทธิภาพการผลิตสินค้าเกษตร</a:t>
                      </a:r>
                      <a:endParaRPr lang="th-TH" sz="1200" b="1" dirty="0" smtClean="0">
                        <a:solidFill>
                          <a:schemeClr val="tx1"/>
                        </a:solidFill>
                        <a:latin typeface="TH K2D July8" pitchFamily="2" charset="-34"/>
                        <a:cs typeface="TH K2D July8" pitchFamily="2" charset="-34"/>
                      </a:endParaRPr>
                    </a:p>
                  </a:txBody>
                  <a:tcPr marL="84406" marR="84406" anchor="ctr"/>
                </a:tc>
              </a:tr>
            </a:tbl>
          </a:graphicData>
        </a:graphic>
      </p:graphicFrame>
      <p:sp>
        <p:nvSpPr>
          <p:cNvPr id="95" name="สี่เหลี่ยมผืนผ้า 94"/>
          <p:cNvSpPr/>
          <p:nvPr/>
        </p:nvSpPr>
        <p:spPr>
          <a:xfrm>
            <a:off x="3176153" y="3049710"/>
            <a:ext cx="5915077" cy="2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กระบวนการขับเคลื่อนการพัฒนาเชิงลึก</a:t>
            </a:r>
            <a:endParaRPr lang="th-TH" sz="1600" b="1" dirty="0">
              <a:solidFill>
                <a:schemeClr val="tx1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96" name="สี่เหลี่ยมผืนผ้า 95"/>
          <p:cNvSpPr/>
          <p:nvPr/>
        </p:nvSpPr>
        <p:spPr>
          <a:xfrm>
            <a:off x="3176153" y="5214642"/>
            <a:ext cx="5915077" cy="2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K2D July8" pitchFamily="2" charset="-34"/>
                <a:cs typeface="TH K2D July8" pitchFamily="2" charset="-34"/>
              </a:rPr>
              <a:t>กระบวนการพัฒนาเครือข่าย</a:t>
            </a:r>
            <a:endParaRPr lang="th-TH" sz="1600" b="1" dirty="0">
              <a:solidFill>
                <a:schemeClr val="tx1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09" name="สี่เหลี่ยมผืนผ้า 108"/>
          <p:cNvSpPr/>
          <p:nvPr/>
        </p:nvSpPr>
        <p:spPr>
          <a:xfrm>
            <a:off x="7908662" y="5536282"/>
            <a:ext cx="1163077" cy="61200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latin typeface="TH K2D July8" pitchFamily="2" charset="-34"/>
                <a:cs typeface="TH K2D July8" pitchFamily="2" charset="-34"/>
              </a:rPr>
              <a:t>77 เครือข่ายจังหวัด</a:t>
            </a:r>
          </a:p>
          <a:p>
            <a:pPr algn="ctr"/>
            <a:r>
              <a:rPr lang="th-TH" sz="1200" b="1" dirty="0" smtClean="0">
                <a:latin typeface="TH K2D July8" pitchFamily="2" charset="-34"/>
                <a:cs typeface="TH K2D July8" pitchFamily="2" charset="-34"/>
              </a:rPr>
              <a:t>9 เครือข่ายเขต</a:t>
            </a:r>
          </a:p>
          <a:p>
            <a:pPr algn="ctr"/>
            <a:r>
              <a:rPr lang="th-TH" sz="1200" b="1" dirty="0" smtClean="0">
                <a:latin typeface="TH K2D July8" pitchFamily="2" charset="-34"/>
                <a:cs typeface="TH K2D July8" pitchFamily="2" charset="-34"/>
              </a:rPr>
              <a:t>1 เครือข่ายประเทศ</a:t>
            </a:r>
            <a:endParaRPr lang="th-TH" sz="1200" b="1" dirty="0"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111" name="สี่เหลี่ยมผืนผ้า 110"/>
          <p:cNvSpPr/>
          <p:nvPr/>
        </p:nvSpPr>
        <p:spPr>
          <a:xfrm>
            <a:off x="7904331" y="6174929"/>
            <a:ext cx="1163077" cy="61200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latin typeface="TH K2D July8" pitchFamily="2" charset="-34"/>
                <a:cs typeface="TH K2D July8" pitchFamily="2" charset="-34"/>
              </a:rPr>
              <a:t>27 ศูนย์บ่มเพาะ</a:t>
            </a:r>
          </a:p>
          <a:p>
            <a:pPr algn="ctr"/>
            <a:r>
              <a:rPr lang="th-TH" sz="1200" b="1" dirty="0" smtClean="0">
                <a:latin typeface="TH K2D July8" pitchFamily="2" charset="-34"/>
                <a:cs typeface="TH K2D July8" pitchFamily="2" charset="-34"/>
              </a:rPr>
              <a:t>เกษตรกรรุ่นใหม่</a:t>
            </a:r>
            <a:endParaRPr lang="th-TH" sz="1200" b="1" dirty="0">
              <a:latin typeface="TH K2D July8" pitchFamily="2" charset="-34"/>
              <a:cs typeface="TH K2D July8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74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8CF4-B8FC-46F5-9CE5-7CBA882E6F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453008"/>
            <a:ext cx="9144000" cy="887760"/>
          </a:xfrm>
          <a:prstGeom prst="flowChartAlternateProcess">
            <a:avLst/>
          </a:prstGeom>
          <a:solidFill>
            <a:srgbClr val="33CC33"/>
          </a:solidFill>
          <a:ln>
            <a:solidFill>
              <a:srgbClr val="00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นโยบายสำคัญของกระทรวงเกษตรและสหกรณ์</a:t>
            </a:r>
            <a:endParaRPr lang="th-TH" sz="54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="" xmlns:a16="http://schemas.microsoft.com/office/drawing/2014/main" id="{95B361FB-F028-4E74-9E1E-49F7637B4616}"/>
              </a:ext>
            </a:extLst>
          </p:cNvPr>
          <p:cNvSpPr/>
          <p:nvPr/>
        </p:nvSpPr>
        <p:spPr>
          <a:xfrm>
            <a:off x="388463" y="2147706"/>
            <a:ext cx="8359999" cy="1035516"/>
          </a:xfrm>
          <a:prstGeom prst="flowChartAlternateProcess">
            <a:avLst/>
          </a:prstGeom>
          <a:solidFill>
            <a:srgbClr val="33CC33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ศูนย์เรียนรู้การเพิ่มประสิทธิภาพการผลิตสินค้าเกษตร (</a:t>
            </a:r>
            <a:r>
              <a:rPr lang="th-TH" sz="3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.)</a:t>
            </a:r>
            <a:endParaRPr lang="th-TH" sz="3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="" xmlns:a16="http://schemas.microsoft.com/office/drawing/2014/main" id="{95B361FB-F028-4E74-9E1E-49F7637B4616}"/>
              </a:ext>
            </a:extLst>
          </p:cNvPr>
          <p:cNvSpPr/>
          <p:nvPr/>
        </p:nvSpPr>
        <p:spPr>
          <a:xfrm>
            <a:off x="392000" y="3473604"/>
            <a:ext cx="8359999" cy="1035516"/>
          </a:xfrm>
          <a:prstGeom prst="flowChartAlternateProcess">
            <a:avLst/>
          </a:prstGeom>
          <a:solidFill>
            <a:srgbClr val="33CC33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ระบบส่งเสริมการเกษตรแบบแปลงใหญ่</a:t>
            </a:r>
            <a:endParaRPr lang="th-TH" sz="3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="" xmlns:a16="http://schemas.microsoft.com/office/drawing/2014/main" id="{95B361FB-F028-4E74-9E1E-49F7637B4616}"/>
              </a:ext>
            </a:extLst>
          </p:cNvPr>
          <p:cNvSpPr/>
          <p:nvPr/>
        </p:nvSpPr>
        <p:spPr>
          <a:xfrm>
            <a:off x="400993" y="4769748"/>
            <a:ext cx="8359999" cy="1035516"/>
          </a:xfrm>
          <a:prstGeom prst="flowChartAlternateProcess">
            <a:avLst/>
          </a:prstGeom>
          <a:solidFill>
            <a:srgbClr val="33CC33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Smart Farmer</a:t>
            </a:r>
            <a:endParaRPr lang="th-TH" sz="4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99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95B361FB-F028-4E74-9E1E-49F7637B4616}"/>
              </a:ext>
            </a:extLst>
          </p:cNvPr>
          <p:cNvSpPr/>
          <p:nvPr/>
        </p:nvSpPr>
        <p:spPr>
          <a:xfrm>
            <a:off x="388463" y="2642538"/>
            <a:ext cx="8359999" cy="103551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ศูนย์เรียนรู้การเพิ่มประสิทธิภาพการผลิตสินค้าเกษตร (</a:t>
            </a:r>
            <a:r>
              <a:rPr lang="th-TH" sz="3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.)</a:t>
            </a:r>
            <a:endParaRPr lang="th-TH" sz="3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95B361FB-F028-4E74-9E1E-49F7637B4616}"/>
              </a:ext>
            </a:extLst>
          </p:cNvPr>
          <p:cNvSpPr/>
          <p:nvPr/>
        </p:nvSpPr>
        <p:spPr>
          <a:xfrm>
            <a:off x="540863" y="2794938"/>
            <a:ext cx="8359999" cy="1035516"/>
          </a:xfrm>
          <a:prstGeom prst="flowChartAlternateProcess">
            <a:avLst/>
          </a:prstGeom>
          <a:solidFill>
            <a:srgbClr val="33CC33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th-TH" sz="4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ศูนย์เรียนรู้การเพิ่มประสิทธิภาพการผลิตสินค้าเกษตร (</a:t>
            </a:r>
            <a:r>
              <a:rPr lang="th-TH" sz="40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4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.)</a:t>
            </a:r>
            <a:endParaRPr lang="th-TH" sz="4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287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042F8-BAB9-42E4-91B2-070DCD90AF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260" y="1897082"/>
            <a:ext cx="89827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แหล่งเรียนรู้การผลิตสินค้าเกษตรที่ถูกต้องและเหมาะสมสำหรับชุมชน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ศูนย์กลางการบริการและแลกเปลี่ยนความรู้ ข้อมูลข่าวสารของหน่วยงานต่างๆ กับเกษตรกรในชุมชน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ใช้สถานที่ของเกษตรกรต้นแบบเป็นที่ตั้งศูนย์ฯ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มีเครือข่ายสนับสนุนด้านวิชาการและการบริการเฉพาะด้าน 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ในแต่ละอำเภอ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622300" algn="l"/>
              </a:tabLst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ปัจจุบันมี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882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ศูนย์ และเครือข่าย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10,523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ศูนย์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3"/>
          <p:cNvSpPr txBox="1">
            <a:spLocks/>
          </p:cNvSpPr>
          <p:nvPr/>
        </p:nvSpPr>
        <p:spPr bwMode="auto">
          <a:xfrm>
            <a:off x="0" y="314326"/>
            <a:ext cx="9144000" cy="136207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ศูนย์เรียนรู้การเพิ่มประสิทธิภาพการผลิตสินค้าเกษตร (</a:t>
            </a:r>
            <a:r>
              <a:rPr lang="th-TH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60" y="5486402"/>
            <a:ext cx="905540" cy="64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F:\ศูนย์บริการ\ประเภทศูนย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920" y="1484313"/>
            <a:ext cx="705729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39262" y="395287"/>
            <a:ext cx="7993674" cy="823913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องค์ประกอบ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ของศูนย์เรียนรู้</a:t>
            </a:r>
          </a:p>
        </p:txBody>
      </p:sp>
      <p:pic>
        <p:nvPicPr>
          <p:cNvPr id="46084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28600"/>
            <a:ext cx="1140534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5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6510" y="2743200"/>
            <a:ext cx="88509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60" y="5943600"/>
            <a:ext cx="905540" cy="5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042F8-BAB9-42E4-91B2-070DCD90AF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260" y="1984772"/>
            <a:ext cx="8754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เกษตรกรร้อยละ 94.78 สามารถนำความรู้ที่ได้รับการอบรมไปใช้ประโยชน์ </a:t>
            </a:r>
            <a:r>
              <a:rPr lang="th-TH" sz="3600" b="1" dirty="0" smtClean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เช่น </a:t>
            </a:r>
            <a:r>
              <a:rPr lang="th-TH" sz="3600" b="1" dirty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การทำปุ๋ยหมัก น้ำหมัก สาร</a:t>
            </a:r>
            <a:r>
              <a:rPr lang="th-TH" sz="3600" b="1" dirty="0" err="1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ชีว</a:t>
            </a:r>
            <a:r>
              <a:rPr lang="th-TH" sz="3600" b="1" dirty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ภัณฑ์ การปรับปรุงบำรุงดินต่าง ๆ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จนสามารถลดต้นทุนการผลิต เพิ่มผลผลิต และพัฒนาคุณภาพผลผลิตทางการเกษตร </a:t>
            </a:r>
          </a:p>
        </p:txBody>
      </p:sp>
      <p:sp>
        <p:nvSpPr>
          <p:cNvPr id="6" name="ชื่อเรื่อง 3"/>
          <p:cNvSpPr txBox="1">
            <a:spLocks/>
          </p:cNvSpPr>
          <p:nvPr/>
        </p:nvSpPr>
        <p:spPr bwMode="auto">
          <a:xfrm>
            <a:off x="0" y="314327"/>
            <a:ext cx="9144000" cy="105727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 </a:t>
            </a:r>
            <a:r>
              <a:rPr lang="th-TH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60" y="5486402"/>
            <a:ext cx="905540" cy="64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3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042F8-BAB9-42E4-91B2-070DCD90AF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ชื่อเรื่อง 3"/>
          <p:cNvSpPr txBox="1">
            <a:spLocks/>
          </p:cNvSpPr>
          <p:nvPr/>
        </p:nvSpPr>
        <p:spPr bwMode="auto">
          <a:xfrm>
            <a:off x="0" y="314327"/>
            <a:ext cx="9144000" cy="105727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 </a:t>
            </a:r>
            <a:r>
              <a:rPr lang="th-TH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60" y="5486402"/>
            <a:ext cx="905540" cy="640435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147970" y="1340768"/>
            <a:ext cx="88303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273050">
              <a:buFont typeface="Wingdings" panose="05000000000000000000" pitchFamily="2" charset="2"/>
              <a:buChar char="Ø"/>
            </a:pPr>
            <a:r>
              <a:rPr lang="th-TH" sz="2400" b="1" dirty="0" smtClean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เกษตรกร</a:t>
            </a:r>
            <a:r>
              <a:rPr lang="th-TH" sz="3200" b="1" dirty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ร้อยละ 89.56 นำไปปฏิบัติแล้วเห็น</a:t>
            </a:r>
            <a:r>
              <a:rPr lang="th-TH" sz="3200" b="1" dirty="0" smtClean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ผล ดังนี้</a:t>
            </a:r>
          </a:p>
          <a:p>
            <a:pPr marL="993775" lvl="1" indent="-273050">
              <a:buFont typeface="Wingdings" panose="05000000000000000000" pitchFamily="2" charset="2"/>
              <a:buChar char="Ø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ลดต้นทุนในประเด็นดังนี้ 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tabLst>
                <a:tab pos="536575" algn="l"/>
              </a:tabLst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dirty="0">
              <a:solidFill>
                <a:schemeClr val="dk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19218"/>
              </p:ext>
            </p:extLst>
          </p:nvPr>
        </p:nvGraphicFramePr>
        <p:xfrm>
          <a:off x="1295400" y="2362200"/>
          <a:ext cx="73152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905000"/>
                <a:gridCol w="17526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ประเด็น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ปริมาณการใช้ (เดิม)</a:t>
                      </a:r>
                    </a:p>
                    <a:p>
                      <a:pPr algn="ctr"/>
                      <a:r>
                        <a:rPr lang="th-TH" sz="2000" dirty="0" smtClean="0"/>
                        <a:t>(กก./</a:t>
                      </a:r>
                      <a:r>
                        <a:rPr lang="th-TH" sz="2000" dirty="0" smtClean="0"/>
                        <a:t>ไร่)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ปริมาณการใช้</a:t>
                      </a:r>
                      <a:r>
                        <a:rPr lang="th-TH" sz="2000" baseline="0" dirty="0" smtClean="0"/>
                        <a:t> (ใหม่)</a:t>
                      </a:r>
                    </a:p>
                    <a:p>
                      <a:pPr algn="ctr"/>
                      <a:r>
                        <a:rPr lang="th-TH" sz="2000" baseline="0" dirty="0" smtClean="0"/>
                        <a:t>(กก./</a:t>
                      </a:r>
                      <a:r>
                        <a:rPr lang="th-TH" sz="2000" baseline="0" dirty="0" smtClean="0"/>
                        <a:t>ไร่)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ลดต้นทุนจากการ</a:t>
                      </a:r>
                    </a:p>
                    <a:p>
                      <a:pPr algn="ctr"/>
                      <a:r>
                        <a:rPr lang="th-TH" sz="2000" dirty="0" smtClean="0"/>
                        <a:t>ลดการใช้ปุ๋ยเคมีเฉลี่ย (บาท/ไร่/ปี)</a:t>
                      </a:r>
                      <a:endParaRPr lang="th-TH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002060"/>
                          </a:solidFill>
                        </a:rPr>
                        <a:t>ลดการใช้ปุ๋ยเคมี</a:t>
                      </a:r>
                      <a:endParaRPr lang="th-TH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330.65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188.89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722.26</a:t>
                      </a:r>
                      <a:endParaRPr lang="th-T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002060"/>
                          </a:solidFill>
                        </a:rPr>
                        <a:t>ลดสารเคมี</a:t>
                      </a:r>
                      <a:endParaRPr lang="th-TH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smtClean="0"/>
                        <a:t>190.61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smtClean="0"/>
                        <a:t>70.34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323.75</a:t>
                      </a:r>
                      <a:endParaRPr lang="th-T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002060"/>
                          </a:solidFill>
                        </a:rPr>
                        <a:t>ลดการใช้เมล็ดพันธุ์</a:t>
                      </a:r>
                      <a:endParaRPr lang="th-TH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22.92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12.72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13.24</a:t>
                      </a:r>
                      <a:endParaRPr lang="th-T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สี่เหลี่ยมผืนผ้า 9"/>
          <p:cNvSpPr/>
          <p:nvPr/>
        </p:nvSpPr>
        <p:spPr>
          <a:xfrm>
            <a:off x="300370" y="4797152"/>
            <a:ext cx="88303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3775" lvl="1" indent="-273050">
              <a:buFont typeface="Wingdings" panose="05000000000000000000" pitchFamily="2" charset="2"/>
              <a:buChar char="Ø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เพิ่มผลผลิต ดังนี้ 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tabLst>
                <a:tab pos="536575" algn="l"/>
              </a:tabLst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  </a:t>
            </a:r>
            <a:r>
              <a:rPr lang="th-TH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ข้าว </a:t>
            </a:r>
            <a:r>
              <a:rPr lang="en-US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สามารถเพิ่มผลผลิตได้ </a:t>
            </a:r>
            <a:r>
              <a:rPr 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จากเดิม 483.89 กก./ไร่ เป็น 636.11 กก./ไร่</a:t>
            </a:r>
            <a:endParaRPr lang="en-US" sz="2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tabLst>
                <a:tab pos="536575" algn="l"/>
              </a:tabLst>
            </a:pPr>
            <a:endParaRPr lang="en-US" dirty="0">
              <a:solidFill>
                <a:schemeClr val="dk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96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5888" y="35321"/>
            <a:ext cx="896100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การขับเคลื่อนศูนย์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เรียนรู้การเพิ่มประสิทธิภาพการผลิตสินค้าเกษตร (</a:t>
            </a:r>
            <a:r>
              <a:rPr lang="th-TH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" name="Curved Connector 28"/>
          <p:cNvCxnSpPr/>
          <p:nvPr/>
        </p:nvCxnSpPr>
        <p:spPr>
          <a:xfrm flipV="1">
            <a:off x="163513" y="1887538"/>
            <a:ext cx="8861425" cy="4730750"/>
          </a:xfrm>
          <a:prstGeom prst="curvedConnector3">
            <a:avLst>
              <a:gd name="adj1" fmla="val 50000"/>
            </a:avLst>
          </a:prstGeom>
          <a:ln w="38100">
            <a:headEnd type="oval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 Diagonal Corner Rectangle 26"/>
          <p:cNvSpPr/>
          <p:nvPr/>
        </p:nvSpPr>
        <p:spPr>
          <a:xfrm>
            <a:off x="7775575" y="600075"/>
            <a:ext cx="1312863" cy="1474788"/>
          </a:xfrm>
          <a:prstGeom prst="round2DiagRect">
            <a:avLst/>
          </a:prstGeom>
          <a:solidFill>
            <a:srgbClr val="FFFF00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ts val="1680"/>
              </a:lnSpc>
              <a:defRPr/>
            </a:pPr>
            <a:r>
              <a:rPr lang="th-TH" sz="1600" b="1" u="sng" kern="900" spc="-11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เป้าหมาย 5 ปี</a:t>
            </a:r>
          </a:p>
          <a:p>
            <a:pPr algn="ctr" eaLnBrk="1" hangingPunct="1">
              <a:lnSpc>
                <a:spcPts val="1680"/>
              </a:lnSpc>
              <a:defRPr/>
            </a:pPr>
            <a:r>
              <a:rPr lang="th-TH" sz="1600" b="1" kern="900" spc="-110" dirty="0" err="1" smtClean="0">
                <a:solidFill>
                  <a:srgbClr val="A5A5A5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1600" b="1" kern="900" spc="-110" dirty="0" smtClean="0">
                <a:solidFill>
                  <a:srgbClr val="A5A5A5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. และ</a:t>
            </a:r>
            <a:r>
              <a:rPr lang="th-TH" sz="1600" b="1" kern="900" spc="-110" dirty="0">
                <a:solidFill>
                  <a:srgbClr val="A5A5A5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ศูนย์เครือข่ายมี</a:t>
            </a:r>
            <a:r>
              <a:rPr lang="th-TH" sz="1600" b="1" kern="900" spc="-110" dirty="0" smtClean="0">
                <a:solidFill>
                  <a:srgbClr val="A5A5A5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ความเข้มแข็ง </a:t>
            </a:r>
            <a:r>
              <a:rPr lang="th-TH" sz="1600" b="1" kern="900" spc="-110" dirty="0">
                <a:solidFill>
                  <a:srgbClr val="A5A5A5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และเป็นศูนย์กลางการเรียนรู้ทางการเกษตรของชุมชน </a:t>
            </a:r>
          </a:p>
        </p:txBody>
      </p:sp>
      <p:sp>
        <p:nvSpPr>
          <p:cNvPr id="9" name="Round Diagonal Corner Rectangle 25"/>
          <p:cNvSpPr/>
          <p:nvPr/>
        </p:nvSpPr>
        <p:spPr>
          <a:xfrm>
            <a:off x="6513513" y="958850"/>
            <a:ext cx="1201737" cy="1268413"/>
          </a:xfrm>
          <a:prstGeom prst="round2DiagRect">
            <a:avLst/>
          </a:prstGeom>
          <a:solidFill>
            <a:srgbClr val="FFC000"/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th-TH" sz="1600" b="1" u="sng" spc="-10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เป้าหมายปี 61</a:t>
            </a:r>
          </a:p>
          <a:p>
            <a:pPr algn="ctr" eaLnBrk="1" hangingPunct="1">
              <a:defRPr/>
            </a:pPr>
            <a:r>
              <a:rPr lang="th-TH" sz="14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sz="1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100</a:t>
            </a:r>
            <a:r>
              <a:rPr lang="th-TH" sz="1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th-TH" sz="1400" b="1" dirty="0" err="1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1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. ได้รับ</a:t>
            </a:r>
            <a:r>
              <a:rPr lang="th-TH" sz="14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การพัฒนา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และผ่านเกณฑ์เป็นระดับดี </a:t>
            </a:r>
            <a:r>
              <a:rPr 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 </a:t>
            </a:r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en-US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20"/>
          <p:cNvSpPr/>
          <p:nvPr/>
        </p:nvSpPr>
        <p:spPr>
          <a:xfrm>
            <a:off x="4897438" y="1082675"/>
            <a:ext cx="1571625" cy="22590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ts val="1500"/>
              </a:lnSpc>
              <a:defRPr/>
            </a:pPr>
            <a:r>
              <a:rPr lang="th-TH" sz="1400" b="1" u="sng" spc="-8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</a:p>
          <a:p>
            <a:pPr marL="93663" indent="-93663">
              <a:lnSpc>
                <a:spcPts val="1500"/>
              </a:lnSpc>
              <a:buFontTx/>
              <a:buAutoNum type="arabicPeriod"/>
              <a:defRPr/>
            </a:pP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เกษตรกร ได้รับ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en-US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SF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น้อยกว่า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80%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และพร้อม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สู่แปลงใหญ่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500"/>
              </a:lnSpc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เกษตรกรแปลงใหญ่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การพัฒนาตลอด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ห่วง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โซ่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400" b="1" dirty="0" err="1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อุปทาน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5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400" b="1" dirty="0" err="1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และ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 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5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ได้คณะกรรมการเครือข่าย </a:t>
            </a:r>
            <a:endParaRPr lang="th-TH" sz="14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400" b="1" dirty="0" err="1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ชุด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ใหม่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21"/>
          <p:cNvSpPr txBox="1"/>
          <p:nvPr/>
        </p:nvSpPr>
        <p:spPr>
          <a:xfrm>
            <a:off x="5075238" y="804863"/>
            <a:ext cx="1247775" cy="307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th-TH" sz="1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4 (ก.ค.</a:t>
            </a:r>
            <a:r>
              <a:rPr lang="th-TH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-ก.ย.</a:t>
            </a:r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5" name="Rectangle 22"/>
          <p:cNvSpPr/>
          <p:nvPr/>
        </p:nvSpPr>
        <p:spPr>
          <a:xfrm>
            <a:off x="4897438" y="3341688"/>
            <a:ext cx="1573212" cy="21669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ts val="1500"/>
              </a:lnSpc>
              <a:defRPr/>
            </a:pPr>
            <a:r>
              <a:rPr lang="th-TH" sz="1400" b="1" u="sng" spc="-5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กิจกรรม</a:t>
            </a:r>
          </a:p>
          <a:p>
            <a:pPr eaLnBrk="1" hangingPunct="1">
              <a:lnSpc>
                <a:spcPts val="1500"/>
              </a:lnSpc>
              <a:defRPr/>
            </a:pPr>
            <a:r>
              <a:rPr lang="th-TH" sz="1400" b="1" spc="-5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ประเมินผลการพัฒนา</a:t>
            </a:r>
          </a:p>
          <a:p>
            <a:pPr eaLnBrk="1" hangingPunct="1"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เกษตรกร เป็น </a:t>
            </a:r>
            <a:r>
              <a:rPr lang="en-US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SF </a:t>
            </a:r>
            <a:endParaRPr lang="th-TH" sz="14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ts val="1500"/>
              </a:lnSpc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ประชุมคณะกรรมการ </a:t>
            </a:r>
            <a:endParaRPr lang="th-TH" sz="14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1400" b="1" dirty="0" err="1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และ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แปลง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ใหญ่ </a:t>
            </a:r>
          </a:p>
          <a:p>
            <a:pPr eaLnBrk="1" hangingPunct="1"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สรุปผลการดำเนินงาน </a:t>
            </a:r>
          </a:p>
          <a:p>
            <a:pPr eaLnBrk="1" hangingPunct="1"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และคัดเลือก </a:t>
            </a:r>
          </a:p>
          <a:p>
            <a:pPr eaLnBrk="1" hangingPunct="1"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คณะกรรมการเครือข่าย</a:t>
            </a:r>
          </a:p>
          <a:p>
            <a:pPr eaLnBrk="1" hangingPunct="1">
              <a:lnSpc>
                <a:spcPts val="1500"/>
              </a:lnSpc>
              <a:defRPr/>
            </a:pP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ชุดใหม่ </a:t>
            </a:r>
          </a:p>
          <a:p>
            <a:pPr eaLnBrk="1" hangingPunct="1">
              <a:lnSpc>
                <a:spcPts val="1500"/>
              </a:lnSpc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ติดตาม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และสรุปผล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ดำเนินงาน </a:t>
            </a:r>
            <a:r>
              <a:rPr lang="th-TH" sz="1400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16" name="Rectangle 17"/>
          <p:cNvSpPr/>
          <p:nvPr/>
        </p:nvSpPr>
        <p:spPr>
          <a:xfrm>
            <a:off x="3395663" y="1363663"/>
            <a:ext cx="1439862" cy="2473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ts val="1500"/>
              </a:lnSpc>
              <a:defRPr/>
            </a:pPr>
            <a:r>
              <a:rPr lang="th-TH" sz="1400" b="1" u="sng" spc="-8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</a:p>
          <a:p>
            <a:pPr>
              <a:lnSpc>
                <a:spcPts val="1500"/>
              </a:lnSpc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 ได้รับการ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spc="-1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ถ่ายทอดความรู้ ครั้ง</a:t>
            </a:r>
            <a:r>
              <a:rPr lang="th-TH" sz="1400" b="1" spc="-1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1400" b="1" spc="-1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1400" b="1" spc="-1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400" b="1" spc="-1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แปลงใหญ่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ได้รับความรู้ 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จาก </a:t>
            </a:r>
            <a:r>
              <a:rPr lang="th-TH" sz="1400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เครือข่าย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5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เกษตรกร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รับรู้ 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นวัตกรรมจาก</a:t>
            </a:r>
            <a:endParaRPr lang="en-US" sz="14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500"/>
              </a:lnSpc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Field day </a:t>
            </a:r>
            <a:endParaRPr lang="th-TH" sz="14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(ข้าว พืชไร่ และอื่นๆ)</a:t>
            </a:r>
            <a:endParaRPr lang="th-TH" sz="1400" b="1" spc="-8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3519488" y="971550"/>
            <a:ext cx="1260475" cy="307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th-TH" sz="1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3 (</a:t>
            </a:r>
            <a:r>
              <a:rPr lang="th-TH" sz="1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เม.ย</a:t>
            </a:r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-มิ.ย.)</a:t>
            </a:r>
          </a:p>
        </p:txBody>
      </p:sp>
      <p:sp>
        <p:nvSpPr>
          <p:cNvPr id="18" name="Rectangle 19"/>
          <p:cNvSpPr/>
          <p:nvPr/>
        </p:nvSpPr>
        <p:spPr>
          <a:xfrm>
            <a:off x="3402013" y="3802063"/>
            <a:ext cx="1439862" cy="1847850"/>
          </a:xfrm>
          <a:prstGeom prst="rect">
            <a:avLst/>
          </a:prstGeom>
          <a:solidFill>
            <a:srgbClr val="F7CAAB"/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ts val="1500"/>
              </a:lnSpc>
              <a:defRPr/>
            </a:pPr>
            <a:r>
              <a:rPr lang="th-TH" sz="1400" b="1" u="sng" spc="-7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กิจกรรม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อบรมเกษตรกร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5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ประชุมคณะกรรมการ </a:t>
            </a:r>
            <a:endParaRPr lang="th-TH" sz="14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400" b="1" dirty="0" err="1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และแปลงใหญ่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สนับสนุน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ดำเนินงานและ 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ให้บริการ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ติดตามประเมินผล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</a:p>
          <a:p>
            <a:pPr>
              <a:lnSpc>
                <a:spcPts val="15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กำกับดูแล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4"/>
          <p:cNvSpPr/>
          <p:nvPr/>
        </p:nvSpPr>
        <p:spPr>
          <a:xfrm>
            <a:off x="1781175" y="1714500"/>
            <a:ext cx="1571625" cy="2268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ts val="1400"/>
              </a:lnSpc>
              <a:defRPr/>
            </a:pPr>
            <a:r>
              <a:rPr lang="th-TH" sz="1400" b="1" u="sng" spc="-10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</a:p>
          <a:p>
            <a:pPr marL="93663" indent="-93663">
              <a:lnSpc>
                <a:spcPts val="1400"/>
              </a:lnSpc>
              <a:defRPr/>
            </a:pP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เกษตรกร ได้รับการ </a:t>
            </a:r>
          </a:p>
          <a:p>
            <a:pPr marL="93663" indent="-93663">
              <a:lnSpc>
                <a:spcPts val="1400"/>
              </a:lnSpc>
              <a:defRPr/>
            </a:pP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ถ่ายทอดความรู้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2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4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เกษตรกรทำแผน</a:t>
            </a:r>
            <a:r>
              <a:rPr lang="en-US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IFPP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4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แปลง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ใหญ่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ได้รับความรู้</a:t>
            </a:r>
          </a:p>
          <a:p>
            <a:pPr>
              <a:lnSpc>
                <a:spcPts val="14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จาก </a:t>
            </a:r>
            <a:r>
              <a:rPr lang="th-TH" sz="1400" b="1" dirty="0" err="1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และเครือข่าย 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4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เกษตรกรรับรู้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</a:t>
            </a:r>
          </a:p>
          <a:p>
            <a:pPr>
              <a:lnSpc>
                <a:spcPts val="14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จาก</a:t>
            </a:r>
            <a:r>
              <a:rPr lang="en-US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Field 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day </a:t>
            </a:r>
            <a:endParaRPr lang="th-TH" sz="14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400"/>
              </a:lnSpc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ไม้ผล ผัก)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4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ยกระดับ </a:t>
            </a:r>
            <a:r>
              <a:rPr lang="th-TH" sz="1400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เป็น 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882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</a:t>
            </a:r>
            <a:endParaRPr lang="en-US" sz="1400" b="1" spc="-1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1971675" y="1312863"/>
            <a:ext cx="1260475" cy="307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th-TH" sz="1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2 (ม.ค.-มี.ค.)</a:t>
            </a:r>
          </a:p>
        </p:txBody>
      </p:sp>
      <p:sp>
        <p:nvSpPr>
          <p:cNvPr id="21" name="Rectangle 16"/>
          <p:cNvSpPr/>
          <p:nvPr/>
        </p:nvSpPr>
        <p:spPr>
          <a:xfrm>
            <a:off x="1781175" y="4013200"/>
            <a:ext cx="1562100" cy="2014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th-TH" sz="1400" b="1" u="sng" spc="-5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กิจกรรม</a:t>
            </a: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อบรมเกษตรกร 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ประชุมคณะกรรมการ </a:t>
            </a:r>
            <a:endParaRPr lang="th-TH" sz="14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1400" b="1" dirty="0" err="1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และ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แปลง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ใหญ่</a:t>
            </a:r>
          </a:p>
          <a:p>
            <a:pPr>
              <a:defRPr/>
            </a:pP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</a:t>
            </a: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และให้บริการ</a:t>
            </a:r>
          </a:p>
          <a:p>
            <a:pPr>
              <a:defRPr/>
            </a:pP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ประเมินศักยภาพ </a:t>
            </a:r>
            <a:r>
              <a:rPr lang="th-TH" sz="1400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ติดตามประเมินผล/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กำกับ</a:t>
            </a: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ดูแล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101600" y="1955800"/>
            <a:ext cx="1631950" cy="2112963"/>
          </a:xfrm>
          <a:prstGeom prst="rect">
            <a:avLst/>
          </a:prstGeom>
          <a:solidFill>
            <a:srgbClr val="FABE00"/>
          </a:solidFill>
          <a:ln w="19050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th-TH" sz="1400" b="1" u="sng" spc="-9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  <a:endParaRPr lang="th-TH" sz="14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แผน</a:t>
            </a:r>
            <a:r>
              <a:rPr lang="th-TH" sz="1400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th-TH" sz="1400" b="1" dirty="0" err="1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3663" indent="-93663"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400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และ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 พร้อม </a:t>
            </a:r>
          </a:p>
          <a:p>
            <a:pPr marL="93663" indent="-93663">
              <a:defRPr/>
            </a:pP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1400" b="1" spc="-1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ถ่ายทอด</a:t>
            </a:r>
            <a:r>
              <a:rPr lang="th-TH" sz="1400" b="1" spc="-1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</a:t>
            </a:r>
            <a:r>
              <a:rPr lang="th-TH" sz="1400" b="1" spc="-1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และให้บริการ</a:t>
            </a:r>
            <a:endParaRPr lang="en-US" sz="1400" b="1" spc="-1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เกษตรกรได้รับการถ่ายทอด </a:t>
            </a: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ความรู้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หลักสูตรการ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 </a:t>
            </a: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สนับสนุนแปลงใหญ่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3663" indent="-93663"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แผนปฏิบัติ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 </a:t>
            </a:r>
            <a:r>
              <a:rPr lang="th-TH" sz="1400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</a:p>
          <a:p>
            <a:pPr marL="93663" indent="-93663"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เครือข่าย</a:t>
            </a:r>
            <a:endParaRPr lang="th-TH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268288" y="1431925"/>
            <a:ext cx="1246187" cy="307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th-TH" sz="1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1 (ต.ค.-ธ.ค.</a:t>
            </a:r>
            <a:r>
              <a:rPr lang="th-TH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Rectangle 13"/>
          <p:cNvSpPr/>
          <p:nvPr/>
        </p:nvSpPr>
        <p:spPr>
          <a:xfrm>
            <a:off x="115888" y="4110038"/>
            <a:ext cx="1600200" cy="2273300"/>
          </a:xfrm>
          <a:prstGeom prst="rect">
            <a:avLst/>
          </a:prstGeom>
          <a:solidFill>
            <a:srgbClr val="ED7C2F"/>
          </a:solidFill>
          <a:ln w="19050">
            <a:solidFill>
              <a:srgbClr val="FF0000"/>
            </a:solidFill>
            <a:prstDash val="sysDash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th-TH" sz="14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กิจกรรม</a:t>
            </a: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ประชุมเตรียม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ความพร้อม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พัฒนาศักยภาพ </a:t>
            </a:r>
            <a:r>
              <a:rPr lang="th-TH" sz="1400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endParaRPr lang="th-TH" sz="14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และเครือข่าย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ประเมินและ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</a:t>
            </a: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พัฒนาเกษตรกรให้เป็น </a:t>
            </a:r>
            <a:r>
              <a:rPr lang="en-US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SF</a:t>
            </a:r>
            <a:endParaRPr lang="en-US" sz="1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ประชุมคณะกรรมการ </a:t>
            </a:r>
            <a:endParaRPr lang="th-TH" sz="14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400" b="1" dirty="0" err="1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ศพก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และ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แปลงใหญ่ </a:t>
            </a:r>
            <a:endParaRPr lang="th-TH" sz="14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</a:t>
            </a: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ประเมินผล/กำกับ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ดูแล</a:t>
            </a:r>
          </a:p>
        </p:txBody>
      </p:sp>
      <p:sp>
        <p:nvSpPr>
          <p:cNvPr id="25" name="Rectangle 30"/>
          <p:cNvSpPr/>
          <p:nvPr/>
        </p:nvSpPr>
        <p:spPr>
          <a:xfrm>
            <a:off x="7108825" y="3429000"/>
            <a:ext cx="1958975" cy="847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มีการสร้างองค์ความรู้และ</a:t>
            </a:r>
            <a:br>
              <a:rPr 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ต่อยอดนวัตกรรมใหม่ๆในการทำการเกษตร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วิจัยท้องถิ่น</a:t>
            </a:r>
            <a:endParaRPr lang="en-US" sz="1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Rectangle 29"/>
          <p:cNvSpPr/>
          <p:nvPr/>
        </p:nvSpPr>
        <p:spPr>
          <a:xfrm>
            <a:off x="7107238" y="3098800"/>
            <a:ext cx="1958975" cy="307975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th-TH" sz="1400" b="1" u="sng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เป้าหมาย ปี  2564</a:t>
            </a:r>
            <a:endParaRPr lang="th-TH" sz="1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Rectangle 31"/>
          <p:cNvSpPr/>
          <p:nvPr/>
        </p:nvSpPr>
        <p:spPr>
          <a:xfrm>
            <a:off x="7108825" y="4316413"/>
            <a:ext cx="1958975" cy="301625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th-TH" sz="1400" b="1" u="sng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เป้าหมาย ปี  2563</a:t>
            </a:r>
            <a:endParaRPr lang="th-TH" sz="1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7110413" y="4641850"/>
            <a:ext cx="1958975" cy="596900"/>
          </a:xfrm>
          <a:prstGeom prst="rect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ร้อยละ 100 ของ ศูนย์เครือข่าย</a:t>
            </a:r>
            <a:r>
              <a:rPr 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ได้รับ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การพัฒนาและผ่านเกณฑ์เป็นระดับดี (ระดับ </a:t>
            </a:r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7118350" y="5267325"/>
            <a:ext cx="1958975" cy="279400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th-TH" sz="1400" b="1" u="sng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เป้าหมาย ปี  2562</a:t>
            </a:r>
            <a:endParaRPr lang="th-TH" sz="1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Rectangle 34"/>
          <p:cNvSpPr/>
          <p:nvPr/>
        </p:nvSpPr>
        <p:spPr>
          <a:xfrm>
            <a:off x="7119938" y="5562600"/>
            <a:ext cx="1958975" cy="600075"/>
          </a:xfrm>
          <a:prstGeom prst="rect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ร้อยละ 7</a:t>
            </a:r>
            <a:r>
              <a:rPr 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0 </a:t>
            </a: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ศูนย์เครือข่ายได้รับ</a:t>
            </a:r>
            <a:endParaRPr lang="th-TH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การพัฒนาและผ่านเกณฑ์เป็นระดับดี</a:t>
            </a:r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(ระดับ </a:t>
            </a:r>
            <a:r>
              <a:rPr lang="en-U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en-US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1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Box 2"/>
          <p:cNvSpPr txBox="1"/>
          <p:nvPr/>
        </p:nvSpPr>
        <p:spPr>
          <a:xfrm>
            <a:off x="8528050" y="6618288"/>
            <a:ext cx="574675" cy="307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th-TH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 2564</a:t>
            </a:r>
          </a:p>
        </p:txBody>
      </p:sp>
      <p:sp>
        <p:nvSpPr>
          <p:cNvPr id="33" name="Right Arrow 4"/>
          <p:cNvSpPr/>
          <p:nvPr/>
        </p:nvSpPr>
        <p:spPr>
          <a:xfrm>
            <a:off x="34925" y="6669088"/>
            <a:ext cx="9053513" cy="58737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8" name="Right Arrow 3"/>
          <p:cNvSpPr/>
          <p:nvPr/>
        </p:nvSpPr>
        <p:spPr>
          <a:xfrm rot="5400000" flipH="1">
            <a:off x="-3046412" y="3578225"/>
            <a:ext cx="6196012" cy="46038"/>
          </a:xfrm>
          <a:prstGeom prst="rightArrow">
            <a:avLst/>
          </a:prstGeom>
          <a:solidFill>
            <a:schemeClr val="tx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95B361FB-F028-4E74-9E1E-49F7637B4616}"/>
              </a:ext>
            </a:extLst>
          </p:cNvPr>
          <p:cNvSpPr/>
          <p:nvPr/>
        </p:nvSpPr>
        <p:spPr>
          <a:xfrm>
            <a:off x="388463" y="2564904"/>
            <a:ext cx="8359999" cy="103551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ศูนย์เรียนรู้การเพิ่มประสิทธิภาพการผลิตสินค้าเกษตร (</a:t>
            </a:r>
            <a:r>
              <a:rPr lang="th-TH" sz="3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3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.)</a:t>
            </a:r>
            <a:endParaRPr lang="th-TH" sz="3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95B361FB-F028-4E74-9E1E-49F7637B4616}"/>
              </a:ext>
            </a:extLst>
          </p:cNvPr>
          <p:cNvSpPr/>
          <p:nvPr/>
        </p:nvSpPr>
        <p:spPr>
          <a:xfrm>
            <a:off x="540863" y="2717304"/>
            <a:ext cx="8359999" cy="1035516"/>
          </a:xfrm>
          <a:prstGeom prst="flowChartAlternateProcess">
            <a:avLst/>
          </a:prstGeom>
          <a:solidFill>
            <a:srgbClr val="33CC33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ระบบส่งเสริมการเกษตรแบบแปลงใหญ่</a:t>
            </a:r>
            <a:endParaRPr lang="th-TH" sz="4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067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2450</Words>
  <Application>Microsoft Office PowerPoint</Application>
  <PresentationFormat>On-screen Show (4:3)</PresentationFormat>
  <Paragraphs>556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ระบบส่งเสริมเกษตรแบบแปลงใหญ่</vt:lpstr>
      <vt:lpstr>วัตถุประสงค์</vt:lpstr>
      <vt:lpstr>ผลการดำเนินงานแปลงใหญ่ ปี 2561</vt:lpstr>
      <vt:lpstr>ผลลัพธ์การดำเนินงานแปลงใหญ่ (แปลงปีที่ 3)  </vt:lpstr>
      <vt:lpstr>PowerPoint Presentation</vt:lpstr>
      <vt:lpstr>PowerPoint Presentation</vt:lpstr>
      <vt:lpstr>PowerPoint Presentation</vt:lpstr>
      <vt:lpstr>การขับเคลื่อนการพัฒนาเกษตรกรปราดเปรื่อง (Smart Farmer)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doae11110</dc:creator>
  <cp:lastModifiedBy>doae11110</cp:lastModifiedBy>
  <cp:revision>13</cp:revision>
  <cp:lastPrinted>2018-01-04T12:01:13Z</cp:lastPrinted>
  <dcterms:created xsi:type="dcterms:W3CDTF">2018-01-04T11:18:34Z</dcterms:created>
  <dcterms:modified xsi:type="dcterms:W3CDTF">2018-01-05T00:42:58Z</dcterms:modified>
</cp:coreProperties>
</file>