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656" r:id="rId3"/>
    <p:sldId id="664" r:id="rId4"/>
    <p:sldId id="693" r:id="rId5"/>
    <p:sldId id="685" r:id="rId6"/>
    <p:sldId id="706" r:id="rId7"/>
    <p:sldId id="657" r:id="rId8"/>
    <p:sldId id="663" r:id="rId9"/>
    <p:sldId id="658" r:id="rId10"/>
    <p:sldId id="659" r:id="rId11"/>
    <p:sldId id="662" r:id="rId12"/>
    <p:sldId id="660" r:id="rId13"/>
    <p:sldId id="661" r:id="rId14"/>
    <p:sldId id="624" r:id="rId15"/>
    <p:sldId id="627" r:id="rId16"/>
    <p:sldId id="628" r:id="rId17"/>
    <p:sldId id="629" r:id="rId18"/>
    <p:sldId id="630" r:id="rId19"/>
    <p:sldId id="653" r:id="rId20"/>
    <p:sldId id="694" r:id="rId21"/>
    <p:sldId id="695" r:id="rId22"/>
    <p:sldId id="697" r:id="rId23"/>
    <p:sldId id="698" r:id="rId24"/>
    <p:sldId id="699" r:id="rId25"/>
    <p:sldId id="700" r:id="rId26"/>
    <p:sldId id="701" r:id="rId27"/>
    <p:sldId id="705" r:id="rId28"/>
    <p:sldId id="654" r:id="rId29"/>
    <p:sldId id="702" r:id="rId30"/>
    <p:sldId id="703" r:id="rId31"/>
    <p:sldId id="704" r:id="rId32"/>
    <p:sldId id="632" r:id="rId33"/>
    <p:sldId id="687" r:id="rId34"/>
    <p:sldId id="690" r:id="rId35"/>
    <p:sldId id="637" r:id="rId36"/>
    <p:sldId id="655" r:id="rId37"/>
    <p:sldId id="650" r:id="rId38"/>
    <p:sldId id="587" r:id="rId39"/>
    <p:sldId id="596" r:id="rId40"/>
    <p:sldId id="588" r:id="rId41"/>
    <p:sldId id="618" r:id="rId42"/>
    <p:sldId id="670" r:id="rId43"/>
    <p:sldId id="671" r:id="rId44"/>
    <p:sldId id="675" r:id="rId45"/>
    <p:sldId id="676" r:id="rId46"/>
    <p:sldId id="677" r:id="rId47"/>
    <p:sldId id="678" r:id="rId48"/>
    <p:sldId id="682" r:id="rId49"/>
    <p:sldId id="683" r:id="rId50"/>
    <p:sldId id="684" r:id="rId51"/>
    <p:sldId id="723" r:id="rId52"/>
    <p:sldId id="724" r:id="rId53"/>
    <p:sldId id="725" r:id="rId54"/>
    <p:sldId id="726" r:id="rId55"/>
    <p:sldId id="722" r:id="rId56"/>
    <p:sldId id="721" r:id="rId57"/>
    <p:sldId id="720" r:id="rId58"/>
    <p:sldId id="718" r:id="rId59"/>
    <p:sldId id="719" r:id="rId60"/>
    <p:sldId id="707" r:id="rId61"/>
    <p:sldId id="708" r:id="rId62"/>
    <p:sldId id="709" r:id="rId63"/>
    <p:sldId id="710" r:id="rId64"/>
    <p:sldId id="711" r:id="rId65"/>
    <p:sldId id="712" r:id="rId66"/>
    <p:sldId id="713" r:id="rId67"/>
    <p:sldId id="714" r:id="rId68"/>
    <p:sldId id="715" r:id="rId69"/>
    <p:sldId id="716" r:id="rId70"/>
    <p:sldId id="717" r:id="rId71"/>
    <p:sldId id="619" r:id="rId7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D05AC-6CFD-4294-8F0A-22BD63FF0837}" type="doc">
      <dgm:prSet loTypeId="urn:microsoft.com/office/officeart/2005/8/layout/chart3" loCatId="cycle" qsTypeId="urn:microsoft.com/office/officeart/2005/8/quickstyle/3d4" qsCatId="3D" csTypeId="urn:microsoft.com/office/officeart/2005/8/colors/colorful3" csCatId="colorful" phldr="1"/>
      <dgm:spPr/>
    </dgm:pt>
    <dgm:pt modelId="{042B2753-1961-487E-8679-98211BDDEEDC}">
      <dgm:prSet phldrT="[ข้อความ]"/>
      <dgm:spPr/>
      <dgm:t>
        <a:bodyPr/>
        <a:lstStyle/>
        <a:p>
          <a:r>
            <a:rPr lang="th-TH" b="1" smtClean="0">
              <a:latin typeface="BrowalliaUPC" pitchFamily="34" charset="-34"/>
              <a:cs typeface="BrowalliaUPC" pitchFamily="34" charset="-34"/>
            </a:rPr>
            <a:t>เงินนอกงบประมาณ</a:t>
          </a:r>
          <a:endParaRPr lang="en-US" dirty="0"/>
        </a:p>
      </dgm:t>
    </dgm:pt>
    <dgm:pt modelId="{18A5068F-3569-4B22-8E82-E79AB73A28B4}" type="parTrans" cxnId="{4E952FF4-5660-40E6-BF68-A68F5A15F0AF}">
      <dgm:prSet/>
      <dgm:spPr/>
      <dgm:t>
        <a:bodyPr/>
        <a:lstStyle/>
        <a:p>
          <a:endParaRPr lang="en-US"/>
        </a:p>
      </dgm:t>
    </dgm:pt>
    <dgm:pt modelId="{75C65F61-4E60-4DC1-B46E-BC43617CB513}" type="sibTrans" cxnId="{4E952FF4-5660-40E6-BF68-A68F5A15F0AF}">
      <dgm:prSet/>
      <dgm:spPr/>
      <dgm:t>
        <a:bodyPr/>
        <a:lstStyle/>
        <a:p>
          <a:endParaRPr lang="en-US"/>
        </a:p>
      </dgm:t>
    </dgm:pt>
    <dgm:pt modelId="{26482A99-56D2-4000-B912-66F918B08E04}">
      <dgm:prSet phldrT="[ข้อความ]"/>
      <dgm:spPr/>
      <dgm:t>
        <a:bodyPr/>
        <a:lstStyle/>
        <a:p>
          <a:r>
            <a:rPr lang="th-TH" b="1" smtClean="0">
              <a:latin typeface="BrowalliaUPC" pitchFamily="34" charset="-34"/>
              <a:cs typeface="BrowalliaUPC" pitchFamily="34" charset="-34"/>
            </a:rPr>
            <a:t>เงินรายได้แผ่นดิน</a:t>
          </a:r>
          <a:endParaRPr lang="en-US" dirty="0"/>
        </a:p>
      </dgm:t>
    </dgm:pt>
    <dgm:pt modelId="{F7C5A539-999D-42CC-846A-2B6266918408}" type="parTrans" cxnId="{AD5F398E-38F0-4CA7-8C96-D69FBEE2CE05}">
      <dgm:prSet/>
      <dgm:spPr/>
      <dgm:t>
        <a:bodyPr/>
        <a:lstStyle/>
        <a:p>
          <a:endParaRPr lang="en-US"/>
        </a:p>
      </dgm:t>
    </dgm:pt>
    <dgm:pt modelId="{FDE811F0-9B14-4880-B455-7D8A2F143070}" type="sibTrans" cxnId="{AD5F398E-38F0-4CA7-8C96-D69FBEE2CE05}">
      <dgm:prSet/>
      <dgm:spPr/>
      <dgm:t>
        <a:bodyPr/>
        <a:lstStyle/>
        <a:p>
          <a:endParaRPr lang="en-US"/>
        </a:p>
      </dgm:t>
    </dgm:pt>
    <dgm:pt modelId="{069E21CB-E578-4B84-80B3-40FB7E748547}">
      <dgm:prSet phldrT="[ข้อความ]"/>
      <dgm:spPr/>
      <dgm:t>
        <a:bodyPr/>
        <a:lstStyle/>
        <a:p>
          <a:r>
            <a:rPr lang="th-TH" b="1" dirty="0" smtClean="0">
              <a:latin typeface="BrowalliaUPC" pitchFamily="34" charset="-34"/>
              <a:cs typeface="BrowalliaUPC" pitchFamily="34" charset="-34"/>
            </a:rPr>
            <a:t>เงินงบประมาณ</a:t>
          </a:r>
          <a:endParaRPr lang="en-US" dirty="0"/>
        </a:p>
      </dgm:t>
    </dgm:pt>
    <dgm:pt modelId="{746ACE2B-078C-4EB0-9C3D-4D22C06EEE15}" type="parTrans" cxnId="{F7067ECE-7B6A-4B9E-BB02-B85806AEFB4C}">
      <dgm:prSet/>
      <dgm:spPr/>
      <dgm:t>
        <a:bodyPr/>
        <a:lstStyle/>
        <a:p>
          <a:endParaRPr lang="en-US"/>
        </a:p>
      </dgm:t>
    </dgm:pt>
    <dgm:pt modelId="{D5A2DE0A-00CE-4EDB-AFE0-DC2EB96DA865}" type="sibTrans" cxnId="{F7067ECE-7B6A-4B9E-BB02-B85806AEFB4C}">
      <dgm:prSet/>
      <dgm:spPr/>
      <dgm:t>
        <a:bodyPr/>
        <a:lstStyle/>
        <a:p>
          <a:endParaRPr lang="en-US"/>
        </a:p>
      </dgm:t>
    </dgm:pt>
    <dgm:pt modelId="{B9A3A58A-1157-4BD3-8618-386C0A21EA14}" type="pres">
      <dgm:prSet presAssocID="{67BD05AC-6CFD-4294-8F0A-22BD63FF0837}" presName="compositeShape" presStyleCnt="0">
        <dgm:presLayoutVars>
          <dgm:chMax val="7"/>
          <dgm:dir/>
          <dgm:resizeHandles val="exact"/>
        </dgm:presLayoutVars>
      </dgm:prSet>
      <dgm:spPr/>
    </dgm:pt>
    <dgm:pt modelId="{7AAA99E1-AEA1-4260-9FBD-18832F548547}" type="pres">
      <dgm:prSet presAssocID="{67BD05AC-6CFD-4294-8F0A-22BD63FF0837}" presName="wedge1" presStyleLbl="node1" presStyleIdx="0" presStyleCnt="3"/>
      <dgm:spPr/>
      <dgm:t>
        <a:bodyPr/>
        <a:lstStyle/>
        <a:p>
          <a:endParaRPr lang="en-US"/>
        </a:p>
      </dgm:t>
    </dgm:pt>
    <dgm:pt modelId="{788945C1-8464-420E-920A-854FA4840065}" type="pres">
      <dgm:prSet presAssocID="{67BD05AC-6CFD-4294-8F0A-22BD63FF083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5770D-5584-44CE-A4A4-359C2C07DECE}" type="pres">
      <dgm:prSet presAssocID="{67BD05AC-6CFD-4294-8F0A-22BD63FF0837}" presName="wedge2" presStyleLbl="node1" presStyleIdx="1" presStyleCnt="3"/>
      <dgm:spPr/>
      <dgm:t>
        <a:bodyPr/>
        <a:lstStyle/>
        <a:p>
          <a:endParaRPr lang="en-US"/>
        </a:p>
      </dgm:t>
    </dgm:pt>
    <dgm:pt modelId="{A1141524-3E2B-46AA-A5D2-7B3B8BAF3F7E}" type="pres">
      <dgm:prSet presAssocID="{67BD05AC-6CFD-4294-8F0A-22BD63FF083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BF13F-E877-4299-AB12-05F9F9540FF1}" type="pres">
      <dgm:prSet presAssocID="{67BD05AC-6CFD-4294-8F0A-22BD63FF0837}" presName="wedge3" presStyleLbl="node1" presStyleIdx="2" presStyleCnt="3"/>
      <dgm:spPr/>
      <dgm:t>
        <a:bodyPr/>
        <a:lstStyle/>
        <a:p>
          <a:endParaRPr lang="en-US"/>
        </a:p>
      </dgm:t>
    </dgm:pt>
    <dgm:pt modelId="{E730442A-AD91-421B-9454-FD1DCABC14E4}" type="pres">
      <dgm:prSet presAssocID="{67BD05AC-6CFD-4294-8F0A-22BD63FF083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0745E7-0FDD-4C78-81AE-44C103BF5692}" type="presOf" srcId="{069E21CB-E578-4B84-80B3-40FB7E748547}" destId="{E730442A-AD91-421B-9454-FD1DCABC14E4}" srcOrd="1" destOrd="0" presId="urn:microsoft.com/office/officeart/2005/8/layout/chart3"/>
    <dgm:cxn modelId="{094C3E5D-F6DA-4016-9EFA-EDB2BD55C2F9}" type="presOf" srcId="{042B2753-1961-487E-8679-98211BDDEEDC}" destId="{788945C1-8464-420E-920A-854FA4840065}" srcOrd="1" destOrd="0" presId="urn:microsoft.com/office/officeart/2005/8/layout/chart3"/>
    <dgm:cxn modelId="{AD5F398E-38F0-4CA7-8C96-D69FBEE2CE05}" srcId="{67BD05AC-6CFD-4294-8F0A-22BD63FF0837}" destId="{26482A99-56D2-4000-B912-66F918B08E04}" srcOrd="1" destOrd="0" parTransId="{F7C5A539-999D-42CC-846A-2B6266918408}" sibTransId="{FDE811F0-9B14-4880-B455-7D8A2F143070}"/>
    <dgm:cxn modelId="{98C9673C-6FAA-49DD-9CD7-4E5ACD38C2EA}" type="presOf" srcId="{26482A99-56D2-4000-B912-66F918B08E04}" destId="{A1141524-3E2B-46AA-A5D2-7B3B8BAF3F7E}" srcOrd="1" destOrd="0" presId="urn:microsoft.com/office/officeart/2005/8/layout/chart3"/>
    <dgm:cxn modelId="{4E952FF4-5660-40E6-BF68-A68F5A15F0AF}" srcId="{67BD05AC-6CFD-4294-8F0A-22BD63FF0837}" destId="{042B2753-1961-487E-8679-98211BDDEEDC}" srcOrd="0" destOrd="0" parTransId="{18A5068F-3569-4B22-8E82-E79AB73A28B4}" sibTransId="{75C65F61-4E60-4DC1-B46E-BC43617CB513}"/>
    <dgm:cxn modelId="{2886DACD-94F3-4898-AB97-F87EF1AFA110}" type="presOf" srcId="{26482A99-56D2-4000-B912-66F918B08E04}" destId="{B725770D-5584-44CE-A4A4-359C2C07DECE}" srcOrd="0" destOrd="0" presId="urn:microsoft.com/office/officeart/2005/8/layout/chart3"/>
    <dgm:cxn modelId="{D5BDD672-9050-4578-A9D2-89B553C383BE}" type="presOf" srcId="{67BD05AC-6CFD-4294-8F0A-22BD63FF0837}" destId="{B9A3A58A-1157-4BD3-8618-386C0A21EA14}" srcOrd="0" destOrd="0" presId="urn:microsoft.com/office/officeart/2005/8/layout/chart3"/>
    <dgm:cxn modelId="{D23E24C5-F2A2-4489-91A9-AE2D5A94B277}" type="presOf" srcId="{069E21CB-E578-4B84-80B3-40FB7E748547}" destId="{61ABF13F-E877-4299-AB12-05F9F9540FF1}" srcOrd="0" destOrd="0" presId="urn:microsoft.com/office/officeart/2005/8/layout/chart3"/>
    <dgm:cxn modelId="{F7067ECE-7B6A-4B9E-BB02-B85806AEFB4C}" srcId="{67BD05AC-6CFD-4294-8F0A-22BD63FF0837}" destId="{069E21CB-E578-4B84-80B3-40FB7E748547}" srcOrd="2" destOrd="0" parTransId="{746ACE2B-078C-4EB0-9C3D-4D22C06EEE15}" sibTransId="{D5A2DE0A-00CE-4EDB-AFE0-DC2EB96DA865}"/>
    <dgm:cxn modelId="{91A7F98E-0F22-428B-9E5A-AB62B9B2B28E}" type="presOf" srcId="{042B2753-1961-487E-8679-98211BDDEEDC}" destId="{7AAA99E1-AEA1-4260-9FBD-18832F548547}" srcOrd="0" destOrd="0" presId="urn:microsoft.com/office/officeart/2005/8/layout/chart3"/>
    <dgm:cxn modelId="{63E94208-EEF5-40EC-AFC6-E6A9B00F2A5C}" type="presParOf" srcId="{B9A3A58A-1157-4BD3-8618-386C0A21EA14}" destId="{7AAA99E1-AEA1-4260-9FBD-18832F548547}" srcOrd="0" destOrd="0" presId="urn:microsoft.com/office/officeart/2005/8/layout/chart3"/>
    <dgm:cxn modelId="{C5FB6604-6AF3-479D-8771-06D63536CC31}" type="presParOf" srcId="{B9A3A58A-1157-4BD3-8618-386C0A21EA14}" destId="{788945C1-8464-420E-920A-854FA4840065}" srcOrd="1" destOrd="0" presId="urn:microsoft.com/office/officeart/2005/8/layout/chart3"/>
    <dgm:cxn modelId="{AC6291FC-0C5A-4CB0-B6B8-B8C8CA907CC7}" type="presParOf" srcId="{B9A3A58A-1157-4BD3-8618-386C0A21EA14}" destId="{B725770D-5584-44CE-A4A4-359C2C07DECE}" srcOrd="2" destOrd="0" presId="urn:microsoft.com/office/officeart/2005/8/layout/chart3"/>
    <dgm:cxn modelId="{420D361B-2C36-4533-9EEB-F7431B824600}" type="presParOf" srcId="{B9A3A58A-1157-4BD3-8618-386C0A21EA14}" destId="{A1141524-3E2B-46AA-A5D2-7B3B8BAF3F7E}" srcOrd="3" destOrd="0" presId="urn:microsoft.com/office/officeart/2005/8/layout/chart3"/>
    <dgm:cxn modelId="{807D5CC8-64E7-4CEE-B586-69FBA9CCE96F}" type="presParOf" srcId="{B9A3A58A-1157-4BD3-8618-386C0A21EA14}" destId="{61ABF13F-E877-4299-AB12-05F9F9540FF1}" srcOrd="4" destOrd="0" presId="urn:microsoft.com/office/officeart/2005/8/layout/chart3"/>
    <dgm:cxn modelId="{E50A8127-DD8E-4741-B082-91B8D1FDABF0}" type="presParOf" srcId="{B9A3A58A-1157-4BD3-8618-386C0A21EA14}" destId="{E730442A-AD91-421B-9454-FD1DCABC14E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72C18D-0170-4225-8B95-8EA21655C62A}" type="doc">
      <dgm:prSet loTypeId="urn:microsoft.com/office/officeart/2005/8/layout/arrow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928B074-8FCB-427A-9B5E-C6CC720CCBD0}">
      <dgm:prSet phldrT="[ข้อความ]" custT="1"/>
      <dgm:spPr/>
      <dgm:t>
        <a:bodyPr/>
        <a:lstStyle/>
        <a:p>
          <a:r>
            <a:rPr lang="th-TH" sz="4000" b="1" dirty="0" smtClean="0">
              <a:solidFill>
                <a:schemeClr val="tx1"/>
              </a:solidFill>
              <a:latin typeface="Angsana New" pitchFamily="18" charset="-34"/>
              <a:cs typeface="FreesiaUPC" pitchFamily="34" charset="-34"/>
            </a:rPr>
            <a:t>เสียหายหรือไม่</a:t>
          </a:r>
          <a:endParaRPr lang="th-TH" sz="4000" dirty="0">
            <a:solidFill>
              <a:schemeClr val="tx1"/>
            </a:solidFill>
            <a:cs typeface="FreesiaUPC" pitchFamily="34" charset="-34"/>
          </a:endParaRPr>
        </a:p>
      </dgm:t>
    </dgm:pt>
    <dgm:pt modelId="{52EC9A2E-7E47-4BBE-BFA4-35ABBDC95CD1}" type="parTrans" cxnId="{A7331ABD-C40F-4779-B332-6C7837BE71C9}">
      <dgm:prSet/>
      <dgm:spPr/>
      <dgm:t>
        <a:bodyPr/>
        <a:lstStyle/>
        <a:p>
          <a:endParaRPr lang="th-TH"/>
        </a:p>
      </dgm:t>
    </dgm:pt>
    <dgm:pt modelId="{378559C8-E053-4DC8-B28A-AACD94A19835}" type="sibTrans" cxnId="{A7331ABD-C40F-4779-B332-6C7837BE71C9}">
      <dgm:prSet/>
      <dgm:spPr/>
      <dgm:t>
        <a:bodyPr/>
        <a:lstStyle/>
        <a:p>
          <a:endParaRPr lang="th-TH"/>
        </a:p>
      </dgm:t>
    </dgm:pt>
    <dgm:pt modelId="{36E369E0-2FB9-42BE-9E6D-2B41AA7C102E}">
      <dgm:prSet phldrT="[ข้อความ]" custT="1"/>
      <dgm:spPr/>
      <dgm:t>
        <a:bodyPr/>
        <a:lstStyle/>
        <a:p>
          <a:r>
            <a:rPr lang="th-TH" sz="4000" b="1" dirty="0" smtClean="0">
              <a:solidFill>
                <a:schemeClr val="tx1"/>
              </a:solidFill>
              <a:cs typeface="FreesiaUPC" pitchFamily="34" charset="-34"/>
            </a:rPr>
            <a:t>แบ่งส่วนความรับผิดอย่างไร</a:t>
          </a:r>
          <a:endParaRPr lang="th-TH" sz="4000" b="1" dirty="0">
            <a:solidFill>
              <a:schemeClr val="tx1"/>
            </a:solidFill>
            <a:cs typeface="FreesiaUPC" pitchFamily="34" charset="-34"/>
          </a:endParaRPr>
        </a:p>
      </dgm:t>
    </dgm:pt>
    <dgm:pt modelId="{4157E797-D1F3-4298-BD63-AAECC97EA132}" type="parTrans" cxnId="{7F4A1C43-1E27-4137-B224-D7E12DD54E3F}">
      <dgm:prSet/>
      <dgm:spPr/>
      <dgm:t>
        <a:bodyPr/>
        <a:lstStyle/>
        <a:p>
          <a:endParaRPr lang="th-TH"/>
        </a:p>
      </dgm:t>
    </dgm:pt>
    <dgm:pt modelId="{74F74F7F-247A-4216-88C2-42597BCD25B1}" type="sibTrans" cxnId="{7F4A1C43-1E27-4137-B224-D7E12DD54E3F}">
      <dgm:prSet/>
      <dgm:spPr/>
      <dgm:t>
        <a:bodyPr/>
        <a:lstStyle/>
        <a:p>
          <a:endParaRPr lang="th-TH"/>
        </a:p>
      </dgm:t>
    </dgm:pt>
    <dgm:pt modelId="{323CB437-F7C7-478B-923B-C01AC1EF2AAE}">
      <dgm:prSet/>
      <dgm:spPr/>
      <dgm:t>
        <a:bodyPr/>
        <a:lstStyle/>
        <a:p>
          <a:endParaRPr lang="th-TH" dirty="0"/>
        </a:p>
      </dgm:t>
    </dgm:pt>
    <dgm:pt modelId="{CC67A263-4F3A-49EF-9218-9F6A8E6E3D69}" type="parTrans" cxnId="{F08BA489-45D2-45C6-957D-10D574F6AD3C}">
      <dgm:prSet/>
      <dgm:spPr/>
      <dgm:t>
        <a:bodyPr/>
        <a:lstStyle/>
        <a:p>
          <a:endParaRPr lang="th-TH"/>
        </a:p>
      </dgm:t>
    </dgm:pt>
    <dgm:pt modelId="{04AD7119-46A7-41D8-A7A1-31BCD7ABCDF8}" type="sibTrans" cxnId="{F08BA489-45D2-45C6-957D-10D574F6AD3C}">
      <dgm:prSet/>
      <dgm:spPr/>
      <dgm:t>
        <a:bodyPr/>
        <a:lstStyle/>
        <a:p>
          <a:endParaRPr lang="th-TH"/>
        </a:p>
      </dgm:t>
    </dgm:pt>
    <dgm:pt modelId="{1F8FE3FD-8A8C-40AD-AC31-D6F9C2C49903}" type="pres">
      <dgm:prSet presAssocID="{C972C18D-0170-4225-8B95-8EA21655C62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EE3FF62-F9B4-489E-8027-C5EB77930E96}" type="pres">
      <dgm:prSet presAssocID="{C972C18D-0170-4225-8B95-8EA21655C62A}" presName="divider" presStyleLbl="fgShp" presStyleIdx="0" presStyleCnt="1"/>
      <dgm:spPr/>
    </dgm:pt>
    <dgm:pt modelId="{685FA0C1-77E0-42B4-B28F-18A6165323A9}" type="pres">
      <dgm:prSet presAssocID="{D928B074-8FCB-427A-9B5E-C6CC720CCBD0}" presName="downArrow" presStyleLbl="node1" presStyleIdx="0" presStyleCnt="2"/>
      <dgm:spPr>
        <a:solidFill>
          <a:srgbClr val="00B0F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th-TH"/>
        </a:p>
      </dgm:t>
    </dgm:pt>
    <dgm:pt modelId="{0F16AC3F-0F69-408E-82C4-C308967C9F01}" type="pres">
      <dgm:prSet presAssocID="{D928B074-8FCB-427A-9B5E-C6CC720CCBD0}" presName="downArrowText" presStyleLbl="revTx" presStyleIdx="0" presStyleCnt="2" custScaleX="1457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F565AE-0C85-425E-8E8E-E929CA98B4C8}" type="pres">
      <dgm:prSet presAssocID="{36E369E0-2FB9-42BE-9E6D-2B41AA7C102E}" presName="upArrow" presStyleLbl="node1" presStyleIdx="1" presStyleCnt="2"/>
      <dgm:spPr>
        <a:solidFill>
          <a:srgbClr val="00B0F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th-TH"/>
        </a:p>
      </dgm:t>
    </dgm:pt>
    <dgm:pt modelId="{0ED33302-8C88-4D86-BA5D-656BED96DAAB}" type="pres">
      <dgm:prSet presAssocID="{36E369E0-2FB9-42BE-9E6D-2B41AA7C102E}" presName="upArrowText" presStyleLbl="revTx" presStyleIdx="1" presStyleCnt="2" custScaleX="19765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F71E22A-36B9-4AC1-B98A-1CC0BD5BAFAF}" type="presOf" srcId="{D928B074-8FCB-427A-9B5E-C6CC720CCBD0}" destId="{0F16AC3F-0F69-408E-82C4-C308967C9F01}" srcOrd="0" destOrd="0" presId="urn:microsoft.com/office/officeart/2005/8/layout/arrow3"/>
    <dgm:cxn modelId="{F08BA489-45D2-45C6-957D-10D574F6AD3C}" srcId="{C972C18D-0170-4225-8B95-8EA21655C62A}" destId="{323CB437-F7C7-478B-923B-C01AC1EF2AAE}" srcOrd="2" destOrd="0" parTransId="{CC67A263-4F3A-49EF-9218-9F6A8E6E3D69}" sibTransId="{04AD7119-46A7-41D8-A7A1-31BCD7ABCDF8}"/>
    <dgm:cxn modelId="{A7331ABD-C40F-4779-B332-6C7837BE71C9}" srcId="{C972C18D-0170-4225-8B95-8EA21655C62A}" destId="{D928B074-8FCB-427A-9B5E-C6CC720CCBD0}" srcOrd="0" destOrd="0" parTransId="{52EC9A2E-7E47-4BBE-BFA4-35ABBDC95CD1}" sibTransId="{378559C8-E053-4DC8-B28A-AACD94A19835}"/>
    <dgm:cxn modelId="{982FF43E-C494-44EB-9805-57C9EE021C28}" type="presOf" srcId="{C972C18D-0170-4225-8B95-8EA21655C62A}" destId="{1F8FE3FD-8A8C-40AD-AC31-D6F9C2C49903}" srcOrd="0" destOrd="0" presId="urn:microsoft.com/office/officeart/2005/8/layout/arrow3"/>
    <dgm:cxn modelId="{41DCB2D7-3B59-416A-9303-77FCACFF4902}" type="presOf" srcId="{36E369E0-2FB9-42BE-9E6D-2B41AA7C102E}" destId="{0ED33302-8C88-4D86-BA5D-656BED96DAAB}" srcOrd="0" destOrd="0" presId="urn:microsoft.com/office/officeart/2005/8/layout/arrow3"/>
    <dgm:cxn modelId="{7F4A1C43-1E27-4137-B224-D7E12DD54E3F}" srcId="{C972C18D-0170-4225-8B95-8EA21655C62A}" destId="{36E369E0-2FB9-42BE-9E6D-2B41AA7C102E}" srcOrd="1" destOrd="0" parTransId="{4157E797-D1F3-4298-BD63-AAECC97EA132}" sibTransId="{74F74F7F-247A-4216-88C2-42597BCD25B1}"/>
    <dgm:cxn modelId="{EAC5B76C-EF1B-434C-AC69-F66E9E53F722}" type="presParOf" srcId="{1F8FE3FD-8A8C-40AD-AC31-D6F9C2C49903}" destId="{BEE3FF62-F9B4-489E-8027-C5EB77930E96}" srcOrd="0" destOrd="0" presId="urn:microsoft.com/office/officeart/2005/8/layout/arrow3"/>
    <dgm:cxn modelId="{6702C622-F111-44C9-AEDB-A7D18348F5BE}" type="presParOf" srcId="{1F8FE3FD-8A8C-40AD-AC31-D6F9C2C49903}" destId="{685FA0C1-77E0-42B4-B28F-18A6165323A9}" srcOrd="1" destOrd="0" presId="urn:microsoft.com/office/officeart/2005/8/layout/arrow3"/>
    <dgm:cxn modelId="{7ABEB418-91B5-47C5-91A0-A7FBDB44E0E8}" type="presParOf" srcId="{1F8FE3FD-8A8C-40AD-AC31-D6F9C2C49903}" destId="{0F16AC3F-0F69-408E-82C4-C308967C9F01}" srcOrd="2" destOrd="0" presId="urn:microsoft.com/office/officeart/2005/8/layout/arrow3"/>
    <dgm:cxn modelId="{D4036783-0F9E-456D-B7A3-1DE886AC0B21}" type="presParOf" srcId="{1F8FE3FD-8A8C-40AD-AC31-D6F9C2C49903}" destId="{C6F565AE-0C85-425E-8E8E-E929CA98B4C8}" srcOrd="3" destOrd="0" presId="urn:microsoft.com/office/officeart/2005/8/layout/arrow3"/>
    <dgm:cxn modelId="{CE53C9CC-768D-4852-B21C-9B2839929B5B}" type="presParOf" srcId="{1F8FE3FD-8A8C-40AD-AC31-D6F9C2C49903}" destId="{0ED33302-8C88-4D86-BA5D-656BED96DAA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06F7CE-B052-4930-9DB4-AE27BD100086}" type="doc">
      <dgm:prSet loTypeId="urn:microsoft.com/office/officeart/2005/8/layout/pyramid1" loCatId="pyramid" qsTypeId="urn:microsoft.com/office/officeart/2005/8/quickstyle/simple1" qsCatId="simple" csTypeId="urn:microsoft.com/office/officeart/2005/8/colors/accent4_3" csCatId="accent4" phldr="1"/>
      <dgm:spPr/>
    </dgm:pt>
    <dgm:pt modelId="{64EA72F0-C732-4675-8280-5E703E036C1A}">
      <dgm:prSet phldrT="[ข้อความ]" custT="1"/>
      <dgm:spPr/>
      <dgm:t>
        <a:bodyPr/>
        <a:lstStyle/>
        <a:p>
          <a:r>
            <a:rPr lang="th-TH" sz="1600" dirty="0" smtClean="0">
              <a:latin typeface="BrowalliaUPC" pitchFamily="34" charset="-34"/>
              <a:cs typeface="BrowalliaUPC" pitchFamily="34" charset="-34"/>
            </a:rPr>
            <a:t>เงินปีก่อน (เงินกัน)</a:t>
          </a:r>
          <a:endParaRPr lang="en-US" sz="1600" dirty="0">
            <a:latin typeface="BrowalliaUPC" pitchFamily="34" charset="-34"/>
            <a:cs typeface="BrowalliaUPC" pitchFamily="34" charset="-34"/>
          </a:endParaRPr>
        </a:p>
      </dgm:t>
    </dgm:pt>
    <dgm:pt modelId="{4EAD09B8-94D4-4C13-AA9E-7C023EF613D1}" type="parTrans" cxnId="{6707ECB8-6794-40B7-969C-DA46F6604EFB}">
      <dgm:prSet/>
      <dgm:spPr/>
      <dgm:t>
        <a:bodyPr/>
        <a:lstStyle/>
        <a:p>
          <a:endParaRPr lang="en-US" sz="2400">
            <a:latin typeface="BrowalliaUPC" pitchFamily="34" charset="-34"/>
            <a:cs typeface="BrowalliaUPC" pitchFamily="34" charset="-34"/>
          </a:endParaRPr>
        </a:p>
      </dgm:t>
    </dgm:pt>
    <dgm:pt modelId="{4F7B9254-8B03-46EF-A807-6EF359253843}" type="sibTrans" cxnId="{6707ECB8-6794-40B7-969C-DA46F6604EFB}">
      <dgm:prSet/>
      <dgm:spPr/>
      <dgm:t>
        <a:bodyPr/>
        <a:lstStyle/>
        <a:p>
          <a:endParaRPr lang="en-US" sz="2400">
            <a:latin typeface="BrowalliaUPC" pitchFamily="34" charset="-34"/>
            <a:cs typeface="BrowalliaUPC" pitchFamily="34" charset="-34"/>
          </a:endParaRPr>
        </a:p>
      </dgm:t>
    </dgm:pt>
    <dgm:pt modelId="{3593A2B7-A0C8-4B48-ACC8-EBE56B8611C3}">
      <dgm:prSet phldrT="[ข้อความ]" custT="1"/>
      <dgm:spPr/>
      <dgm:t>
        <a:bodyPr/>
        <a:lstStyle/>
        <a:p>
          <a:r>
            <a:rPr lang="th-TH" sz="1800" smtClean="0">
              <a:latin typeface="BrowalliaUPC" pitchFamily="34" charset="-34"/>
              <a:cs typeface="BrowalliaUPC" pitchFamily="34" charset="-34"/>
            </a:rPr>
            <a:t>เงินปีปัจจุบัน</a:t>
          </a:r>
          <a:endParaRPr lang="en-US" sz="1800" dirty="0">
            <a:latin typeface="BrowalliaUPC" pitchFamily="34" charset="-34"/>
            <a:cs typeface="BrowalliaUPC" pitchFamily="34" charset="-34"/>
          </a:endParaRPr>
        </a:p>
      </dgm:t>
    </dgm:pt>
    <dgm:pt modelId="{819FEA2E-4E92-4915-8320-A2AAA2D72309}" type="parTrans" cxnId="{E91F31F9-AD2D-466C-93F8-97620CB14A7D}">
      <dgm:prSet/>
      <dgm:spPr/>
      <dgm:t>
        <a:bodyPr/>
        <a:lstStyle/>
        <a:p>
          <a:endParaRPr lang="en-US" sz="2400">
            <a:latin typeface="BrowalliaUPC" pitchFamily="34" charset="-34"/>
            <a:cs typeface="BrowalliaUPC" pitchFamily="34" charset="-34"/>
          </a:endParaRPr>
        </a:p>
      </dgm:t>
    </dgm:pt>
    <dgm:pt modelId="{B5B83621-680B-49E9-886A-9C0912C79D9A}" type="sibTrans" cxnId="{E91F31F9-AD2D-466C-93F8-97620CB14A7D}">
      <dgm:prSet/>
      <dgm:spPr/>
      <dgm:t>
        <a:bodyPr/>
        <a:lstStyle/>
        <a:p>
          <a:endParaRPr lang="en-US" sz="2400">
            <a:latin typeface="BrowalliaUPC" pitchFamily="34" charset="-34"/>
            <a:cs typeface="BrowalliaUPC" pitchFamily="34" charset="-34"/>
          </a:endParaRPr>
        </a:p>
      </dgm:t>
    </dgm:pt>
    <dgm:pt modelId="{124C1306-4CE1-4F76-B462-4D58F636517C}">
      <dgm:prSet/>
      <dgm:spPr/>
      <dgm:t>
        <a:bodyPr/>
        <a:lstStyle/>
        <a:p>
          <a:endParaRPr lang="en-US" dirty="0">
            <a:latin typeface="BrowalliaUPC" pitchFamily="34" charset="-34"/>
            <a:cs typeface="BrowalliaUPC" pitchFamily="34" charset="-34"/>
          </a:endParaRPr>
        </a:p>
      </dgm:t>
    </dgm:pt>
    <dgm:pt modelId="{986FEA94-EBE6-4DAE-BF62-91343B86B56F}" type="parTrans" cxnId="{BBFD3D40-2A87-43A8-ADA4-4D0EF381719A}">
      <dgm:prSet/>
      <dgm:spPr/>
      <dgm:t>
        <a:bodyPr/>
        <a:lstStyle/>
        <a:p>
          <a:endParaRPr lang="en-US">
            <a:latin typeface="BrowalliaUPC" pitchFamily="34" charset="-34"/>
            <a:cs typeface="BrowalliaUPC" pitchFamily="34" charset="-34"/>
          </a:endParaRPr>
        </a:p>
      </dgm:t>
    </dgm:pt>
    <dgm:pt modelId="{A1F36B48-97E3-4EF9-BC12-98AB083206F2}" type="sibTrans" cxnId="{BBFD3D40-2A87-43A8-ADA4-4D0EF381719A}">
      <dgm:prSet/>
      <dgm:spPr/>
      <dgm:t>
        <a:bodyPr/>
        <a:lstStyle/>
        <a:p>
          <a:endParaRPr lang="en-US">
            <a:latin typeface="BrowalliaUPC" pitchFamily="34" charset="-34"/>
            <a:cs typeface="BrowalliaUPC" pitchFamily="34" charset="-34"/>
          </a:endParaRPr>
        </a:p>
      </dgm:t>
    </dgm:pt>
    <dgm:pt modelId="{F225D6AE-38C1-4F94-90D0-884F82110560}" type="pres">
      <dgm:prSet presAssocID="{6006F7CE-B052-4930-9DB4-AE27BD100086}" presName="Name0" presStyleCnt="0">
        <dgm:presLayoutVars>
          <dgm:dir/>
          <dgm:animLvl val="lvl"/>
          <dgm:resizeHandles val="exact"/>
        </dgm:presLayoutVars>
      </dgm:prSet>
      <dgm:spPr/>
    </dgm:pt>
    <dgm:pt modelId="{9675D707-EC37-4B3C-9763-B8CE0796FF80}" type="pres">
      <dgm:prSet presAssocID="{124C1306-4CE1-4F76-B462-4D58F636517C}" presName="Name8" presStyleCnt="0"/>
      <dgm:spPr/>
    </dgm:pt>
    <dgm:pt modelId="{ED5E80C5-4F17-47CB-B1C6-E46CABF5F484}" type="pres">
      <dgm:prSet presAssocID="{124C1306-4CE1-4F76-B462-4D58F636517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791CD-54FC-42EA-94A8-4310F5AA7D17}" type="pres">
      <dgm:prSet presAssocID="{124C1306-4CE1-4F76-B462-4D58F63651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CA002-93DB-4A9E-97EB-A668CEFC3D2F}" type="pres">
      <dgm:prSet presAssocID="{64EA72F0-C732-4675-8280-5E703E036C1A}" presName="Name8" presStyleCnt="0"/>
      <dgm:spPr/>
    </dgm:pt>
    <dgm:pt modelId="{B5A3E6E9-F704-4DAE-B422-DDF44448EA23}" type="pres">
      <dgm:prSet presAssocID="{64EA72F0-C732-4675-8280-5E703E036C1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4F4E7-D3DA-4B59-9B98-732BCBE7D1C3}" type="pres">
      <dgm:prSet presAssocID="{64EA72F0-C732-4675-8280-5E703E036C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020DD-AAC6-47C0-A1DB-03CCB6BB8F92}" type="pres">
      <dgm:prSet presAssocID="{3593A2B7-A0C8-4B48-ACC8-EBE56B8611C3}" presName="Name8" presStyleCnt="0"/>
      <dgm:spPr/>
    </dgm:pt>
    <dgm:pt modelId="{367A37C1-6F52-4E06-A05B-90ED1918EE9D}" type="pres">
      <dgm:prSet presAssocID="{3593A2B7-A0C8-4B48-ACC8-EBE56B8611C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EF763-300E-4ED3-AF34-D7AE4FFE7491}" type="pres">
      <dgm:prSet presAssocID="{3593A2B7-A0C8-4B48-ACC8-EBE56B8611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1F31F9-AD2D-466C-93F8-97620CB14A7D}" srcId="{6006F7CE-B052-4930-9DB4-AE27BD100086}" destId="{3593A2B7-A0C8-4B48-ACC8-EBE56B8611C3}" srcOrd="2" destOrd="0" parTransId="{819FEA2E-4E92-4915-8320-A2AAA2D72309}" sibTransId="{B5B83621-680B-49E9-886A-9C0912C79D9A}"/>
    <dgm:cxn modelId="{4330DEEB-8F6C-4826-B437-2E6518EFAD43}" type="presOf" srcId="{3593A2B7-A0C8-4B48-ACC8-EBE56B8611C3}" destId="{367A37C1-6F52-4E06-A05B-90ED1918EE9D}" srcOrd="0" destOrd="0" presId="urn:microsoft.com/office/officeart/2005/8/layout/pyramid1"/>
    <dgm:cxn modelId="{A68B9D41-EC17-4941-952A-7F89655CF13D}" type="presOf" srcId="{3593A2B7-A0C8-4B48-ACC8-EBE56B8611C3}" destId="{A62EF763-300E-4ED3-AF34-D7AE4FFE7491}" srcOrd="1" destOrd="0" presId="urn:microsoft.com/office/officeart/2005/8/layout/pyramid1"/>
    <dgm:cxn modelId="{54CAA1F3-EF8F-4012-82FF-ABE859419C8D}" type="presOf" srcId="{64EA72F0-C732-4675-8280-5E703E036C1A}" destId="{B5A3E6E9-F704-4DAE-B422-DDF44448EA23}" srcOrd="0" destOrd="0" presId="urn:microsoft.com/office/officeart/2005/8/layout/pyramid1"/>
    <dgm:cxn modelId="{0CAE88CB-125F-4E67-BC5E-78671E371837}" type="presOf" srcId="{124C1306-4CE1-4F76-B462-4D58F636517C}" destId="{748791CD-54FC-42EA-94A8-4310F5AA7D17}" srcOrd="1" destOrd="0" presId="urn:microsoft.com/office/officeart/2005/8/layout/pyramid1"/>
    <dgm:cxn modelId="{BBFD3D40-2A87-43A8-ADA4-4D0EF381719A}" srcId="{6006F7CE-B052-4930-9DB4-AE27BD100086}" destId="{124C1306-4CE1-4F76-B462-4D58F636517C}" srcOrd="0" destOrd="0" parTransId="{986FEA94-EBE6-4DAE-BF62-91343B86B56F}" sibTransId="{A1F36B48-97E3-4EF9-BC12-98AB083206F2}"/>
    <dgm:cxn modelId="{FECF6DC9-CEAD-477A-BB50-8D41BE4D127E}" type="presOf" srcId="{64EA72F0-C732-4675-8280-5E703E036C1A}" destId="{FE04F4E7-D3DA-4B59-9B98-732BCBE7D1C3}" srcOrd="1" destOrd="0" presId="urn:microsoft.com/office/officeart/2005/8/layout/pyramid1"/>
    <dgm:cxn modelId="{242838B5-05EE-4183-85D4-2CBD62362B51}" type="presOf" srcId="{6006F7CE-B052-4930-9DB4-AE27BD100086}" destId="{F225D6AE-38C1-4F94-90D0-884F82110560}" srcOrd="0" destOrd="0" presId="urn:microsoft.com/office/officeart/2005/8/layout/pyramid1"/>
    <dgm:cxn modelId="{6707ECB8-6794-40B7-969C-DA46F6604EFB}" srcId="{6006F7CE-B052-4930-9DB4-AE27BD100086}" destId="{64EA72F0-C732-4675-8280-5E703E036C1A}" srcOrd="1" destOrd="0" parTransId="{4EAD09B8-94D4-4C13-AA9E-7C023EF613D1}" sibTransId="{4F7B9254-8B03-46EF-A807-6EF359253843}"/>
    <dgm:cxn modelId="{BFC98527-80B3-4CA2-A90C-8E7F3D26FCBA}" type="presOf" srcId="{124C1306-4CE1-4F76-B462-4D58F636517C}" destId="{ED5E80C5-4F17-47CB-B1C6-E46CABF5F484}" srcOrd="0" destOrd="0" presId="urn:microsoft.com/office/officeart/2005/8/layout/pyramid1"/>
    <dgm:cxn modelId="{CAD00378-156B-4776-B1CD-5EA37D026979}" type="presParOf" srcId="{F225D6AE-38C1-4F94-90D0-884F82110560}" destId="{9675D707-EC37-4B3C-9763-B8CE0796FF80}" srcOrd="0" destOrd="0" presId="urn:microsoft.com/office/officeart/2005/8/layout/pyramid1"/>
    <dgm:cxn modelId="{EE6CAC2F-50CB-495E-9428-BF6D62C4ADB0}" type="presParOf" srcId="{9675D707-EC37-4B3C-9763-B8CE0796FF80}" destId="{ED5E80C5-4F17-47CB-B1C6-E46CABF5F484}" srcOrd="0" destOrd="0" presId="urn:microsoft.com/office/officeart/2005/8/layout/pyramid1"/>
    <dgm:cxn modelId="{E079D8A1-C18E-4F99-81BD-AD2993C0AFBE}" type="presParOf" srcId="{9675D707-EC37-4B3C-9763-B8CE0796FF80}" destId="{748791CD-54FC-42EA-94A8-4310F5AA7D17}" srcOrd="1" destOrd="0" presId="urn:microsoft.com/office/officeart/2005/8/layout/pyramid1"/>
    <dgm:cxn modelId="{90AFDFCB-314D-46B1-B68E-1DF38A89D04A}" type="presParOf" srcId="{F225D6AE-38C1-4F94-90D0-884F82110560}" destId="{A6ACA002-93DB-4A9E-97EB-A668CEFC3D2F}" srcOrd="1" destOrd="0" presId="urn:microsoft.com/office/officeart/2005/8/layout/pyramid1"/>
    <dgm:cxn modelId="{5BA90709-B884-40B9-97D3-B791CDB0FE64}" type="presParOf" srcId="{A6ACA002-93DB-4A9E-97EB-A668CEFC3D2F}" destId="{B5A3E6E9-F704-4DAE-B422-DDF44448EA23}" srcOrd="0" destOrd="0" presId="urn:microsoft.com/office/officeart/2005/8/layout/pyramid1"/>
    <dgm:cxn modelId="{4C5624E8-146B-45E2-9981-F89FB6C11C04}" type="presParOf" srcId="{A6ACA002-93DB-4A9E-97EB-A668CEFC3D2F}" destId="{FE04F4E7-D3DA-4B59-9B98-732BCBE7D1C3}" srcOrd="1" destOrd="0" presId="urn:microsoft.com/office/officeart/2005/8/layout/pyramid1"/>
    <dgm:cxn modelId="{5EB93583-681B-4113-A035-ECF43FBB5AEB}" type="presParOf" srcId="{F225D6AE-38C1-4F94-90D0-884F82110560}" destId="{1B1020DD-AAC6-47C0-A1DB-03CCB6BB8F92}" srcOrd="2" destOrd="0" presId="urn:microsoft.com/office/officeart/2005/8/layout/pyramid1"/>
    <dgm:cxn modelId="{A0A3176C-81CA-4A51-9215-F58DBC284E5B}" type="presParOf" srcId="{1B1020DD-AAC6-47C0-A1DB-03CCB6BB8F92}" destId="{367A37C1-6F52-4E06-A05B-90ED1918EE9D}" srcOrd="0" destOrd="0" presId="urn:microsoft.com/office/officeart/2005/8/layout/pyramid1"/>
    <dgm:cxn modelId="{FBEB11D0-466B-47A0-888A-5ACDD8C2CBFE}" type="presParOf" srcId="{1B1020DD-AAC6-47C0-A1DB-03CCB6BB8F92}" destId="{A62EF763-300E-4ED3-AF34-D7AE4FFE749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06F7CE-B052-4930-9DB4-AE27BD100086}" type="doc">
      <dgm:prSet loTypeId="urn:microsoft.com/office/officeart/2005/8/layout/pyramid1" loCatId="pyramid" qsTypeId="urn:microsoft.com/office/officeart/2005/8/quickstyle/simple1" qsCatId="simple" csTypeId="urn:microsoft.com/office/officeart/2005/8/colors/accent3_3" csCatId="accent3" phldr="1"/>
      <dgm:spPr/>
    </dgm:pt>
    <dgm:pt modelId="{64EA72F0-C732-4675-8280-5E703E036C1A}">
      <dgm:prSet phldrT="[ข้อความ]"/>
      <dgm:spPr/>
      <dgm:t>
        <a:bodyPr/>
        <a:lstStyle/>
        <a:p>
          <a:r>
            <a:rPr lang="th-TH" dirty="0" smtClean="0">
              <a:latin typeface="BrowalliaUPC" pitchFamily="34" charset="-34"/>
              <a:cs typeface="BrowalliaUPC" pitchFamily="34" charset="-34"/>
            </a:rPr>
            <a:t>ตามระเบียบเฉพาะ</a:t>
          </a:r>
          <a:endParaRPr lang="en-US" dirty="0">
            <a:latin typeface="BrowalliaUPC" pitchFamily="34" charset="-34"/>
            <a:cs typeface="BrowalliaUPC" pitchFamily="34" charset="-34"/>
          </a:endParaRPr>
        </a:p>
      </dgm:t>
    </dgm:pt>
    <dgm:pt modelId="{4EAD09B8-94D4-4C13-AA9E-7C023EF613D1}" type="parTrans" cxnId="{6707ECB8-6794-40B7-969C-DA46F6604EFB}">
      <dgm:prSet/>
      <dgm:spPr/>
      <dgm:t>
        <a:bodyPr/>
        <a:lstStyle/>
        <a:p>
          <a:endParaRPr lang="en-US">
            <a:latin typeface="BrowalliaUPC" pitchFamily="34" charset="-34"/>
            <a:cs typeface="BrowalliaUPC" pitchFamily="34" charset="-34"/>
          </a:endParaRPr>
        </a:p>
      </dgm:t>
    </dgm:pt>
    <dgm:pt modelId="{4F7B9254-8B03-46EF-A807-6EF359253843}" type="sibTrans" cxnId="{6707ECB8-6794-40B7-969C-DA46F6604EFB}">
      <dgm:prSet/>
      <dgm:spPr/>
      <dgm:t>
        <a:bodyPr/>
        <a:lstStyle/>
        <a:p>
          <a:endParaRPr lang="en-US">
            <a:latin typeface="BrowalliaUPC" pitchFamily="34" charset="-34"/>
            <a:cs typeface="BrowalliaUPC" pitchFamily="34" charset="-34"/>
          </a:endParaRPr>
        </a:p>
      </dgm:t>
    </dgm:pt>
    <dgm:pt modelId="{3593A2B7-A0C8-4B48-ACC8-EBE56B8611C3}">
      <dgm:prSet phldrT="[ข้อความ]"/>
      <dgm:spPr/>
      <dgm:t>
        <a:bodyPr/>
        <a:lstStyle/>
        <a:p>
          <a:r>
            <a:rPr lang="th-TH" dirty="0" smtClean="0">
              <a:latin typeface="BrowalliaUPC" pitchFamily="34" charset="-34"/>
              <a:cs typeface="BrowalliaUPC" pitchFamily="34" charset="-34"/>
            </a:rPr>
            <a:t>ตามระเบียบหลัก</a:t>
          </a:r>
          <a:endParaRPr lang="en-US" dirty="0">
            <a:latin typeface="BrowalliaUPC" pitchFamily="34" charset="-34"/>
            <a:cs typeface="BrowalliaUPC" pitchFamily="34" charset="-34"/>
          </a:endParaRPr>
        </a:p>
      </dgm:t>
    </dgm:pt>
    <dgm:pt modelId="{819FEA2E-4E92-4915-8320-A2AAA2D72309}" type="parTrans" cxnId="{E91F31F9-AD2D-466C-93F8-97620CB14A7D}">
      <dgm:prSet/>
      <dgm:spPr/>
      <dgm:t>
        <a:bodyPr/>
        <a:lstStyle/>
        <a:p>
          <a:endParaRPr lang="en-US">
            <a:latin typeface="BrowalliaUPC" pitchFamily="34" charset="-34"/>
            <a:cs typeface="BrowalliaUPC" pitchFamily="34" charset="-34"/>
          </a:endParaRPr>
        </a:p>
      </dgm:t>
    </dgm:pt>
    <dgm:pt modelId="{B5B83621-680B-49E9-886A-9C0912C79D9A}" type="sibTrans" cxnId="{E91F31F9-AD2D-466C-93F8-97620CB14A7D}">
      <dgm:prSet/>
      <dgm:spPr/>
      <dgm:t>
        <a:bodyPr/>
        <a:lstStyle/>
        <a:p>
          <a:endParaRPr lang="en-US">
            <a:latin typeface="BrowalliaUPC" pitchFamily="34" charset="-34"/>
            <a:cs typeface="BrowalliaUPC" pitchFamily="34" charset="-34"/>
          </a:endParaRPr>
        </a:p>
      </dgm:t>
    </dgm:pt>
    <dgm:pt modelId="{397C563E-48F4-44D3-93A2-EFA3A8E348C1}">
      <dgm:prSet/>
      <dgm:spPr/>
      <dgm:t>
        <a:bodyPr/>
        <a:lstStyle/>
        <a:p>
          <a:endParaRPr lang="en-US" dirty="0">
            <a:latin typeface="BrowalliaUPC" pitchFamily="34" charset="-34"/>
            <a:cs typeface="BrowalliaUPC" pitchFamily="34" charset="-34"/>
          </a:endParaRPr>
        </a:p>
      </dgm:t>
    </dgm:pt>
    <dgm:pt modelId="{1377766B-C2F5-42C9-97A4-58B9A1DCA241}" type="parTrans" cxnId="{933BB8F8-FCC4-4BB7-B508-0CB6E1B4F0E4}">
      <dgm:prSet/>
      <dgm:spPr/>
      <dgm:t>
        <a:bodyPr/>
        <a:lstStyle/>
        <a:p>
          <a:endParaRPr lang="en-US">
            <a:latin typeface="BrowalliaUPC" pitchFamily="34" charset="-34"/>
            <a:cs typeface="BrowalliaUPC" pitchFamily="34" charset="-34"/>
          </a:endParaRPr>
        </a:p>
      </dgm:t>
    </dgm:pt>
    <dgm:pt modelId="{60036B74-EE67-4055-8C0B-EAE350E233AA}" type="sibTrans" cxnId="{933BB8F8-FCC4-4BB7-B508-0CB6E1B4F0E4}">
      <dgm:prSet/>
      <dgm:spPr/>
      <dgm:t>
        <a:bodyPr/>
        <a:lstStyle/>
        <a:p>
          <a:endParaRPr lang="en-US">
            <a:latin typeface="BrowalliaUPC" pitchFamily="34" charset="-34"/>
            <a:cs typeface="BrowalliaUPC" pitchFamily="34" charset="-34"/>
          </a:endParaRPr>
        </a:p>
      </dgm:t>
    </dgm:pt>
    <dgm:pt modelId="{F225D6AE-38C1-4F94-90D0-884F82110560}" type="pres">
      <dgm:prSet presAssocID="{6006F7CE-B052-4930-9DB4-AE27BD100086}" presName="Name0" presStyleCnt="0">
        <dgm:presLayoutVars>
          <dgm:dir/>
          <dgm:animLvl val="lvl"/>
          <dgm:resizeHandles val="exact"/>
        </dgm:presLayoutVars>
      </dgm:prSet>
      <dgm:spPr/>
    </dgm:pt>
    <dgm:pt modelId="{9F5C5791-6994-4D76-B505-D736AB947172}" type="pres">
      <dgm:prSet presAssocID="{397C563E-48F4-44D3-93A2-EFA3A8E348C1}" presName="Name8" presStyleCnt="0"/>
      <dgm:spPr/>
    </dgm:pt>
    <dgm:pt modelId="{A3461387-096D-4E99-9D82-0DEB5073D460}" type="pres">
      <dgm:prSet presAssocID="{397C563E-48F4-44D3-93A2-EFA3A8E348C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B0775-8D8E-45DC-AF81-9D4FC8E6C3FD}" type="pres">
      <dgm:prSet presAssocID="{397C563E-48F4-44D3-93A2-EFA3A8E348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CA002-93DB-4A9E-97EB-A668CEFC3D2F}" type="pres">
      <dgm:prSet presAssocID="{64EA72F0-C732-4675-8280-5E703E036C1A}" presName="Name8" presStyleCnt="0"/>
      <dgm:spPr/>
    </dgm:pt>
    <dgm:pt modelId="{B5A3E6E9-F704-4DAE-B422-DDF44448EA23}" type="pres">
      <dgm:prSet presAssocID="{64EA72F0-C732-4675-8280-5E703E036C1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4F4E7-D3DA-4B59-9B98-732BCBE7D1C3}" type="pres">
      <dgm:prSet presAssocID="{64EA72F0-C732-4675-8280-5E703E036C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020DD-AAC6-47C0-A1DB-03CCB6BB8F92}" type="pres">
      <dgm:prSet presAssocID="{3593A2B7-A0C8-4B48-ACC8-EBE56B8611C3}" presName="Name8" presStyleCnt="0"/>
      <dgm:spPr/>
    </dgm:pt>
    <dgm:pt modelId="{367A37C1-6F52-4E06-A05B-90ED1918EE9D}" type="pres">
      <dgm:prSet presAssocID="{3593A2B7-A0C8-4B48-ACC8-EBE56B8611C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EF763-300E-4ED3-AF34-D7AE4FFE7491}" type="pres">
      <dgm:prSet presAssocID="{3593A2B7-A0C8-4B48-ACC8-EBE56B8611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8476C0-345C-4C85-BA25-767468E1E97C}" type="presOf" srcId="{64EA72F0-C732-4675-8280-5E703E036C1A}" destId="{FE04F4E7-D3DA-4B59-9B98-732BCBE7D1C3}" srcOrd="1" destOrd="0" presId="urn:microsoft.com/office/officeart/2005/8/layout/pyramid1"/>
    <dgm:cxn modelId="{E91F31F9-AD2D-466C-93F8-97620CB14A7D}" srcId="{6006F7CE-B052-4930-9DB4-AE27BD100086}" destId="{3593A2B7-A0C8-4B48-ACC8-EBE56B8611C3}" srcOrd="2" destOrd="0" parTransId="{819FEA2E-4E92-4915-8320-A2AAA2D72309}" sibTransId="{B5B83621-680B-49E9-886A-9C0912C79D9A}"/>
    <dgm:cxn modelId="{5D7DB766-3523-4995-9C9B-EC34451194A6}" type="presOf" srcId="{64EA72F0-C732-4675-8280-5E703E036C1A}" destId="{B5A3E6E9-F704-4DAE-B422-DDF44448EA23}" srcOrd="0" destOrd="0" presId="urn:microsoft.com/office/officeart/2005/8/layout/pyramid1"/>
    <dgm:cxn modelId="{ABF36BE8-E426-468D-9DC8-D339C75D8DDC}" type="presOf" srcId="{3593A2B7-A0C8-4B48-ACC8-EBE56B8611C3}" destId="{A62EF763-300E-4ED3-AF34-D7AE4FFE7491}" srcOrd="1" destOrd="0" presId="urn:microsoft.com/office/officeart/2005/8/layout/pyramid1"/>
    <dgm:cxn modelId="{71BD653B-6366-4D7B-A826-4DF3F97F276D}" type="presOf" srcId="{6006F7CE-B052-4930-9DB4-AE27BD100086}" destId="{F225D6AE-38C1-4F94-90D0-884F82110560}" srcOrd="0" destOrd="0" presId="urn:microsoft.com/office/officeart/2005/8/layout/pyramid1"/>
    <dgm:cxn modelId="{99B657CF-C3D4-4944-819F-EC169A99F3BF}" type="presOf" srcId="{397C563E-48F4-44D3-93A2-EFA3A8E348C1}" destId="{A3461387-096D-4E99-9D82-0DEB5073D460}" srcOrd="0" destOrd="0" presId="urn:microsoft.com/office/officeart/2005/8/layout/pyramid1"/>
    <dgm:cxn modelId="{933BB8F8-FCC4-4BB7-B508-0CB6E1B4F0E4}" srcId="{6006F7CE-B052-4930-9DB4-AE27BD100086}" destId="{397C563E-48F4-44D3-93A2-EFA3A8E348C1}" srcOrd="0" destOrd="0" parTransId="{1377766B-C2F5-42C9-97A4-58B9A1DCA241}" sibTransId="{60036B74-EE67-4055-8C0B-EAE350E233AA}"/>
    <dgm:cxn modelId="{1C398C27-3EDD-44F4-907E-9A792064A6F0}" type="presOf" srcId="{397C563E-48F4-44D3-93A2-EFA3A8E348C1}" destId="{E4BB0775-8D8E-45DC-AF81-9D4FC8E6C3FD}" srcOrd="1" destOrd="0" presId="urn:microsoft.com/office/officeart/2005/8/layout/pyramid1"/>
    <dgm:cxn modelId="{6707ECB8-6794-40B7-969C-DA46F6604EFB}" srcId="{6006F7CE-B052-4930-9DB4-AE27BD100086}" destId="{64EA72F0-C732-4675-8280-5E703E036C1A}" srcOrd="1" destOrd="0" parTransId="{4EAD09B8-94D4-4C13-AA9E-7C023EF613D1}" sibTransId="{4F7B9254-8B03-46EF-A807-6EF359253843}"/>
    <dgm:cxn modelId="{DC41CB08-894B-4EC2-B2C3-A3FB9FCDB83E}" type="presOf" srcId="{3593A2B7-A0C8-4B48-ACC8-EBE56B8611C3}" destId="{367A37C1-6F52-4E06-A05B-90ED1918EE9D}" srcOrd="0" destOrd="0" presId="urn:microsoft.com/office/officeart/2005/8/layout/pyramid1"/>
    <dgm:cxn modelId="{1468268C-5FE0-4F94-9A93-D48DEDAF6A19}" type="presParOf" srcId="{F225D6AE-38C1-4F94-90D0-884F82110560}" destId="{9F5C5791-6994-4D76-B505-D736AB947172}" srcOrd="0" destOrd="0" presId="urn:microsoft.com/office/officeart/2005/8/layout/pyramid1"/>
    <dgm:cxn modelId="{423C27D2-9F0E-4C3D-BBBA-E6FF30CFED94}" type="presParOf" srcId="{9F5C5791-6994-4D76-B505-D736AB947172}" destId="{A3461387-096D-4E99-9D82-0DEB5073D460}" srcOrd="0" destOrd="0" presId="urn:microsoft.com/office/officeart/2005/8/layout/pyramid1"/>
    <dgm:cxn modelId="{3237D74B-2F9E-4824-8E75-F5AF9C825659}" type="presParOf" srcId="{9F5C5791-6994-4D76-B505-D736AB947172}" destId="{E4BB0775-8D8E-45DC-AF81-9D4FC8E6C3FD}" srcOrd="1" destOrd="0" presId="urn:microsoft.com/office/officeart/2005/8/layout/pyramid1"/>
    <dgm:cxn modelId="{0A92EB14-2602-4D90-B87F-5C7ACC80AA0E}" type="presParOf" srcId="{F225D6AE-38C1-4F94-90D0-884F82110560}" destId="{A6ACA002-93DB-4A9E-97EB-A668CEFC3D2F}" srcOrd="1" destOrd="0" presId="urn:microsoft.com/office/officeart/2005/8/layout/pyramid1"/>
    <dgm:cxn modelId="{4A382F77-EBF0-42F9-8874-C8E14C651EFC}" type="presParOf" srcId="{A6ACA002-93DB-4A9E-97EB-A668CEFC3D2F}" destId="{B5A3E6E9-F704-4DAE-B422-DDF44448EA23}" srcOrd="0" destOrd="0" presId="urn:microsoft.com/office/officeart/2005/8/layout/pyramid1"/>
    <dgm:cxn modelId="{C6A67511-0EC8-4BCF-8333-52B71AFF82AF}" type="presParOf" srcId="{A6ACA002-93DB-4A9E-97EB-A668CEFC3D2F}" destId="{FE04F4E7-D3DA-4B59-9B98-732BCBE7D1C3}" srcOrd="1" destOrd="0" presId="urn:microsoft.com/office/officeart/2005/8/layout/pyramid1"/>
    <dgm:cxn modelId="{0ED07262-3D38-4716-B155-28D1432F0F43}" type="presParOf" srcId="{F225D6AE-38C1-4F94-90D0-884F82110560}" destId="{1B1020DD-AAC6-47C0-A1DB-03CCB6BB8F92}" srcOrd="2" destOrd="0" presId="urn:microsoft.com/office/officeart/2005/8/layout/pyramid1"/>
    <dgm:cxn modelId="{CCC6495F-BFA5-4375-90FA-F670FA8C80F0}" type="presParOf" srcId="{1B1020DD-AAC6-47C0-A1DB-03CCB6BB8F92}" destId="{367A37C1-6F52-4E06-A05B-90ED1918EE9D}" srcOrd="0" destOrd="0" presId="urn:microsoft.com/office/officeart/2005/8/layout/pyramid1"/>
    <dgm:cxn modelId="{DEA8FC4E-1D61-4ABE-9A18-914EAC4E4246}" type="presParOf" srcId="{1B1020DD-AAC6-47C0-A1DB-03CCB6BB8F92}" destId="{A62EF763-300E-4ED3-AF34-D7AE4FFE749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06F7CE-B052-4930-9DB4-AE27BD100086}" type="doc">
      <dgm:prSet loTypeId="urn:microsoft.com/office/officeart/2005/8/layout/pyramid1" loCatId="pyramid" qsTypeId="urn:microsoft.com/office/officeart/2005/8/quickstyle/simple1" qsCatId="simple" csTypeId="urn:microsoft.com/office/officeart/2005/8/colors/accent5_5" csCatId="accent5" phldr="1"/>
      <dgm:spPr/>
    </dgm:pt>
    <dgm:pt modelId="{3593A2B7-A0C8-4B48-ACC8-EBE56B8611C3}">
      <dgm:prSet phldrT="[ข้อความ]" custT="1"/>
      <dgm:spPr/>
      <dgm:t>
        <a:bodyPr/>
        <a:lstStyle/>
        <a:p>
          <a:r>
            <a:rPr lang="th-TH" sz="1800" dirty="0" smtClean="0">
              <a:latin typeface="BrowalliaUPC" pitchFamily="34" charset="-34"/>
              <a:cs typeface="BrowalliaUPC" pitchFamily="34" charset="-34"/>
            </a:rPr>
            <a:t>ตามบทบาทภารกิจ</a:t>
          </a:r>
          <a:endParaRPr lang="en-US" sz="1800" dirty="0">
            <a:latin typeface="BrowalliaUPC" pitchFamily="34" charset="-34"/>
            <a:cs typeface="BrowalliaUPC" pitchFamily="34" charset="-34"/>
          </a:endParaRPr>
        </a:p>
      </dgm:t>
    </dgm:pt>
    <dgm:pt modelId="{819FEA2E-4E92-4915-8320-A2AAA2D72309}" type="parTrans" cxnId="{E91F31F9-AD2D-466C-93F8-97620CB14A7D}">
      <dgm:prSet/>
      <dgm:spPr/>
      <dgm:t>
        <a:bodyPr/>
        <a:lstStyle/>
        <a:p>
          <a:endParaRPr lang="en-US" sz="2400">
            <a:latin typeface="BrowalliaUPC" pitchFamily="34" charset="-34"/>
            <a:cs typeface="BrowalliaUPC" pitchFamily="34" charset="-34"/>
          </a:endParaRPr>
        </a:p>
      </dgm:t>
    </dgm:pt>
    <dgm:pt modelId="{B5B83621-680B-49E9-886A-9C0912C79D9A}" type="sibTrans" cxnId="{E91F31F9-AD2D-466C-93F8-97620CB14A7D}">
      <dgm:prSet/>
      <dgm:spPr/>
      <dgm:t>
        <a:bodyPr/>
        <a:lstStyle/>
        <a:p>
          <a:endParaRPr lang="en-US" sz="2400">
            <a:latin typeface="BrowalliaUPC" pitchFamily="34" charset="-34"/>
            <a:cs typeface="BrowalliaUPC" pitchFamily="34" charset="-34"/>
          </a:endParaRPr>
        </a:p>
      </dgm:t>
    </dgm:pt>
    <dgm:pt modelId="{6AC6A5A2-4F7B-475F-B24E-0EA4BB49D1F8}">
      <dgm:prSet/>
      <dgm:spPr/>
      <dgm:t>
        <a:bodyPr/>
        <a:lstStyle/>
        <a:p>
          <a:endParaRPr lang="en-US" dirty="0">
            <a:latin typeface="BrowalliaUPC" pitchFamily="34" charset="-34"/>
            <a:cs typeface="BrowalliaUPC" pitchFamily="34" charset="-34"/>
          </a:endParaRPr>
        </a:p>
      </dgm:t>
    </dgm:pt>
    <dgm:pt modelId="{79AD4FE3-60D3-4EE4-905B-F5E1870871D9}" type="parTrans" cxnId="{A545D4C0-70CE-4C6A-823C-C56972E6D9AF}">
      <dgm:prSet/>
      <dgm:spPr/>
      <dgm:t>
        <a:bodyPr/>
        <a:lstStyle/>
        <a:p>
          <a:endParaRPr lang="en-US">
            <a:latin typeface="BrowalliaUPC" pitchFamily="34" charset="-34"/>
            <a:cs typeface="BrowalliaUPC" pitchFamily="34" charset="-34"/>
          </a:endParaRPr>
        </a:p>
      </dgm:t>
    </dgm:pt>
    <dgm:pt modelId="{84062B99-91FC-4B8B-8401-8C8295BC51AC}" type="sibTrans" cxnId="{A545D4C0-70CE-4C6A-823C-C56972E6D9AF}">
      <dgm:prSet/>
      <dgm:spPr/>
      <dgm:t>
        <a:bodyPr/>
        <a:lstStyle/>
        <a:p>
          <a:endParaRPr lang="en-US">
            <a:latin typeface="BrowalliaUPC" pitchFamily="34" charset="-34"/>
            <a:cs typeface="BrowalliaUPC" pitchFamily="34" charset="-34"/>
          </a:endParaRPr>
        </a:p>
      </dgm:t>
    </dgm:pt>
    <dgm:pt modelId="{97B924FC-4B5B-4B0F-AA35-88F3B47AA22B}">
      <dgm:prSet/>
      <dgm:spPr/>
      <dgm:t>
        <a:bodyPr/>
        <a:lstStyle/>
        <a:p>
          <a:r>
            <a:rPr lang="th-TH" dirty="0" smtClean="0">
              <a:latin typeface="BrowalliaUPC" pitchFamily="34" charset="-34"/>
              <a:cs typeface="BrowalliaUPC" pitchFamily="34" charset="-34"/>
            </a:rPr>
            <a:t>จัดสรรปันส่วน</a:t>
          </a:r>
          <a:endParaRPr lang="en-US" dirty="0">
            <a:latin typeface="BrowalliaUPC" pitchFamily="34" charset="-34"/>
            <a:cs typeface="BrowalliaUPC" pitchFamily="34" charset="-34"/>
          </a:endParaRPr>
        </a:p>
      </dgm:t>
    </dgm:pt>
    <dgm:pt modelId="{0490453B-8846-44EF-A74E-2785CF62866B}" type="parTrans" cxnId="{B740AC0C-2425-4492-B2FD-C7B98565E878}">
      <dgm:prSet/>
      <dgm:spPr/>
      <dgm:t>
        <a:bodyPr/>
        <a:lstStyle/>
        <a:p>
          <a:endParaRPr lang="en-US">
            <a:latin typeface="BrowalliaUPC" pitchFamily="34" charset="-34"/>
            <a:cs typeface="BrowalliaUPC" pitchFamily="34" charset="-34"/>
          </a:endParaRPr>
        </a:p>
      </dgm:t>
    </dgm:pt>
    <dgm:pt modelId="{17FB302A-2CA2-43AF-BF25-5F3BEC220A91}" type="sibTrans" cxnId="{B740AC0C-2425-4492-B2FD-C7B98565E878}">
      <dgm:prSet/>
      <dgm:spPr/>
      <dgm:t>
        <a:bodyPr/>
        <a:lstStyle/>
        <a:p>
          <a:endParaRPr lang="en-US">
            <a:latin typeface="BrowalliaUPC" pitchFamily="34" charset="-34"/>
            <a:cs typeface="BrowalliaUPC" pitchFamily="34" charset="-34"/>
          </a:endParaRPr>
        </a:p>
      </dgm:t>
    </dgm:pt>
    <dgm:pt modelId="{F225D6AE-38C1-4F94-90D0-884F82110560}" type="pres">
      <dgm:prSet presAssocID="{6006F7CE-B052-4930-9DB4-AE27BD100086}" presName="Name0" presStyleCnt="0">
        <dgm:presLayoutVars>
          <dgm:dir/>
          <dgm:animLvl val="lvl"/>
          <dgm:resizeHandles val="exact"/>
        </dgm:presLayoutVars>
      </dgm:prSet>
      <dgm:spPr/>
    </dgm:pt>
    <dgm:pt modelId="{5777266C-BD4F-4803-BB56-08D3F8942EC4}" type="pres">
      <dgm:prSet presAssocID="{6AC6A5A2-4F7B-475F-B24E-0EA4BB49D1F8}" presName="Name8" presStyleCnt="0"/>
      <dgm:spPr/>
    </dgm:pt>
    <dgm:pt modelId="{70CA7DEF-E1EA-4AF1-9A5E-68682645DA90}" type="pres">
      <dgm:prSet presAssocID="{6AC6A5A2-4F7B-475F-B24E-0EA4BB49D1F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9F06E-9599-4E06-9714-7571AE065F55}" type="pres">
      <dgm:prSet presAssocID="{6AC6A5A2-4F7B-475F-B24E-0EA4BB49D1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EEBD7-236E-4E94-B65F-A38B5DFB6FFF}" type="pres">
      <dgm:prSet presAssocID="{97B924FC-4B5B-4B0F-AA35-88F3B47AA22B}" presName="Name8" presStyleCnt="0"/>
      <dgm:spPr/>
    </dgm:pt>
    <dgm:pt modelId="{F02F5B68-20E8-4EB1-9682-6A83518C5BF5}" type="pres">
      <dgm:prSet presAssocID="{97B924FC-4B5B-4B0F-AA35-88F3B47AA22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27981-13DB-42A0-85D5-9F63F8811B98}" type="pres">
      <dgm:prSet presAssocID="{97B924FC-4B5B-4B0F-AA35-88F3B47AA2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020DD-AAC6-47C0-A1DB-03CCB6BB8F92}" type="pres">
      <dgm:prSet presAssocID="{3593A2B7-A0C8-4B48-ACC8-EBE56B8611C3}" presName="Name8" presStyleCnt="0"/>
      <dgm:spPr/>
    </dgm:pt>
    <dgm:pt modelId="{367A37C1-6F52-4E06-A05B-90ED1918EE9D}" type="pres">
      <dgm:prSet presAssocID="{3593A2B7-A0C8-4B48-ACC8-EBE56B8611C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EF763-300E-4ED3-AF34-D7AE4FFE7491}" type="pres">
      <dgm:prSet presAssocID="{3593A2B7-A0C8-4B48-ACC8-EBE56B8611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461528-0307-4A0B-A39E-547FC9B34E13}" type="presOf" srcId="{6AC6A5A2-4F7B-475F-B24E-0EA4BB49D1F8}" destId="{70CA7DEF-E1EA-4AF1-9A5E-68682645DA90}" srcOrd="0" destOrd="0" presId="urn:microsoft.com/office/officeart/2005/8/layout/pyramid1"/>
    <dgm:cxn modelId="{C4E909C0-C2F2-4E40-B62C-98B6619B0EBB}" type="presOf" srcId="{97B924FC-4B5B-4B0F-AA35-88F3B47AA22B}" destId="{E4927981-13DB-42A0-85D5-9F63F8811B98}" srcOrd="1" destOrd="0" presId="urn:microsoft.com/office/officeart/2005/8/layout/pyramid1"/>
    <dgm:cxn modelId="{B740AC0C-2425-4492-B2FD-C7B98565E878}" srcId="{6006F7CE-B052-4930-9DB4-AE27BD100086}" destId="{97B924FC-4B5B-4B0F-AA35-88F3B47AA22B}" srcOrd="1" destOrd="0" parTransId="{0490453B-8846-44EF-A74E-2785CF62866B}" sibTransId="{17FB302A-2CA2-43AF-BF25-5F3BEC220A91}"/>
    <dgm:cxn modelId="{A545D4C0-70CE-4C6A-823C-C56972E6D9AF}" srcId="{6006F7CE-B052-4930-9DB4-AE27BD100086}" destId="{6AC6A5A2-4F7B-475F-B24E-0EA4BB49D1F8}" srcOrd="0" destOrd="0" parTransId="{79AD4FE3-60D3-4EE4-905B-F5E1870871D9}" sibTransId="{84062B99-91FC-4B8B-8401-8C8295BC51AC}"/>
    <dgm:cxn modelId="{96E80F66-1460-43F5-8CE0-581C3F2B1479}" type="presOf" srcId="{6AC6A5A2-4F7B-475F-B24E-0EA4BB49D1F8}" destId="{DC29F06E-9599-4E06-9714-7571AE065F55}" srcOrd="1" destOrd="0" presId="urn:microsoft.com/office/officeart/2005/8/layout/pyramid1"/>
    <dgm:cxn modelId="{D87806CE-583C-4A83-8870-8CD0C38E0B67}" type="presOf" srcId="{97B924FC-4B5B-4B0F-AA35-88F3B47AA22B}" destId="{F02F5B68-20E8-4EB1-9682-6A83518C5BF5}" srcOrd="0" destOrd="0" presId="urn:microsoft.com/office/officeart/2005/8/layout/pyramid1"/>
    <dgm:cxn modelId="{E91F31F9-AD2D-466C-93F8-97620CB14A7D}" srcId="{6006F7CE-B052-4930-9DB4-AE27BD100086}" destId="{3593A2B7-A0C8-4B48-ACC8-EBE56B8611C3}" srcOrd="2" destOrd="0" parTransId="{819FEA2E-4E92-4915-8320-A2AAA2D72309}" sibTransId="{B5B83621-680B-49E9-886A-9C0912C79D9A}"/>
    <dgm:cxn modelId="{7E5F21D8-AF4D-4EA0-92EE-2F44C90F541A}" type="presOf" srcId="{3593A2B7-A0C8-4B48-ACC8-EBE56B8611C3}" destId="{367A37C1-6F52-4E06-A05B-90ED1918EE9D}" srcOrd="0" destOrd="0" presId="urn:microsoft.com/office/officeart/2005/8/layout/pyramid1"/>
    <dgm:cxn modelId="{3132B109-38AB-4273-BACC-8CE6C6C64EA6}" type="presOf" srcId="{6006F7CE-B052-4930-9DB4-AE27BD100086}" destId="{F225D6AE-38C1-4F94-90D0-884F82110560}" srcOrd="0" destOrd="0" presId="urn:microsoft.com/office/officeart/2005/8/layout/pyramid1"/>
    <dgm:cxn modelId="{06EE5D48-CB35-4F48-AA37-5FC2B314DFFF}" type="presOf" srcId="{3593A2B7-A0C8-4B48-ACC8-EBE56B8611C3}" destId="{A62EF763-300E-4ED3-AF34-D7AE4FFE7491}" srcOrd="1" destOrd="0" presId="urn:microsoft.com/office/officeart/2005/8/layout/pyramid1"/>
    <dgm:cxn modelId="{C420B1F0-2310-4E55-9246-36F8CADF09E2}" type="presParOf" srcId="{F225D6AE-38C1-4F94-90D0-884F82110560}" destId="{5777266C-BD4F-4803-BB56-08D3F8942EC4}" srcOrd="0" destOrd="0" presId="urn:microsoft.com/office/officeart/2005/8/layout/pyramid1"/>
    <dgm:cxn modelId="{305FF8DD-90D5-49FF-8CBE-791682FECC8B}" type="presParOf" srcId="{5777266C-BD4F-4803-BB56-08D3F8942EC4}" destId="{70CA7DEF-E1EA-4AF1-9A5E-68682645DA90}" srcOrd="0" destOrd="0" presId="urn:microsoft.com/office/officeart/2005/8/layout/pyramid1"/>
    <dgm:cxn modelId="{49AA45DD-3257-4490-9EE4-9BF30D051AB7}" type="presParOf" srcId="{5777266C-BD4F-4803-BB56-08D3F8942EC4}" destId="{DC29F06E-9599-4E06-9714-7571AE065F55}" srcOrd="1" destOrd="0" presId="urn:microsoft.com/office/officeart/2005/8/layout/pyramid1"/>
    <dgm:cxn modelId="{C338BCD2-9830-4AAD-AE20-3BF9A2F1CF3F}" type="presParOf" srcId="{F225D6AE-38C1-4F94-90D0-884F82110560}" destId="{337EEBD7-236E-4E94-B65F-A38B5DFB6FFF}" srcOrd="1" destOrd="0" presId="urn:microsoft.com/office/officeart/2005/8/layout/pyramid1"/>
    <dgm:cxn modelId="{87A0DADC-534B-4E93-97C1-ADE9F89538B1}" type="presParOf" srcId="{337EEBD7-236E-4E94-B65F-A38B5DFB6FFF}" destId="{F02F5B68-20E8-4EB1-9682-6A83518C5BF5}" srcOrd="0" destOrd="0" presId="urn:microsoft.com/office/officeart/2005/8/layout/pyramid1"/>
    <dgm:cxn modelId="{5FE9B7CD-97AA-4059-BD66-D493C29A8088}" type="presParOf" srcId="{337EEBD7-236E-4E94-B65F-A38B5DFB6FFF}" destId="{E4927981-13DB-42A0-85D5-9F63F8811B98}" srcOrd="1" destOrd="0" presId="urn:microsoft.com/office/officeart/2005/8/layout/pyramid1"/>
    <dgm:cxn modelId="{80FDB209-719D-495A-829B-C0DAE80CDA5C}" type="presParOf" srcId="{F225D6AE-38C1-4F94-90D0-884F82110560}" destId="{1B1020DD-AAC6-47C0-A1DB-03CCB6BB8F92}" srcOrd="2" destOrd="0" presId="urn:microsoft.com/office/officeart/2005/8/layout/pyramid1"/>
    <dgm:cxn modelId="{83E007FE-40FE-4FAC-B933-3E6DA5F80768}" type="presParOf" srcId="{1B1020DD-AAC6-47C0-A1DB-03CCB6BB8F92}" destId="{367A37C1-6F52-4E06-A05B-90ED1918EE9D}" srcOrd="0" destOrd="0" presId="urn:microsoft.com/office/officeart/2005/8/layout/pyramid1"/>
    <dgm:cxn modelId="{E480012D-A67E-4371-91CD-95A3073E237C}" type="presParOf" srcId="{1B1020DD-AAC6-47C0-A1DB-03CCB6BB8F92}" destId="{A62EF763-300E-4ED3-AF34-D7AE4FFE749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5328B3-4BF7-4439-AB6C-465F97BAE3F3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B83EE241-702C-4BE1-B989-2B0D69424FEC}">
      <dgm:prSet phldrT="[Text]"/>
      <dgm:spPr/>
      <dgm:t>
        <a:bodyPr/>
        <a:lstStyle/>
        <a:p>
          <a:r>
            <a:rPr lang="th-TH" b="1" dirty="0" smtClean="0">
              <a:solidFill>
                <a:srgbClr val="FFFF00"/>
              </a:solidFill>
              <a:latin typeface="BrowalliaUPC" pitchFamily="34" charset="-34"/>
              <a:cs typeface="BrowalliaUPC" pitchFamily="34" charset="-34"/>
            </a:rPr>
            <a:t>ต้องจัดซื้อจัดจ้าง</a:t>
          </a:r>
          <a:endParaRPr lang="th-TH" dirty="0"/>
        </a:p>
      </dgm:t>
    </dgm:pt>
    <dgm:pt modelId="{D0EB9332-DE43-48BF-8A95-B4A9AD8905FC}" type="parTrans" cxnId="{9211EF83-EC1D-4CD4-889F-A4B053818B88}">
      <dgm:prSet/>
      <dgm:spPr/>
      <dgm:t>
        <a:bodyPr/>
        <a:lstStyle/>
        <a:p>
          <a:endParaRPr lang="th-TH"/>
        </a:p>
      </dgm:t>
    </dgm:pt>
    <dgm:pt modelId="{68D4B03F-386E-4C9A-A798-3DA8BB03BDED}" type="sibTrans" cxnId="{9211EF83-EC1D-4CD4-889F-A4B053818B88}">
      <dgm:prSet/>
      <dgm:spPr/>
      <dgm:t>
        <a:bodyPr/>
        <a:lstStyle/>
        <a:p>
          <a:endParaRPr lang="th-TH"/>
        </a:p>
      </dgm:t>
    </dgm:pt>
    <dgm:pt modelId="{0FDCE6FA-E8FA-48C8-8B95-38C8C73FE29D}">
      <dgm:prSet phldrT="[Text]"/>
      <dgm:spPr/>
      <dgm:t>
        <a:bodyPr/>
        <a:lstStyle/>
        <a:p>
          <a:r>
            <a:rPr lang="th-TH" b="1" dirty="0" smtClean="0">
              <a:solidFill>
                <a:srgbClr val="FFFF00"/>
              </a:solidFill>
              <a:latin typeface="BrowalliaUPC" pitchFamily="34" charset="-34"/>
              <a:cs typeface="BrowalliaUPC" pitchFamily="34" charset="-34"/>
            </a:rPr>
            <a:t>รับจัดสรร</a:t>
          </a:r>
        </a:p>
        <a:p>
          <a:r>
            <a:rPr lang="th-TH" b="1" dirty="0" smtClean="0">
              <a:solidFill>
                <a:srgbClr val="FFFF00"/>
              </a:solidFill>
              <a:latin typeface="BrowalliaUPC" pitchFamily="34" charset="-34"/>
              <a:cs typeface="BrowalliaUPC" pitchFamily="34" charset="-34"/>
            </a:rPr>
            <a:t>เงินงบประมาณ</a:t>
          </a:r>
          <a:endParaRPr lang="th-TH" dirty="0"/>
        </a:p>
      </dgm:t>
    </dgm:pt>
    <dgm:pt modelId="{8293F258-88A7-44BF-8B88-342B7E9615F7}" type="parTrans" cxnId="{492336A2-AF30-441E-A574-2B4802148113}">
      <dgm:prSet/>
      <dgm:spPr/>
      <dgm:t>
        <a:bodyPr/>
        <a:lstStyle/>
        <a:p>
          <a:endParaRPr lang="th-TH"/>
        </a:p>
      </dgm:t>
    </dgm:pt>
    <dgm:pt modelId="{ACA7AABB-E3BE-474C-A7B5-76EDA7088B0F}" type="sibTrans" cxnId="{492336A2-AF30-441E-A574-2B4802148113}">
      <dgm:prSet/>
      <dgm:spPr/>
      <dgm:t>
        <a:bodyPr/>
        <a:lstStyle/>
        <a:p>
          <a:endParaRPr lang="th-TH"/>
        </a:p>
      </dgm:t>
    </dgm:pt>
    <dgm:pt modelId="{6D354C6F-2C59-4084-BE79-E1A5A7D60222}">
      <dgm:prSet phldrT="[Text]"/>
      <dgm:spPr/>
      <dgm:t>
        <a:bodyPr/>
        <a:lstStyle/>
        <a:p>
          <a:r>
            <a:rPr lang="th-TH" dirty="0" smtClean="0"/>
            <a:t>เงินเข้าบัญชีผู้รับจ้าง</a:t>
          </a:r>
          <a:endParaRPr lang="th-TH" dirty="0"/>
        </a:p>
      </dgm:t>
    </dgm:pt>
    <dgm:pt modelId="{1B9B3C73-3562-4731-9C2B-E2354A7FD00A}" type="parTrans" cxnId="{7B287809-13F9-4A58-838B-882099BDFC87}">
      <dgm:prSet/>
      <dgm:spPr/>
      <dgm:t>
        <a:bodyPr/>
        <a:lstStyle/>
        <a:p>
          <a:endParaRPr lang="th-TH"/>
        </a:p>
      </dgm:t>
    </dgm:pt>
    <dgm:pt modelId="{F12A9A5C-448B-45F5-A444-2F62F3341328}" type="sibTrans" cxnId="{7B287809-13F9-4A58-838B-882099BDFC87}">
      <dgm:prSet/>
      <dgm:spPr/>
      <dgm:t>
        <a:bodyPr/>
        <a:lstStyle/>
        <a:p>
          <a:endParaRPr lang="th-TH"/>
        </a:p>
      </dgm:t>
    </dgm:pt>
    <dgm:pt modelId="{1B6B629F-051E-480F-8EE8-3AB3856DD2E8}">
      <dgm:prSet phldrT="[Text]"/>
      <dgm:spPr/>
      <dgm:t>
        <a:bodyPr/>
        <a:lstStyle/>
        <a:p>
          <a:r>
            <a:rPr lang="th-TH" dirty="0" smtClean="0"/>
            <a:t>เบิกจ่าย</a:t>
          </a:r>
          <a:endParaRPr lang="th-TH" dirty="0"/>
        </a:p>
      </dgm:t>
    </dgm:pt>
    <dgm:pt modelId="{11695F27-F8A2-4779-82FE-926340EE21CE}" type="parTrans" cxnId="{F3395224-AB99-41B7-8548-AEF189944673}">
      <dgm:prSet/>
      <dgm:spPr/>
      <dgm:t>
        <a:bodyPr/>
        <a:lstStyle/>
        <a:p>
          <a:endParaRPr lang="th-TH"/>
        </a:p>
      </dgm:t>
    </dgm:pt>
    <dgm:pt modelId="{ED3DB8DD-DF0F-4F65-A090-F18FEB83215A}" type="sibTrans" cxnId="{F3395224-AB99-41B7-8548-AEF189944673}">
      <dgm:prSet/>
      <dgm:spPr/>
      <dgm:t>
        <a:bodyPr/>
        <a:lstStyle/>
        <a:p>
          <a:endParaRPr lang="th-TH"/>
        </a:p>
      </dgm:t>
    </dgm:pt>
    <dgm:pt modelId="{84825057-0463-48E9-8EF3-0E8BC775E4EB}">
      <dgm:prSet/>
      <dgm:spPr/>
      <dgm:t>
        <a:bodyPr/>
        <a:lstStyle/>
        <a:p>
          <a:r>
            <a:rPr lang="th-TH" dirty="0" smtClean="0"/>
            <a:t>บริหารสัญญา/ตรวจรับงาน</a:t>
          </a:r>
          <a:endParaRPr lang="th-TH" dirty="0"/>
        </a:p>
      </dgm:t>
    </dgm:pt>
    <dgm:pt modelId="{EFE3F6BE-FDEF-4AE2-9EE1-B51C5A9EA73D}" type="parTrans" cxnId="{52A50551-AE0F-46B0-985C-9DB537FE302C}">
      <dgm:prSet/>
      <dgm:spPr/>
      <dgm:t>
        <a:bodyPr/>
        <a:lstStyle/>
        <a:p>
          <a:endParaRPr lang="th-TH"/>
        </a:p>
      </dgm:t>
    </dgm:pt>
    <dgm:pt modelId="{568BD66F-CB56-433E-AC70-C697EAAD4ECF}" type="sibTrans" cxnId="{52A50551-AE0F-46B0-985C-9DB537FE302C}">
      <dgm:prSet/>
      <dgm:spPr/>
      <dgm:t>
        <a:bodyPr/>
        <a:lstStyle/>
        <a:p>
          <a:endParaRPr lang="th-TH"/>
        </a:p>
      </dgm:t>
    </dgm:pt>
    <dgm:pt modelId="{86E35FDE-8BFD-4AFE-A598-6B73396F5211}">
      <dgm:prSet/>
      <dgm:spPr/>
      <dgm:t>
        <a:bodyPr/>
        <a:lstStyle/>
        <a:p>
          <a:r>
            <a:rPr lang="th-TH" dirty="0" smtClean="0"/>
            <a:t>ทำสัญญา</a:t>
          </a:r>
          <a:endParaRPr lang="th-TH" dirty="0"/>
        </a:p>
      </dgm:t>
    </dgm:pt>
    <dgm:pt modelId="{2069D8F6-1C4E-4E98-88FD-EF7BB35F8E34}" type="parTrans" cxnId="{14A01A6D-1C3C-4852-B649-D22DF7C8A005}">
      <dgm:prSet/>
      <dgm:spPr/>
      <dgm:t>
        <a:bodyPr/>
        <a:lstStyle/>
        <a:p>
          <a:endParaRPr lang="th-TH"/>
        </a:p>
      </dgm:t>
    </dgm:pt>
    <dgm:pt modelId="{9720D737-EEBA-406A-AEE4-E300F8BDCD70}" type="sibTrans" cxnId="{14A01A6D-1C3C-4852-B649-D22DF7C8A005}">
      <dgm:prSet/>
      <dgm:spPr/>
      <dgm:t>
        <a:bodyPr/>
        <a:lstStyle/>
        <a:p>
          <a:endParaRPr lang="th-TH"/>
        </a:p>
      </dgm:t>
    </dgm:pt>
    <dgm:pt modelId="{CFA71112-E556-450D-A5DC-34CB97B88A86}">
      <dgm:prSet/>
      <dgm:spPr/>
      <dgm:t>
        <a:bodyPr/>
        <a:lstStyle/>
        <a:p>
          <a:r>
            <a:rPr lang="th-TH" dirty="0" smtClean="0"/>
            <a:t>ประกาศหาผู้รับจ้าง</a:t>
          </a:r>
          <a:endParaRPr lang="th-TH" dirty="0"/>
        </a:p>
      </dgm:t>
    </dgm:pt>
    <dgm:pt modelId="{8316118C-4B85-4518-8A8E-A285F8323FAE}" type="parTrans" cxnId="{FC6D4C3F-57F6-42B8-A33A-2172D719D0B2}">
      <dgm:prSet/>
      <dgm:spPr/>
      <dgm:t>
        <a:bodyPr/>
        <a:lstStyle/>
        <a:p>
          <a:endParaRPr lang="th-TH"/>
        </a:p>
      </dgm:t>
    </dgm:pt>
    <dgm:pt modelId="{9D36AE73-011A-4805-BA66-02520E906946}" type="sibTrans" cxnId="{FC6D4C3F-57F6-42B8-A33A-2172D719D0B2}">
      <dgm:prSet/>
      <dgm:spPr/>
      <dgm:t>
        <a:bodyPr/>
        <a:lstStyle/>
        <a:p>
          <a:endParaRPr lang="th-TH"/>
        </a:p>
      </dgm:t>
    </dgm:pt>
    <dgm:pt modelId="{0E2960E8-2BEC-4DC3-9826-3BF1B181DC20}">
      <dgm:prSet/>
      <dgm:spPr/>
      <dgm:t>
        <a:bodyPr/>
        <a:lstStyle/>
        <a:p>
          <a:r>
            <a:rPr lang="th-TH" dirty="0" smtClean="0"/>
            <a:t>ทำรายงานขอซื้อขอจ้าง</a:t>
          </a:r>
          <a:endParaRPr lang="th-TH" dirty="0"/>
        </a:p>
      </dgm:t>
    </dgm:pt>
    <dgm:pt modelId="{C3BF9B34-0E76-4B88-9C1C-4D93A7D8E08D}" type="parTrans" cxnId="{B011C82C-F0B2-48B4-B18E-991F3671408F}">
      <dgm:prSet/>
      <dgm:spPr/>
      <dgm:t>
        <a:bodyPr/>
        <a:lstStyle/>
        <a:p>
          <a:endParaRPr lang="th-TH"/>
        </a:p>
      </dgm:t>
    </dgm:pt>
    <dgm:pt modelId="{A574E40B-C61C-49E3-833B-A3DE3E12BE7A}" type="sibTrans" cxnId="{B011C82C-F0B2-48B4-B18E-991F3671408F}">
      <dgm:prSet/>
      <dgm:spPr/>
      <dgm:t>
        <a:bodyPr/>
        <a:lstStyle/>
        <a:p>
          <a:endParaRPr lang="th-TH"/>
        </a:p>
      </dgm:t>
    </dgm:pt>
    <dgm:pt modelId="{3BFBE255-B654-4BE7-8440-40B825DECE20}">
      <dgm:prSet/>
      <dgm:spPr/>
      <dgm:t>
        <a:bodyPr/>
        <a:lstStyle/>
        <a:p>
          <a:endParaRPr lang="th-TH"/>
        </a:p>
      </dgm:t>
    </dgm:pt>
    <dgm:pt modelId="{19E1F374-A68F-4519-8ED6-8766A9AC2063}" type="parTrans" cxnId="{4BE00A8C-12E3-4D28-B03C-C66C53524BA9}">
      <dgm:prSet/>
      <dgm:spPr/>
      <dgm:t>
        <a:bodyPr/>
        <a:lstStyle/>
        <a:p>
          <a:endParaRPr lang="th-TH"/>
        </a:p>
      </dgm:t>
    </dgm:pt>
    <dgm:pt modelId="{D655915E-C722-4638-8977-3DB816338D61}" type="sibTrans" cxnId="{4BE00A8C-12E3-4D28-B03C-C66C53524BA9}">
      <dgm:prSet/>
      <dgm:spPr/>
      <dgm:t>
        <a:bodyPr/>
        <a:lstStyle/>
        <a:p>
          <a:endParaRPr lang="th-TH"/>
        </a:p>
      </dgm:t>
    </dgm:pt>
    <dgm:pt modelId="{D3295CA3-7EA7-4D9A-A3DC-2B365362A2D5}">
      <dgm:prSet/>
      <dgm:spPr/>
      <dgm:t>
        <a:bodyPr/>
        <a:lstStyle/>
        <a:p>
          <a:endParaRPr lang="th-TH"/>
        </a:p>
      </dgm:t>
    </dgm:pt>
    <dgm:pt modelId="{83E5855E-1ABB-4D0D-BE3E-18FA8D4BE548}" type="parTrans" cxnId="{22956064-8C99-4E98-86B2-39E8007CF47A}">
      <dgm:prSet/>
      <dgm:spPr/>
      <dgm:t>
        <a:bodyPr/>
        <a:lstStyle/>
        <a:p>
          <a:endParaRPr lang="th-TH"/>
        </a:p>
      </dgm:t>
    </dgm:pt>
    <dgm:pt modelId="{3A3614F5-D456-46F6-B7AC-938BE643FA77}" type="sibTrans" cxnId="{22956064-8C99-4E98-86B2-39E8007CF47A}">
      <dgm:prSet/>
      <dgm:spPr/>
      <dgm:t>
        <a:bodyPr/>
        <a:lstStyle/>
        <a:p>
          <a:endParaRPr lang="th-TH"/>
        </a:p>
      </dgm:t>
    </dgm:pt>
    <dgm:pt modelId="{1FBB5D51-596C-4FA6-A15C-662051DD647A}">
      <dgm:prSet/>
      <dgm:spPr/>
      <dgm:t>
        <a:bodyPr/>
        <a:lstStyle/>
        <a:p>
          <a:endParaRPr lang="th-TH"/>
        </a:p>
      </dgm:t>
    </dgm:pt>
    <dgm:pt modelId="{23460F4D-096F-49AF-B4A8-A5F751E4342B}" type="parTrans" cxnId="{76687F9C-F1A3-400F-8035-434E8A75F04F}">
      <dgm:prSet/>
      <dgm:spPr/>
      <dgm:t>
        <a:bodyPr/>
        <a:lstStyle/>
        <a:p>
          <a:endParaRPr lang="th-TH"/>
        </a:p>
      </dgm:t>
    </dgm:pt>
    <dgm:pt modelId="{90EC9D74-F559-4688-950D-F185343F6240}" type="sibTrans" cxnId="{76687F9C-F1A3-400F-8035-434E8A75F04F}">
      <dgm:prSet/>
      <dgm:spPr/>
      <dgm:t>
        <a:bodyPr/>
        <a:lstStyle/>
        <a:p>
          <a:endParaRPr lang="th-TH"/>
        </a:p>
      </dgm:t>
    </dgm:pt>
    <dgm:pt modelId="{CB590731-2C91-4D79-84C3-2E542187C792}">
      <dgm:prSet/>
      <dgm:spPr/>
      <dgm:t>
        <a:bodyPr/>
        <a:lstStyle/>
        <a:p>
          <a:endParaRPr lang="th-TH"/>
        </a:p>
      </dgm:t>
    </dgm:pt>
    <dgm:pt modelId="{4815DAC9-28E3-437C-9B00-E96AE000E7E5}" type="parTrans" cxnId="{6C40F276-D99C-4D2E-B1AC-7759CEDA6E19}">
      <dgm:prSet/>
      <dgm:spPr/>
      <dgm:t>
        <a:bodyPr/>
        <a:lstStyle/>
        <a:p>
          <a:endParaRPr lang="th-TH"/>
        </a:p>
      </dgm:t>
    </dgm:pt>
    <dgm:pt modelId="{B18482A2-1C0E-4583-A86D-40B3446F28EA}" type="sibTrans" cxnId="{6C40F276-D99C-4D2E-B1AC-7759CEDA6E19}">
      <dgm:prSet/>
      <dgm:spPr/>
      <dgm:t>
        <a:bodyPr/>
        <a:lstStyle/>
        <a:p>
          <a:endParaRPr lang="th-TH"/>
        </a:p>
      </dgm:t>
    </dgm:pt>
    <dgm:pt modelId="{6F9B4875-A07B-499D-8359-3BA9711C1BCC}">
      <dgm:prSet/>
      <dgm:spPr/>
      <dgm:t>
        <a:bodyPr/>
        <a:lstStyle/>
        <a:p>
          <a:endParaRPr lang="th-TH"/>
        </a:p>
      </dgm:t>
    </dgm:pt>
    <dgm:pt modelId="{E6954AE9-E8BE-40D4-B70E-0E3371E4C33F}" type="parTrans" cxnId="{6E1D470A-31A9-4ACA-A45F-3695AD25BFCF}">
      <dgm:prSet/>
      <dgm:spPr/>
      <dgm:t>
        <a:bodyPr/>
        <a:lstStyle/>
        <a:p>
          <a:endParaRPr lang="th-TH"/>
        </a:p>
      </dgm:t>
    </dgm:pt>
    <dgm:pt modelId="{2A307B6B-260F-4B2E-BDC5-C0361EA2B65F}" type="sibTrans" cxnId="{6E1D470A-31A9-4ACA-A45F-3695AD25BFCF}">
      <dgm:prSet/>
      <dgm:spPr/>
      <dgm:t>
        <a:bodyPr/>
        <a:lstStyle/>
        <a:p>
          <a:endParaRPr lang="th-TH"/>
        </a:p>
      </dgm:t>
    </dgm:pt>
    <dgm:pt modelId="{B27A15ED-795A-4C33-86F8-F0535DA6A342}">
      <dgm:prSet/>
      <dgm:spPr/>
      <dgm:t>
        <a:bodyPr/>
        <a:lstStyle/>
        <a:p>
          <a:endParaRPr lang="th-TH"/>
        </a:p>
      </dgm:t>
    </dgm:pt>
    <dgm:pt modelId="{84636CFA-4A74-42D3-9D8F-DDD8418B55F7}" type="parTrans" cxnId="{FD166C57-062E-449C-8E2B-3796A07F794F}">
      <dgm:prSet/>
      <dgm:spPr/>
      <dgm:t>
        <a:bodyPr/>
        <a:lstStyle/>
        <a:p>
          <a:endParaRPr lang="th-TH"/>
        </a:p>
      </dgm:t>
    </dgm:pt>
    <dgm:pt modelId="{6C4E180D-EF9A-4CB8-9FA5-F0BE8731FBA7}" type="sibTrans" cxnId="{FD166C57-062E-449C-8E2B-3796A07F794F}">
      <dgm:prSet/>
      <dgm:spPr/>
      <dgm:t>
        <a:bodyPr/>
        <a:lstStyle/>
        <a:p>
          <a:endParaRPr lang="th-TH"/>
        </a:p>
      </dgm:t>
    </dgm:pt>
    <dgm:pt modelId="{7597DF3E-DADD-4030-8DB1-C36DF7E4845F}">
      <dgm:prSet/>
      <dgm:spPr/>
      <dgm:t>
        <a:bodyPr/>
        <a:lstStyle/>
        <a:p>
          <a:endParaRPr lang="th-TH"/>
        </a:p>
      </dgm:t>
    </dgm:pt>
    <dgm:pt modelId="{D499064A-F27A-4517-AF71-92DA5D40A7FE}" type="parTrans" cxnId="{3E154F8B-9050-40C7-9C63-3981FF3FB536}">
      <dgm:prSet/>
      <dgm:spPr/>
      <dgm:t>
        <a:bodyPr/>
        <a:lstStyle/>
        <a:p>
          <a:endParaRPr lang="th-TH"/>
        </a:p>
      </dgm:t>
    </dgm:pt>
    <dgm:pt modelId="{7869DA90-4359-4912-A29C-EAD18B02C40C}" type="sibTrans" cxnId="{3E154F8B-9050-40C7-9C63-3981FF3FB536}">
      <dgm:prSet/>
      <dgm:spPr/>
      <dgm:t>
        <a:bodyPr/>
        <a:lstStyle/>
        <a:p>
          <a:endParaRPr lang="th-TH"/>
        </a:p>
      </dgm:t>
    </dgm:pt>
    <dgm:pt modelId="{363F6F2C-852B-45A3-B0A9-DA96F12A2024}">
      <dgm:prSet/>
      <dgm:spPr/>
      <dgm:t>
        <a:bodyPr/>
        <a:lstStyle/>
        <a:p>
          <a:endParaRPr lang="th-TH"/>
        </a:p>
      </dgm:t>
    </dgm:pt>
    <dgm:pt modelId="{30918490-1559-4A4B-B585-206735206656}" type="parTrans" cxnId="{B034C8F6-D862-4284-B1CA-A076925CC41A}">
      <dgm:prSet/>
      <dgm:spPr/>
      <dgm:t>
        <a:bodyPr/>
        <a:lstStyle/>
        <a:p>
          <a:endParaRPr lang="th-TH"/>
        </a:p>
      </dgm:t>
    </dgm:pt>
    <dgm:pt modelId="{52542436-0A56-4309-A871-DD6CD9A6B1B0}" type="sibTrans" cxnId="{B034C8F6-D862-4284-B1CA-A076925CC41A}">
      <dgm:prSet/>
      <dgm:spPr/>
      <dgm:t>
        <a:bodyPr/>
        <a:lstStyle/>
        <a:p>
          <a:endParaRPr lang="th-TH"/>
        </a:p>
      </dgm:t>
    </dgm:pt>
    <dgm:pt modelId="{634C97C0-F264-4E46-9425-BD908B088813}" type="pres">
      <dgm:prSet presAssocID="{145328B3-4BF7-4439-AB6C-465F97BAE3F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4AAC0229-C89A-4049-B09B-15495EBFC4C1}" type="pres">
      <dgm:prSet presAssocID="{B83EE241-702C-4BE1-B989-2B0D69424FEC}" presName="singleCycle" presStyleCnt="0"/>
      <dgm:spPr/>
    </dgm:pt>
    <dgm:pt modelId="{2A4123C6-A69B-4450-8221-9E6A19C5E7BC}" type="pres">
      <dgm:prSet presAssocID="{B83EE241-702C-4BE1-B989-2B0D69424FEC}" presName="singleCenter" presStyleLbl="node1" presStyleIdx="0" presStyleCnt="8" custLinFactNeighborX="1078" custLinFactNeighborY="-16459">
        <dgm:presLayoutVars>
          <dgm:chMax val="7"/>
          <dgm:chPref val="7"/>
        </dgm:presLayoutVars>
      </dgm:prSet>
      <dgm:spPr/>
      <dgm:t>
        <a:bodyPr/>
        <a:lstStyle/>
        <a:p>
          <a:endParaRPr lang="th-TH"/>
        </a:p>
      </dgm:t>
    </dgm:pt>
    <dgm:pt modelId="{6EE6A344-90FD-42B9-9B9F-A68ED68DC323}" type="pres">
      <dgm:prSet presAssocID="{8293F258-88A7-44BF-8B88-342B7E9615F7}" presName="Name56" presStyleLbl="parChTrans1D2" presStyleIdx="0" presStyleCnt="7"/>
      <dgm:spPr/>
      <dgm:t>
        <a:bodyPr/>
        <a:lstStyle/>
        <a:p>
          <a:endParaRPr lang="th-TH"/>
        </a:p>
      </dgm:t>
    </dgm:pt>
    <dgm:pt modelId="{48DDFEEF-275C-4649-BDE8-16D8F69DF072}" type="pres">
      <dgm:prSet presAssocID="{0FDCE6FA-E8FA-48C8-8B95-38C8C73FE29D}" presName="text0" presStyleLbl="node1" presStyleIdx="1" presStyleCnt="8" custScaleX="227938" custRadScaleRad="107339" custRadScaleInc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6F805B-65D2-4736-9D72-423C9C201877}" type="pres">
      <dgm:prSet presAssocID="{1B9B3C73-3562-4731-9C2B-E2354A7FD00A}" presName="Name56" presStyleLbl="parChTrans1D2" presStyleIdx="1" presStyleCnt="7"/>
      <dgm:spPr/>
      <dgm:t>
        <a:bodyPr/>
        <a:lstStyle/>
        <a:p>
          <a:endParaRPr lang="th-TH"/>
        </a:p>
      </dgm:t>
    </dgm:pt>
    <dgm:pt modelId="{53C1DAE9-C4F2-470A-9C7A-4965385F0414}" type="pres">
      <dgm:prSet presAssocID="{6D354C6F-2C59-4084-BE79-E1A5A7D60222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5EC65E-9377-48BE-BE21-09E83E5D8EE7}" type="pres">
      <dgm:prSet presAssocID="{11695F27-F8A2-4779-82FE-926340EE21CE}" presName="Name56" presStyleLbl="parChTrans1D2" presStyleIdx="2" presStyleCnt="7"/>
      <dgm:spPr/>
      <dgm:t>
        <a:bodyPr/>
        <a:lstStyle/>
        <a:p>
          <a:endParaRPr lang="th-TH"/>
        </a:p>
      </dgm:t>
    </dgm:pt>
    <dgm:pt modelId="{CC6F9F92-89A5-42BC-A88B-A746CF237F47}" type="pres">
      <dgm:prSet presAssocID="{1B6B629F-051E-480F-8EE8-3AB3856DD2E8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FE63B4-E06C-4AF1-8264-A4AF77AEDA15}" type="pres">
      <dgm:prSet presAssocID="{EFE3F6BE-FDEF-4AE2-9EE1-B51C5A9EA73D}" presName="Name56" presStyleLbl="parChTrans1D2" presStyleIdx="3" presStyleCnt="7"/>
      <dgm:spPr/>
      <dgm:t>
        <a:bodyPr/>
        <a:lstStyle/>
        <a:p>
          <a:endParaRPr lang="th-TH"/>
        </a:p>
      </dgm:t>
    </dgm:pt>
    <dgm:pt modelId="{11A81A11-D49A-4831-8498-1DFF36554B94}" type="pres">
      <dgm:prSet presAssocID="{84825057-0463-48E9-8EF3-0E8BC775E4EB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796782-BF37-476A-ADE8-FAD17F5CB6B2}" type="pres">
      <dgm:prSet presAssocID="{2069D8F6-1C4E-4E98-88FD-EF7BB35F8E34}" presName="Name56" presStyleLbl="parChTrans1D2" presStyleIdx="4" presStyleCnt="7"/>
      <dgm:spPr/>
      <dgm:t>
        <a:bodyPr/>
        <a:lstStyle/>
        <a:p>
          <a:endParaRPr lang="th-TH"/>
        </a:p>
      </dgm:t>
    </dgm:pt>
    <dgm:pt modelId="{4862A3F0-1985-4B53-BB8C-9F0248692A38}" type="pres">
      <dgm:prSet presAssocID="{86E35FDE-8BFD-4AFE-A598-6B73396F5211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633421-05E3-475C-ABB0-BEBC8CDA0371}" type="pres">
      <dgm:prSet presAssocID="{8316118C-4B85-4518-8A8E-A285F8323FAE}" presName="Name56" presStyleLbl="parChTrans1D2" presStyleIdx="5" presStyleCnt="7"/>
      <dgm:spPr/>
      <dgm:t>
        <a:bodyPr/>
        <a:lstStyle/>
        <a:p>
          <a:endParaRPr lang="th-TH"/>
        </a:p>
      </dgm:t>
    </dgm:pt>
    <dgm:pt modelId="{FDDDF8A1-9173-4F1D-A09C-DE409C78F60A}" type="pres">
      <dgm:prSet presAssocID="{CFA71112-E556-450D-A5DC-34CB97B88A86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836A3E-0D6A-4E5F-9406-5B806EA7DF9D}" type="pres">
      <dgm:prSet presAssocID="{C3BF9B34-0E76-4B88-9C1C-4D93A7D8E08D}" presName="Name56" presStyleLbl="parChTrans1D2" presStyleIdx="6" presStyleCnt="7"/>
      <dgm:spPr/>
      <dgm:t>
        <a:bodyPr/>
        <a:lstStyle/>
        <a:p>
          <a:endParaRPr lang="th-TH"/>
        </a:p>
      </dgm:t>
    </dgm:pt>
    <dgm:pt modelId="{EB639749-189D-417C-B2A8-E3DE9B9E3C0B}" type="pres">
      <dgm:prSet presAssocID="{0E2960E8-2BEC-4DC3-9826-3BF1B181DC20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8392E45-2B53-4607-B885-391B6D167782}" type="presOf" srcId="{11695F27-F8A2-4779-82FE-926340EE21CE}" destId="{CA5EC65E-9377-48BE-BE21-09E83E5D8EE7}" srcOrd="0" destOrd="0" presId="urn:microsoft.com/office/officeart/2008/layout/RadialCluster"/>
    <dgm:cxn modelId="{F3395224-AB99-41B7-8548-AEF189944673}" srcId="{B83EE241-702C-4BE1-B989-2B0D69424FEC}" destId="{1B6B629F-051E-480F-8EE8-3AB3856DD2E8}" srcOrd="2" destOrd="0" parTransId="{11695F27-F8A2-4779-82FE-926340EE21CE}" sibTransId="{ED3DB8DD-DF0F-4F65-A090-F18FEB83215A}"/>
    <dgm:cxn modelId="{74CFDE09-4DB8-42BA-9A0D-91B4909450CF}" type="presOf" srcId="{1B9B3C73-3562-4731-9C2B-E2354A7FD00A}" destId="{BE6F805B-65D2-4736-9D72-423C9C201877}" srcOrd="0" destOrd="0" presId="urn:microsoft.com/office/officeart/2008/layout/RadialCluster"/>
    <dgm:cxn modelId="{5885D02C-82B2-45A3-9E6B-E12690C2B027}" type="presOf" srcId="{8316118C-4B85-4518-8A8E-A285F8323FAE}" destId="{8B633421-05E3-475C-ABB0-BEBC8CDA0371}" srcOrd="0" destOrd="0" presId="urn:microsoft.com/office/officeart/2008/layout/RadialCluster"/>
    <dgm:cxn modelId="{492336A2-AF30-441E-A574-2B4802148113}" srcId="{B83EE241-702C-4BE1-B989-2B0D69424FEC}" destId="{0FDCE6FA-E8FA-48C8-8B95-38C8C73FE29D}" srcOrd="0" destOrd="0" parTransId="{8293F258-88A7-44BF-8B88-342B7E9615F7}" sibTransId="{ACA7AABB-E3BE-474C-A7B5-76EDA7088B0F}"/>
    <dgm:cxn modelId="{52A50551-AE0F-46B0-985C-9DB537FE302C}" srcId="{B83EE241-702C-4BE1-B989-2B0D69424FEC}" destId="{84825057-0463-48E9-8EF3-0E8BC775E4EB}" srcOrd="3" destOrd="0" parTransId="{EFE3F6BE-FDEF-4AE2-9EE1-B51C5A9EA73D}" sibTransId="{568BD66F-CB56-433E-AC70-C697EAAD4ECF}"/>
    <dgm:cxn modelId="{639B6BCE-7B43-4AB7-BFDA-CDBA0454666B}" type="presOf" srcId="{2069D8F6-1C4E-4E98-88FD-EF7BB35F8E34}" destId="{4E796782-BF37-476A-ADE8-FAD17F5CB6B2}" srcOrd="0" destOrd="0" presId="urn:microsoft.com/office/officeart/2008/layout/RadialCluster"/>
    <dgm:cxn modelId="{AF050A88-AC88-4F4C-96D9-DB265202B38C}" type="presOf" srcId="{B83EE241-702C-4BE1-B989-2B0D69424FEC}" destId="{2A4123C6-A69B-4450-8221-9E6A19C5E7BC}" srcOrd="0" destOrd="0" presId="urn:microsoft.com/office/officeart/2008/layout/RadialCluster"/>
    <dgm:cxn modelId="{6C40F276-D99C-4D2E-B1AC-7759CEDA6E19}" srcId="{B83EE241-702C-4BE1-B989-2B0D69424FEC}" destId="{CB590731-2C91-4D79-84C3-2E542187C792}" srcOrd="14" destOrd="0" parTransId="{4815DAC9-28E3-437C-9B00-E96AE000E7E5}" sibTransId="{B18482A2-1C0E-4583-A86D-40B3446F28EA}"/>
    <dgm:cxn modelId="{6E1D470A-31A9-4ACA-A45F-3695AD25BFCF}" srcId="{B83EE241-702C-4BE1-B989-2B0D69424FEC}" destId="{6F9B4875-A07B-499D-8359-3BA9711C1BCC}" srcOrd="7" destOrd="0" parTransId="{E6954AE9-E8BE-40D4-B70E-0E3371E4C33F}" sibTransId="{2A307B6B-260F-4B2E-BDC5-C0361EA2B65F}"/>
    <dgm:cxn modelId="{B011C82C-F0B2-48B4-B18E-991F3671408F}" srcId="{B83EE241-702C-4BE1-B989-2B0D69424FEC}" destId="{0E2960E8-2BEC-4DC3-9826-3BF1B181DC20}" srcOrd="6" destOrd="0" parTransId="{C3BF9B34-0E76-4B88-9C1C-4D93A7D8E08D}" sibTransId="{A574E40B-C61C-49E3-833B-A3DE3E12BE7A}"/>
    <dgm:cxn modelId="{FD166C57-062E-449C-8E2B-3796A07F794F}" srcId="{B83EE241-702C-4BE1-B989-2B0D69424FEC}" destId="{B27A15ED-795A-4C33-86F8-F0535DA6A342}" srcOrd="8" destOrd="0" parTransId="{84636CFA-4A74-42D3-9D8F-DDD8418B55F7}" sibTransId="{6C4E180D-EF9A-4CB8-9FA5-F0BE8731FBA7}"/>
    <dgm:cxn modelId="{8FF65C1A-D11C-43E1-8B69-0E9E1BA03C2D}" type="presOf" srcId="{8293F258-88A7-44BF-8B88-342B7E9615F7}" destId="{6EE6A344-90FD-42B9-9B9F-A68ED68DC323}" srcOrd="0" destOrd="0" presId="urn:microsoft.com/office/officeart/2008/layout/RadialCluster"/>
    <dgm:cxn modelId="{E04A31B3-4F34-4CB4-B4D8-8BF19D85A987}" type="presOf" srcId="{86E35FDE-8BFD-4AFE-A598-6B73396F5211}" destId="{4862A3F0-1985-4B53-BB8C-9F0248692A38}" srcOrd="0" destOrd="0" presId="urn:microsoft.com/office/officeart/2008/layout/RadialCluster"/>
    <dgm:cxn modelId="{7B87526A-D910-46AE-8D40-F1674B12ACFD}" type="presOf" srcId="{84825057-0463-48E9-8EF3-0E8BC775E4EB}" destId="{11A81A11-D49A-4831-8498-1DFF36554B94}" srcOrd="0" destOrd="0" presId="urn:microsoft.com/office/officeart/2008/layout/RadialCluster"/>
    <dgm:cxn modelId="{3E154F8B-9050-40C7-9C63-3981FF3FB536}" srcId="{B83EE241-702C-4BE1-B989-2B0D69424FEC}" destId="{7597DF3E-DADD-4030-8DB1-C36DF7E4845F}" srcOrd="9" destOrd="0" parTransId="{D499064A-F27A-4517-AF71-92DA5D40A7FE}" sibTransId="{7869DA90-4359-4912-A29C-EAD18B02C40C}"/>
    <dgm:cxn modelId="{FC6D4C3F-57F6-42B8-A33A-2172D719D0B2}" srcId="{B83EE241-702C-4BE1-B989-2B0D69424FEC}" destId="{CFA71112-E556-450D-A5DC-34CB97B88A86}" srcOrd="5" destOrd="0" parTransId="{8316118C-4B85-4518-8A8E-A285F8323FAE}" sibTransId="{9D36AE73-011A-4805-BA66-02520E906946}"/>
    <dgm:cxn modelId="{14A01A6D-1C3C-4852-B649-D22DF7C8A005}" srcId="{B83EE241-702C-4BE1-B989-2B0D69424FEC}" destId="{86E35FDE-8BFD-4AFE-A598-6B73396F5211}" srcOrd="4" destOrd="0" parTransId="{2069D8F6-1C4E-4E98-88FD-EF7BB35F8E34}" sibTransId="{9720D737-EEBA-406A-AEE4-E300F8BDCD70}"/>
    <dgm:cxn modelId="{E0D9F08A-F278-4A0C-95C7-C94BD92F117A}" type="presOf" srcId="{C3BF9B34-0E76-4B88-9C1C-4D93A7D8E08D}" destId="{5A836A3E-0D6A-4E5F-9406-5B806EA7DF9D}" srcOrd="0" destOrd="0" presId="urn:microsoft.com/office/officeart/2008/layout/RadialCluster"/>
    <dgm:cxn modelId="{E6E5FD77-9820-4082-BD05-487BF2B2F7A6}" type="presOf" srcId="{0FDCE6FA-E8FA-48C8-8B95-38C8C73FE29D}" destId="{48DDFEEF-275C-4649-BDE8-16D8F69DF072}" srcOrd="0" destOrd="0" presId="urn:microsoft.com/office/officeart/2008/layout/RadialCluster"/>
    <dgm:cxn modelId="{B034C8F6-D862-4284-B1CA-A076925CC41A}" srcId="{B83EE241-702C-4BE1-B989-2B0D69424FEC}" destId="{363F6F2C-852B-45A3-B0A9-DA96F12A2024}" srcOrd="10" destOrd="0" parTransId="{30918490-1559-4A4B-B585-206735206656}" sibTransId="{52542436-0A56-4309-A871-DD6CD9A6B1B0}"/>
    <dgm:cxn modelId="{43BCE6B8-CEA4-432C-83DF-8DC9409B285D}" type="presOf" srcId="{0E2960E8-2BEC-4DC3-9826-3BF1B181DC20}" destId="{EB639749-189D-417C-B2A8-E3DE9B9E3C0B}" srcOrd="0" destOrd="0" presId="urn:microsoft.com/office/officeart/2008/layout/RadialCluster"/>
    <dgm:cxn modelId="{9211EF83-EC1D-4CD4-889F-A4B053818B88}" srcId="{145328B3-4BF7-4439-AB6C-465F97BAE3F3}" destId="{B83EE241-702C-4BE1-B989-2B0D69424FEC}" srcOrd="0" destOrd="0" parTransId="{D0EB9332-DE43-48BF-8A95-B4A9AD8905FC}" sibTransId="{68D4B03F-386E-4C9A-A798-3DA8BB03BDED}"/>
    <dgm:cxn modelId="{37FF761D-515A-41A1-8B76-60514F7F0967}" type="presOf" srcId="{1B6B629F-051E-480F-8EE8-3AB3856DD2E8}" destId="{CC6F9F92-89A5-42BC-A88B-A746CF237F47}" srcOrd="0" destOrd="0" presId="urn:microsoft.com/office/officeart/2008/layout/RadialCluster"/>
    <dgm:cxn modelId="{22956064-8C99-4E98-86B2-39E8007CF47A}" srcId="{B83EE241-702C-4BE1-B989-2B0D69424FEC}" destId="{D3295CA3-7EA7-4D9A-A3DC-2B365362A2D5}" srcOrd="12" destOrd="0" parTransId="{83E5855E-1ABB-4D0D-BE3E-18FA8D4BE548}" sibTransId="{3A3614F5-D456-46F6-B7AC-938BE643FA77}"/>
    <dgm:cxn modelId="{E92D5660-AAC7-448D-899E-7FCEAC99D27F}" type="presOf" srcId="{145328B3-4BF7-4439-AB6C-465F97BAE3F3}" destId="{634C97C0-F264-4E46-9425-BD908B088813}" srcOrd="0" destOrd="0" presId="urn:microsoft.com/office/officeart/2008/layout/RadialCluster"/>
    <dgm:cxn modelId="{4BE00A8C-12E3-4D28-B03C-C66C53524BA9}" srcId="{B83EE241-702C-4BE1-B989-2B0D69424FEC}" destId="{3BFBE255-B654-4BE7-8440-40B825DECE20}" srcOrd="11" destOrd="0" parTransId="{19E1F374-A68F-4519-8ED6-8766A9AC2063}" sibTransId="{D655915E-C722-4638-8977-3DB816338D61}"/>
    <dgm:cxn modelId="{76687F9C-F1A3-400F-8035-434E8A75F04F}" srcId="{B83EE241-702C-4BE1-B989-2B0D69424FEC}" destId="{1FBB5D51-596C-4FA6-A15C-662051DD647A}" srcOrd="13" destOrd="0" parTransId="{23460F4D-096F-49AF-B4A8-A5F751E4342B}" sibTransId="{90EC9D74-F559-4688-950D-F185343F6240}"/>
    <dgm:cxn modelId="{AD589104-BB73-4C88-ABE6-D002F045B142}" type="presOf" srcId="{6D354C6F-2C59-4084-BE79-E1A5A7D60222}" destId="{53C1DAE9-C4F2-470A-9C7A-4965385F0414}" srcOrd="0" destOrd="0" presId="urn:microsoft.com/office/officeart/2008/layout/RadialCluster"/>
    <dgm:cxn modelId="{3842DF17-D21A-4E64-A38C-380BB7333F13}" type="presOf" srcId="{EFE3F6BE-FDEF-4AE2-9EE1-B51C5A9EA73D}" destId="{C3FE63B4-E06C-4AF1-8264-A4AF77AEDA15}" srcOrd="0" destOrd="0" presId="urn:microsoft.com/office/officeart/2008/layout/RadialCluster"/>
    <dgm:cxn modelId="{E6FA2CCB-0979-4283-B7AF-33D53A22732D}" type="presOf" srcId="{CFA71112-E556-450D-A5DC-34CB97B88A86}" destId="{FDDDF8A1-9173-4F1D-A09C-DE409C78F60A}" srcOrd="0" destOrd="0" presId="urn:microsoft.com/office/officeart/2008/layout/RadialCluster"/>
    <dgm:cxn modelId="{7B287809-13F9-4A58-838B-882099BDFC87}" srcId="{B83EE241-702C-4BE1-B989-2B0D69424FEC}" destId="{6D354C6F-2C59-4084-BE79-E1A5A7D60222}" srcOrd="1" destOrd="0" parTransId="{1B9B3C73-3562-4731-9C2B-E2354A7FD00A}" sibTransId="{F12A9A5C-448B-45F5-A444-2F62F3341328}"/>
    <dgm:cxn modelId="{8A6BD76A-CC9B-41F5-BA34-08CD42ADF2C6}" type="presParOf" srcId="{634C97C0-F264-4E46-9425-BD908B088813}" destId="{4AAC0229-C89A-4049-B09B-15495EBFC4C1}" srcOrd="0" destOrd="0" presId="urn:microsoft.com/office/officeart/2008/layout/RadialCluster"/>
    <dgm:cxn modelId="{87CFB596-5428-4ADA-A165-EAFEE85B4352}" type="presParOf" srcId="{4AAC0229-C89A-4049-B09B-15495EBFC4C1}" destId="{2A4123C6-A69B-4450-8221-9E6A19C5E7BC}" srcOrd="0" destOrd="0" presId="urn:microsoft.com/office/officeart/2008/layout/RadialCluster"/>
    <dgm:cxn modelId="{30EB0322-A24A-40A6-A3CF-F66FC43C3693}" type="presParOf" srcId="{4AAC0229-C89A-4049-B09B-15495EBFC4C1}" destId="{6EE6A344-90FD-42B9-9B9F-A68ED68DC323}" srcOrd="1" destOrd="0" presId="urn:microsoft.com/office/officeart/2008/layout/RadialCluster"/>
    <dgm:cxn modelId="{DADF08FC-4F57-448F-9A43-F67DF4BA3577}" type="presParOf" srcId="{4AAC0229-C89A-4049-B09B-15495EBFC4C1}" destId="{48DDFEEF-275C-4649-BDE8-16D8F69DF072}" srcOrd="2" destOrd="0" presId="urn:microsoft.com/office/officeart/2008/layout/RadialCluster"/>
    <dgm:cxn modelId="{6A17C0A5-8A69-4C22-8558-9696FD3226EF}" type="presParOf" srcId="{4AAC0229-C89A-4049-B09B-15495EBFC4C1}" destId="{BE6F805B-65D2-4736-9D72-423C9C201877}" srcOrd="3" destOrd="0" presId="urn:microsoft.com/office/officeart/2008/layout/RadialCluster"/>
    <dgm:cxn modelId="{E3DC1837-BD1D-4F53-9E7D-34298B72F8FA}" type="presParOf" srcId="{4AAC0229-C89A-4049-B09B-15495EBFC4C1}" destId="{53C1DAE9-C4F2-470A-9C7A-4965385F0414}" srcOrd="4" destOrd="0" presId="urn:microsoft.com/office/officeart/2008/layout/RadialCluster"/>
    <dgm:cxn modelId="{DD48C4A9-94B3-4204-BE75-C967596E0AEB}" type="presParOf" srcId="{4AAC0229-C89A-4049-B09B-15495EBFC4C1}" destId="{CA5EC65E-9377-48BE-BE21-09E83E5D8EE7}" srcOrd="5" destOrd="0" presId="urn:microsoft.com/office/officeart/2008/layout/RadialCluster"/>
    <dgm:cxn modelId="{83F8D127-8E7A-4BA7-A6A3-4689A0428F26}" type="presParOf" srcId="{4AAC0229-C89A-4049-B09B-15495EBFC4C1}" destId="{CC6F9F92-89A5-42BC-A88B-A746CF237F47}" srcOrd="6" destOrd="0" presId="urn:microsoft.com/office/officeart/2008/layout/RadialCluster"/>
    <dgm:cxn modelId="{1411EE4B-EBF0-4D8E-BB36-8F0FB68D4437}" type="presParOf" srcId="{4AAC0229-C89A-4049-B09B-15495EBFC4C1}" destId="{C3FE63B4-E06C-4AF1-8264-A4AF77AEDA15}" srcOrd="7" destOrd="0" presId="urn:microsoft.com/office/officeart/2008/layout/RadialCluster"/>
    <dgm:cxn modelId="{27C2797A-89E9-4349-849E-3963D41AA3A1}" type="presParOf" srcId="{4AAC0229-C89A-4049-B09B-15495EBFC4C1}" destId="{11A81A11-D49A-4831-8498-1DFF36554B94}" srcOrd="8" destOrd="0" presId="urn:microsoft.com/office/officeart/2008/layout/RadialCluster"/>
    <dgm:cxn modelId="{68549E28-387B-4355-9A5A-77BBBFE50A80}" type="presParOf" srcId="{4AAC0229-C89A-4049-B09B-15495EBFC4C1}" destId="{4E796782-BF37-476A-ADE8-FAD17F5CB6B2}" srcOrd="9" destOrd="0" presId="urn:microsoft.com/office/officeart/2008/layout/RadialCluster"/>
    <dgm:cxn modelId="{8DDE9321-3A78-4C4F-B8C5-46AE6FCD1C64}" type="presParOf" srcId="{4AAC0229-C89A-4049-B09B-15495EBFC4C1}" destId="{4862A3F0-1985-4B53-BB8C-9F0248692A38}" srcOrd="10" destOrd="0" presId="urn:microsoft.com/office/officeart/2008/layout/RadialCluster"/>
    <dgm:cxn modelId="{E9C443E6-3712-4DB4-9355-21789DD83352}" type="presParOf" srcId="{4AAC0229-C89A-4049-B09B-15495EBFC4C1}" destId="{8B633421-05E3-475C-ABB0-BEBC8CDA0371}" srcOrd="11" destOrd="0" presId="urn:microsoft.com/office/officeart/2008/layout/RadialCluster"/>
    <dgm:cxn modelId="{DDD554EC-C87B-4D1B-90C7-A3BECC1239F6}" type="presParOf" srcId="{4AAC0229-C89A-4049-B09B-15495EBFC4C1}" destId="{FDDDF8A1-9173-4F1D-A09C-DE409C78F60A}" srcOrd="12" destOrd="0" presId="urn:microsoft.com/office/officeart/2008/layout/RadialCluster"/>
    <dgm:cxn modelId="{52A54E26-FD6F-46DE-9980-4BBD97131625}" type="presParOf" srcId="{4AAC0229-C89A-4049-B09B-15495EBFC4C1}" destId="{5A836A3E-0D6A-4E5F-9406-5B806EA7DF9D}" srcOrd="13" destOrd="0" presId="urn:microsoft.com/office/officeart/2008/layout/RadialCluster"/>
    <dgm:cxn modelId="{D2DF7B44-C758-4FC4-979A-14AB79C14690}" type="presParOf" srcId="{4AAC0229-C89A-4049-B09B-15495EBFC4C1}" destId="{EB639749-189D-417C-B2A8-E3DE9B9E3C0B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5328B3-4BF7-4439-AB6C-465F97BAE3F3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B83EE241-702C-4BE1-B989-2B0D69424FEC}">
      <dgm:prSet phldrT="[Text]"/>
      <dgm:spPr/>
      <dgm:t>
        <a:bodyPr/>
        <a:lstStyle/>
        <a:p>
          <a:r>
            <a:rPr lang="th-TH" b="1" smtClean="0">
              <a:latin typeface="BrowalliaUPC" pitchFamily="34" charset="-34"/>
              <a:cs typeface="BrowalliaUPC" pitchFamily="34" charset="-34"/>
            </a:rPr>
            <a:t>ไม่ต้องจัดซื้อจัดจ้าง</a:t>
          </a:r>
          <a:endParaRPr lang="th-TH" dirty="0"/>
        </a:p>
      </dgm:t>
    </dgm:pt>
    <dgm:pt modelId="{D0EB9332-DE43-48BF-8A95-B4A9AD8905FC}" type="parTrans" cxnId="{9211EF83-EC1D-4CD4-889F-A4B053818B88}">
      <dgm:prSet/>
      <dgm:spPr/>
      <dgm:t>
        <a:bodyPr/>
        <a:lstStyle/>
        <a:p>
          <a:endParaRPr lang="th-TH"/>
        </a:p>
      </dgm:t>
    </dgm:pt>
    <dgm:pt modelId="{68D4B03F-386E-4C9A-A798-3DA8BB03BDED}" type="sibTrans" cxnId="{9211EF83-EC1D-4CD4-889F-A4B053818B88}">
      <dgm:prSet/>
      <dgm:spPr/>
      <dgm:t>
        <a:bodyPr/>
        <a:lstStyle/>
        <a:p>
          <a:endParaRPr lang="th-TH"/>
        </a:p>
      </dgm:t>
    </dgm:pt>
    <dgm:pt modelId="{0FDCE6FA-E8FA-48C8-8B95-38C8C73FE29D}">
      <dgm:prSet phldrT="[Text]"/>
      <dgm:spPr/>
      <dgm:t>
        <a:bodyPr/>
        <a:lstStyle/>
        <a:p>
          <a:r>
            <a:rPr lang="th-TH" b="1" dirty="0" smtClean="0">
              <a:latin typeface="BrowalliaUPC" pitchFamily="34" charset="-34"/>
              <a:cs typeface="BrowalliaUPC" pitchFamily="34" charset="-34"/>
            </a:rPr>
            <a:t>รับจัดสรร</a:t>
          </a:r>
        </a:p>
        <a:p>
          <a:r>
            <a:rPr lang="th-TH" b="1" dirty="0" smtClean="0">
              <a:latin typeface="BrowalliaUPC" pitchFamily="34" charset="-34"/>
              <a:cs typeface="BrowalliaUPC" pitchFamily="34" charset="-34"/>
            </a:rPr>
            <a:t>เงินงบประมาณ</a:t>
          </a:r>
          <a:endParaRPr lang="th-TH" dirty="0"/>
        </a:p>
      </dgm:t>
    </dgm:pt>
    <dgm:pt modelId="{8293F258-88A7-44BF-8B88-342B7E9615F7}" type="parTrans" cxnId="{492336A2-AF30-441E-A574-2B4802148113}">
      <dgm:prSet/>
      <dgm:spPr/>
      <dgm:t>
        <a:bodyPr/>
        <a:lstStyle/>
        <a:p>
          <a:endParaRPr lang="th-TH"/>
        </a:p>
      </dgm:t>
    </dgm:pt>
    <dgm:pt modelId="{ACA7AABB-E3BE-474C-A7B5-76EDA7088B0F}" type="sibTrans" cxnId="{492336A2-AF30-441E-A574-2B4802148113}">
      <dgm:prSet/>
      <dgm:spPr/>
      <dgm:t>
        <a:bodyPr/>
        <a:lstStyle/>
        <a:p>
          <a:endParaRPr lang="th-TH"/>
        </a:p>
      </dgm:t>
    </dgm:pt>
    <dgm:pt modelId="{84825057-0463-48E9-8EF3-0E8BC775E4EB}">
      <dgm:prSet/>
      <dgm:spPr/>
      <dgm:t>
        <a:bodyPr/>
        <a:lstStyle/>
        <a:p>
          <a:r>
            <a:rPr lang="th-TH" dirty="0" smtClean="0"/>
            <a:t>รวบรวมใบสำคัญ</a:t>
          </a:r>
          <a:endParaRPr lang="th-TH" dirty="0"/>
        </a:p>
      </dgm:t>
    </dgm:pt>
    <dgm:pt modelId="{EFE3F6BE-FDEF-4AE2-9EE1-B51C5A9EA73D}" type="parTrans" cxnId="{52A50551-AE0F-46B0-985C-9DB537FE302C}">
      <dgm:prSet/>
      <dgm:spPr/>
      <dgm:t>
        <a:bodyPr/>
        <a:lstStyle/>
        <a:p>
          <a:endParaRPr lang="th-TH"/>
        </a:p>
      </dgm:t>
    </dgm:pt>
    <dgm:pt modelId="{568BD66F-CB56-433E-AC70-C697EAAD4ECF}" type="sibTrans" cxnId="{52A50551-AE0F-46B0-985C-9DB537FE302C}">
      <dgm:prSet/>
      <dgm:spPr/>
      <dgm:t>
        <a:bodyPr/>
        <a:lstStyle/>
        <a:p>
          <a:endParaRPr lang="th-TH"/>
        </a:p>
      </dgm:t>
    </dgm:pt>
    <dgm:pt modelId="{86E35FDE-8BFD-4AFE-A598-6B73396F5211}">
      <dgm:prSet/>
      <dgm:spPr/>
      <dgm:t>
        <a:bodyPr/>
        <a:lstStyle/>
        <a:p>
          <a:r>
            <a:rPr lang="th-TH" dirty="0" smtClean="0"/>
            <a:t>เงินเข้าบัญชีผู้มีสิทธิ</a:t>
          </a:r>
          <a:endParaRPr lang="th-TH" dirty="0"/>
        </a:p>
      </dgm:t>
    </dgm:pt>
    <dgm:pt modelId="{2069D8F6-1C4E-4E98-88FD-EF7BB35F8E34}" type="parTrans" cxnId="{14A01A6D-1C3C-4852-B649-D22DF7C8A005}">
      <dgm:prSet/>
      <dgm:spPr/>
      <dgm:t>
        <a:bodyPr/>
        <a:lstStyle/>
        <a:p>
          <a:endParaRPr lang="th-TH"/>
        </a:p>
      </dgm:t>
    </dgm:pt>
    <dgm:pt modelId="{9720D737-EEBA-406A-AEE4-E300F8BDCD70}" type="sibTrans" cxnId="{14A01A6D-1C3C-4852-B649-D22DF7C8A005}">
      <dgm:prSet/>
      <dgm:spPr/>
      <dgm:t>
        <a:bodyPr/>
        <a:lstStyle/>
        <a:p>
          <a:endParaRPr lang="th-TH"/>
        </a:p>
      </dgm:t>
    </dgm:pt>
    <dgm:pt modelId="{CFA71112-E556-450D-A5DC-34CB97B88A86}">
      <dgm:prSet/>
      <dgm:spPr/>
      <dgm:t>
        <a:bodyPr/>
        <a:lstStyle/>
        <a:p>
          <a:r>
            <a:rPr lang="th-TH" dirty="0" smtClean="0"/>
            <a:t>เงินเข้าบัญชีหน่วยงาน</a:t>
          </a:r>
          <a:endParaRPr lang="th-TH" dirty="0"/>
        </a:p>
      </dgm:t>
    </dgm:pt>
    <dgm:pt modelId="{8316118C-4B85-4518-8A8E-A285F8323FAE}" type="parTrans" cxnId="{FC6D4C3F-57F6-42B8-A33A-2172D719D0B2}">
      <dgm:prSet/>
      <dgm:spPr/>
      <dgm:t>
        <a:bodyPr/>
        <a:lstStyle/>
        <a:p>
          <a:endParaRPr lang="th-TH"/>
        </a:p>
      </dgm:t>
    </dgm:pt>
    <dgm:pt modelId="{9D36AE73-011A-4805-BA66-02520E906946}" type="sibTrans" cxnId="{FC6D4C3F-57F6-42B8-A33A-2172D719D0B2}">
      <dgm:prSet/>
      <dgm:spPr/>
      <dgm:t>
        <a:bodyPr/>
        <a:lstStyle/>
        <a:p>
          <a:endParaRPr lang="th-TH"/>
        </a:p>
      </dgm:t>
    </dgm:pt>
    <dgm:pt modelId="{0E2960E8-2BEC-4DC3-9826-3BF1B181DC20}">
      <dgm:prSet/>
      <dgm:spPr/>
      <dgm:t>
        <a:bodyPr/>
        <a:lstStyle/>
        <a:p>
          <a:r>
            <a:rPr lang="th-TH" dirty="0" smtClean="0"/>
            <a:t>ตั้งเบิก</a:t>
          </a:r>
          <a:endParaRPr lang="th-TH" dirty="0"/>
        </a:p>
      </dgm:t>
    </dgm:pt>
    <dgm:pt modelId="{C3BF9B34-0E76-4B88-9C1C-4D93A7D8E08D}" type="parTrans" cxnId="{B011C82C-F0B2-48B4-B18E-991F3671408F}">
      <dgm:prSet/>
      <dgm:spPr/>
      <dgm:t>
        <a:bodyPr/>
        <a:lstStyle/>
        <a:p>
          <a:endParaRPr lang="th-TH"/>
        </a:p>
      </dgm:t>
    </dgm:pt>
    <dgm:pt modelId="{A574E40B-C61C-49E3-833B-A3DE3E12BE7A}" type="sibTrans" cxnId="{B011C82C-F0B2-48B4-B18E-991F3671408F}">
      <dgm:prSet/>
      <dgm:spPr/>
      <dgm:t>
        <a:bodyPr/>
        <a:lstStyle/>
        <a:p>
          <a:endParaRPr lang="th-TH"/>
        </a:p>
      </dgm:t>
    </dgm:pt>
    <dgm:pt modelId="{1D3344DE-4EB2-4B59-B83C-2CC3BE85F47A}">
      <dgm:prSet/>
      <dgm:spPr/>
      <dgm:t>
        <a:bodyPr/>
        <a:lstStyle/>
        <a:p>
          <a:r>
            <a:rPr lang="th-TH" b="1" smtClean="0">
              <a:latin typeface="BrowalliaUPC" pitchFamily="34" charset="-34"/>
              <a:cs typeface="BrowalliaUPC" pitchFamily="34" charset="-34"/>
            </a:rPr>
            <a:t>เมื่อมีใบสำคัญ/สัญญายืม</a:t>
          </a:r>
          <a:endParaRPr lang="th-TH" dirty="0"/>
        </a:p>
      </dgm:t>
    </dgm:pt>
    <dgm:pt modelId="{F5C7672A-079E-4794-A4CA-BC3E61A40DFF}" type="parTrans" cxnId="{DDCB44BF-4728-4D62-86E0-805EDAACFD95}">
      <dgm:prSet/>
      <dgm:spPr/>
      <dgm:t>
        <a:bodyPr/>
        <a:lstStyle/>
        <a:p>
          <a:endParaRPr lang="th-TH"/>
        </a:p>
      </dgm:t>
    </dgm:pt>
    <dgm:pt modelId="{F5F30893-6F36-4024-90E2-E954FDFEA06A}" type="sibTrans" cxnId="{DDCB44BF-4728-4D62-86E0-805EDAACFD95}">
      <dgm:prSet/>
      <dgm:spPr/>
      <dgm:t>
        <a:bodyPr/>
        <a:lstStyle/>
        <a:p>
          <a:endParaRPr lang="th-TH"/>
        </a:p>
      </dgm:t>
    </dgm:pt>
    <dgm:pt modelId="{634C97C0-F264-4E46-9425-BD908B088813}" type="pres">
      <dgm:prSet presAssocID="{145328B3-4BF7-4439-AB6C-465F97BAE3F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4AAC0229-C89A-4049-B09B-15495EBFC4C1}" type="pres">
      <dgm:prSet presAssocID="{B83EE241-702C-4BE1-B989-2B0D69424FEC}" presName="singleCycle" presStyleCnt="0"/>
      <dgm:spPr/>
    </dgm:pt>
    <dgm:pt modelId="{2A4123C6-A69B-4450-8221-9E6A19C5E7BC}" type="pres">
      <dgm:prSet presAssocID="{B83EE241-702C-4BE1-B989-2B0D69424FEC}" presName="singleCenter" presStyleLbl="node1" presStyleIdx="0" presStyleCnt="7" custLinFactNeighborX="1078" custLinFactNeighborY="-16459">
        <dgm:presLayoutVars>
          <dgm:chMax val="7"/>
          <dgm:chPref val="7"/>
        </dgm:presLayoutVars>
      </dgm:prSet>
      <dgm:spPr/>
      <dgm:t>
        <a:bodyPr/>
        <a:lstStyle/>
        <a:p>
          <a:endParaRPr lang="th-TH"/>
        </a:p>
      </dgm:t>
    </dgm:pt>
    <dgm:pt modelId="{6EE6A344-90FD-42B9-9B9F-A68ED68DC323}" type="pres">
      <dgm:prSet presAssocID="{8293F258-88A7-44BF-8B88-342B7E9615F7}" presName="Name56" presStyleLbl="parChTrans1D2" presStyleIdx="0" presStyleCnt="6"/>
      <dgm:spPr/>
      <dgm:t>
        <a:bodyPr/>
        <a:lstStyle/>
        <a:p>
          <a:endParaRPr lang="th-TH"/>
        </a:p>
      </dgm:t>
    </dgm:pt>
    <dgm:pt modelId="{48DDFEEF-275C-4649-BDE8-16D8F69DF072}" type="pres">
      <dgm:prSet presAssocID="{0FDCE6FA-E8FA-48C8-8B95-38C8C73FE29D}" presName="text0" presStyleLbl="node1" presStyleIdx="1" presStyleCnt="7" custScaleX="227938" custRadScaleRad="107339" custRadScaleInc="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FE63B4-E06C-4AF1-8264-A4AF77AEDA15}" type="pres">
      <dgm:prSet presAssocID="{EFE3F6BE-FDEF-4AE2-9EE1-B51C5A9EA73D}" presName="Name56" presStyleLbl="parChTrans1D2" presStyleIdx="1" presStyleCnt="6"/>
      <dgm:spPr/>
      <dgm:t>
        <a:bodyPr/>
        <a:lstStyle/>
        <a:p>
          <a:endParaRPr lang="th-TH"/>
        </a:p>
      </dgm:t>
    </dgm:pt>
    <dgm:pt modelId="{11A81A11-D49A-4831-8498-1DFF36554B94}" type="pres">
      <dgm:prSet presAssocID="{84825057-0463-48E9-8EF3-0E8BC775E4EB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796782-BF37-476A-ADE8-FAD17F5CB6B2}" type="pres">
      <dgm:prSet presAssocID="{2069D8F6-1C4E-4E98-88FD-EF7BB35F8E34}" presName="Name56" presStyleLbl="parChTrans1D2" presStyleIdx="2" presStyleCnt="6"/>
      <dgm:spPr/>
      <dgm:t>
        <a:bodyPr/>
        <a:lstStyle/>
        <a:p>
          <a:endParaRPr lang="th-TH"/>
        </a:p>
      </dgm:t>
    </dgm:pt>
    <dgm:pt modelId="{4862A3F0-1985-4B53-BB8C-9F0248692A38}" type="pres">
      <dgm:prSet presAssocID="{86E35FDE-8BFD-4AFE-A598-6B73396F5211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633421-05E3-475C-ABB0-BEBC8CDA0371}" type="pres">
      <dgm:prSet presAssocID="{8316118C-4B85-4518-8A8E-A285F8323FAE}" presName="Name56" presStyleLbl="parChTrans1D2" presStyleIdx="3" presStyleCnt="6"/>
      <dgm:spPr/>
      <dgm:t>
        <a:bodyPr/>
        <a:lstStyle/>
        <a:p>
          <a:endParaRPr lang="th-TH"/>
        </a:p>
      </dgm:t>
    </dgm:pt>
    <dgm:pt modelId="{FDDDF8A1-9173-4F1D-A09C-DE409C78F60A}" type="pres">
      <dgm:prSet presAssocID="{CFA71112-E556-450D-A5DC-34CB97B88A86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836A3E-0D6A-4E5F-9406-5B806EA7DF9D}" type="pres">
      <dgm:prSet presAssocID="{C3BF9B34-0E76-4B88-9C1C-4D93A7D8E08D}" presName="Name56" presStyleLbl="parChTrans1D2" presStyleIdx="4" presStyleCnt="6"/>
      <dgm:spPr/>
      <dgm:t>
        <a:bodyPr/>
        <a:lstStyle/>
        <a:p>
          <a:endParaRPr lang="th-TH"/>
        </a:p>
      </dgm:t>
    </dgm:pt>
    <dgm:pt modelId="{EB639749-189D-417C-B2A8-E3DE9B9E3C0B}" type="pres">
      <dgm:prSet presAssocID="{0E2960E8-2BEC-4DC3-9826-3BF1B181DC20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F53F302-2C3E-4CC9-B134-904C6E1C7E3A}" type="pres">
      <dgm:prSet presAssocID="{F5C7672A-079E-4794-A4CA-BC3E61A40DFF}" presName="Name56" presStyleLbl="parChTrans1D2" presStyleIdx="5" presStyleCnt="6"/>
      <dgm:spPr/>
      <dgm:t>
        <a:bodyPr/>
        <a:lstStyle/>
        <a:p>
          <a:endParaRPr lang="th-TH"/>
        </a:p>
      </dgm:t>
    </dgm:pt>
    <dgm:pt modelId="{15E2B857-2DDE-492C-A54C-6B8A38F58792}" type="pres">
      <dgm:prSet presAssocID="{1D3344DE-4EB2-4B59-B83C-2CC3BE85F47A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DCB44BF-4728-4D62-86E0-805EDAACFD95}" srcId="{B83EE241-702C-4BE1-B989-2B0D69424FEC}" destId="{1D3344DE-4EB2-4B59-B83C-2CC3BE85F47A}" srcOrd="5" destOrd="0" parTransId="{F5C7672A-079E-4794-A4CA-BC3E61A40DFF}" sibTransId="{F5F30893-6F36-4024-90E2-E954FDFEA06A}"/>
    <dgm:cxn modelId="{B095718C-3229-4874-A02D-3721C87DFEE2}" type="presOf" srcId="{EFE3F6BE-FDEF-4AE2-9EE1-B51C5A9EA73D}" destId="{C3FE63B4-E06C-4AF1-8264-A4AF77AEDA15}" srcOrd="0" destOrd="0" presId="urn:microsoft.com/office/officeart/2008/layout/RadialCluster"/>
    <dgm:cxn modelId="{2D15566E-A0CB-49F7-B9D9-A2D33A4ACB52}" type="presOf" srcId="{8293F258-88A7-44BF-8B88-342B7E9615F7}" destId="{6EE6A344-90FD-42B9-9B9F-A68ED68DC323}" srcOrd="0" destOrd="0" presId="urn:microsoft.com/office/officeart/2008/layout/RadialCluster"/>
    <dgm:cxn modelId="{FC6D4C3F-57F6-42B8-A33A-2172D719D0B2}" srcId="{B83EE241-702C-4BE1-B989-2B0D69424FEC}" destId="{CFA71112-E556-450D-A5DC-34CB97B88A86}" srcOrd="3" destOrd="0" parTransId="{8316118C-4B85-4518-8A8E-A285F8323FAE}" sibTransId="{9D36AE73-011A-4805-BA66-02520E906946}"/>
    <dgm:cxn modelId="{0A799F5F-3412-4AF1-B191-E442C60A87B0}" type="presOf" srcId="{1D3344DE-4EB2-4B59-B83C-2CC3BE85F47A}" destId="{15E2B857-2DDE-492C-A54C-6B8A38F58792}" srcOrd="0" destOrd="0" presId="urn:microsoft.com/office/officeart/2008/layout/RadialCluster"/>
    <dgm:cxn modelId="{8FAB07B6-89A5-4793-B896-51D22FA43CC3}" type="presOf" srcId="{84825057-0463-48E9-8EF3-0E8BC775E4EB}" destId="{11A81A11-D49A-4831-8498-1DFF36554B94}" srcOrd="0" destOrd="0" presId="urn:microsoft.com/office/officeart/2008/layout/RadialCluster"/>
    <dgm:cxn modelId="{9211EF83-EC1D-4CD4-889F-A4B053818B88}" srcId="{145328B3-4BF7-4439-AB6C-465F97BAE3F3}" destId="{B83EE241-702C-4BE1-B989-2B0D69424FEC}" srcOrd="0" destOrd="0" parTransId="{D0EB9332-DE43-48BF-8A95-B4A9AD8905FC}" sibTransId="{68D4B03F-386E-4C9A-A798-3DA8BB03BDED}"/>
    <dgm:cxn modelId="{BBFCDAD0-7229-4CF9-AA05-C2D372B8AE1D}" type="presOf" srcId="{CFA71112-E556-450D-A5DC-34CB97B88A86}" destId="{FDDDF8A1-9173-4F1D-A09C-DE409C78F60A}" srcOrd="0" destOrd="0" presId="urn:microsoft.com/office/officeart/2008/layout/RadialCluster"/>
    <dgm:cxn modelId="{9F26CF85-B7F7-4F91-ACC3-CF39EB952B4D}" type="presOf" srcId="{0E2960E8-2BEC-4DC3-9826-3BF1B181DC20}" destId="{EB639749-189D-417C-B2A8-E3DE9B9E3C0B}" srcOrd="0" destOrd="0" presId="urn:microsoft.com/office/officeart/2008/layout/RadialCluster"/>
    <dgm:cxn modelId="{8C87D6FC-AFAD-48AC-A3ED-95443428F304}" type="presOf" srcId="{86E35FDE-8BFD-4AFE-A598-6B73396F5211}" destId="{4862A3F0-1985-4B53-BB8C-9F0248692A38}" srcOrd="0" destOrd="0" presId="urn:microsoft.com/office/officeart/2008/layout/RadialCluster"/>
    <dgm:cxn modelId="{14A01A6D-1C3C-4852-B649-D22DF7C8A005}" srcId="{B83EE241-702C-4BE1-B989-2B0D69424FEC}" destId="{86E35FDE-8BFD-4AFE-A598-6B73396F5211}" srcOrd="2" destOrd="0" parTransId="{2069D8F6-1C4E-4E98-88FD-EF7BB35F8E34}" sibTransId="{9720D737-EEBA-406A-AEE4-E300F8BDCD70}"/>
    <dgm:cxn modelId="{8377FE1B-EF8F-4215-9E76-A75E2AD12A42}" type="presOf" srcId="{145328B3-4BF7-4439-AB6C-465F97BAE3F3}" destId="{634C97C0-F264-4E46-9425-BD908B088813}" srcOrd="0" destOrd="0" presId="urn:microsoft.com/office/officeart/2008/layout/RadialCluster"/>
    <dgm:cxn modelId="{B011C82C-F0B2-48B4-B18E-991F3671408F}" srcId="{B83EE241-702C-4BE1-B989-2B0D69424FEC}" destId="{0E2960E8-2BEC-4DC3-9826-3BF1B181DC20}" srcOrd="4" destOrd="0" parTransId="{C3BF9B34-0E76-4B88-9C1C-4D93A7D8E08D}" sibTransId="{A574E40B-C61C-49E3-833B-A3DE3E12BE7A}"/>
    <dgm:cxn modelId="{910F6C5E-7E25-4D28-8B4D-FBCBFFDAA58E}" type="presOf" srcId="{B83EE241-702C-4BE1-B989-2B0D69424FEC}" destId="{2A4123C6-A69B-4450-8221-9E6A19C5E7BC}" srcOrd="0" destOrd="0" presId="urn:microsoft.com/office/officeart/2008/layout/RadialCluster"/>
    <dgm:cxn modelId="{52A50551-AE0F-46B0-985C-9DB537FE302C}" srcId="{B83EE241-702C-4BE1-B989-2B0D69424FEC}" destId="{84825057-0463-48E9-8EF3-0E8BC775E4EB}" srcOrd="1" destOrd="0" parTransId="{EFE3F6BE-FDEF-4AE2-9EE1-B51C5A9EA73D}" sibTransId="{568BD66F-CB56-433E-AC70-C697EAAD4ECF}"/>
    <dgm:cxn modelId="{54017BD7-7B1F-43C9-90D7-0B2FF30469E6}" type="presOf" srcId="{2069D8F6-1C4E-4E98-88FD-EF7BB35F8E34}" destId="{4E796782-BF37-476A-ADE8-FAD17F5CB6B2}" srcOrd="0" destOrd="0" presId="urn:microsoft.com/office/officeart/2008/layout/RadialCluster"/>
    <dgm:cxn modelId="{19D0C9E8-3742-4364-A0C2-FD766CF9DCD6}" type="presOf" srcId="{0FDCE6FA-E8FA-48C8-8B95-38C8C73FE29D}" destId="{48DDFEEF-275C-4649-BDE8-16D8F69DF072}" srcOrd="0" destOrd="0" presId="urn:microsoft.com/office/officeart/2008/layout/RadialCluster"/>
    <dgm:cxn modelId="{162102D3-9319-40B4-A647-2B2E9F6A1B99}" type="presOf" srcId="{C3BF9B34-0E76-4B88-9C1C-4D93A7D8E08D}" destId="{5A836A3E-0D6A-4E5F-9406-5B806EA7DF9D}" srcOrd="0" destOrd="0" presId="urn:microsoft.com/office/officeart/2008/layout/RadialCluster"/>
    <dgm:cxn modelId="{E7D8CEE5-B247-43B8-ADBF-4278C78CF280}" type="presOf" srcId="{8316118C-4B85-4518-8A8E-A285F8323FAE}" destId="{8B633421-05E3-475C-ABB0-BEBC8CDA0371}" srcOrd="0" destOrd="0" presId="urn:microsoft.com/office/officeart/2008/layout/RadialCluster"/>
    <dgm:cxn modelId="{492336A2-AF30-441E-A574-2B4802148113}" srcId="{B83EE241-702C-4BE1-B989-2B0D69424FEC}" destId="{0FDCE6FA-E8FA-48C8-8B95-38C8C73FE29D}" srcOrd="0" destOrd="0" parTransId="{8293F258-88A7-44BF-8B88-342B7E9615F7}" sibTransId="{ACA7AABB-E3BE-474C-A7B5-76EDA7088B0F}"/>
    <dgm:cxn modelId="{97926839-50C2-4688-A92F-C2F6AD9216F0}" type="presOf" srcId="{F5C7672A-079E-4794-A4CA-BC3E61A40DFF}" destId="{4F53F302-2C3E-4CC9-B134-904C6E1C7E3A}" srcOrd="0" destOrd="0" presId="urn:microsoft.com/office/officeart/2008/layout/RadialCluster"/>
    <dgm:cxn modelId="{23A0024C-6ED8-42A0-8094-5208EA4DB0CD}" type="presParOf" srcId="{634C97C0-F264-4E46-9425-BD908B088813}" destId="{4AAC0229-C89A-4049-B09B-15495EBFC4C1}" srcOrd="0" destOrd="0" presId="urn:microsoft.com/office/officeart/2008/layout/RadialCluster"/>
    <dgm:cxn modelId="{03B0DF26-6EC0-4F58-8697-017177D25E62}" type="presParOf" srcId="{4AAC0229-C89A-4049-B09B-15495EBFC4C1}" destId="{2A4123C6-A69B-4450-8221-9E6A19C5E7BC}" srcOrd="0" destOrd="0" presId="urn:microsoft.com/office/officeart/2008/layout/RadialCluster"/>
    <dgm:cxn modelId="{098B7C6E-2661-4EBB-B54B-D26D483662B8}" type="presParOf" srcId="{4AAC0229-C89A-4049-B09B-15495EBFC4C1}" destId="{6EE6A344-90FD-42B9-9B9F-A68ED68DC323}" srcOrd="1" destOrd="0" presId="urn:microsoft.com/office/officeart/2008/layout/RadialCluster"/>
    <dgm:cxn modelId="{F871FFF2-B495-43C3-9BF0-A36789A6BA04}" type="presParOf" srcId="{4AAC0229-C89A-4049-B09B-15495EBFC4C1}" destId="{48DDFEEF-275C-4649-BDE8-16D8F69DF072}" srcOrd="2" destOrd="0" presId="urn:microsoft.com/office/officeart/2008/layout/RadialCluster"/>
    <dgm:cxn modelId="{CDB77F3C-4FF3-47E9-B0B6-58618285BACD}" type="presParOf" srcId="{4AAC0229-C89A-4049-B09B-15495EBFC4C1}" destId="{C3FE63B4-E06C-4AF1-8264-A4AF77AEDA15}" srcOrd="3" destOrd="0" presId="urn:microsoft.com/office/officeart/2008/layout/RadialCluster"/>
    <dgm:cxn modelId="{1A817A60-9475-434F-BB19-5F0DBD2A2E11}" type="presParOf" srcId="{4AAC0229-C89A-4049-B09B-15495EBFC4C1}" destId="{11A81A11-D49A-4831-8498-1DFF36554B94}" srcOrd="4" destOrd="0" presId="urn:microsoft.com/office/officeart/2008/layout/RadialCluster"/>
    <dgm:cxn modelId="{86A38ACE-6D66-48A6-8D79-8E00C40BB7D4}" type="presParOf" srcId="{4AAC0229-C89A-4049-B09B-15495EBFC4C1}" destId="{4E796782-BF37-476A-ADE8-FAD17F5CB6B2}" srcOrd="5" destOrd="0" presId="urn:microsoft.com/office/officeart/2008/layout/RadialCluster"/>
    <dgm:cxn modelId="{31E459E9-A72E-4CB0-B0CD-01AFE94C2D57}" type="presParOf" srcId="{4AAC0229-C89A-4049-B09B-15495EBFC4C1}" destId="{4862A3F0-1985-4B53-BB8C-9F0248692A38}" srcOrd="6" destOrd="0" presId="urn:microsoft.com/office/officeart/2008/layout/RadialCluster"/>
    <dgm:cxn modelId="{7F34A596-5AD0-4572-B4BD-072D1F942146}" type="presParOf" srcId="{4AAC0229-C89A-4049-B09B-15495EBFC4C1}" destId="{8B633421-05E3-475C-ABB0-BEBC8CDA0371}" srcOrd="7" destOrd="0" presId="urn:microsoft.com/office/officeart/2008/layout/RadialCluster"/>
    <dgm:cxn modelId="{E606BB69-3118-44D0-BA01-B1B4BC4834C2}" type="presParOf" srcId="{4AAC0229-C89A-4049-B09B-15495EBFC4C1}" destId="{FDDDF8A1-9173-4F1D-A09C-DE409C78F60A}" srcOrd="8" destOrd="0" presId="urn:microsoft.com/office/officeart/2008/layout/RadialCluster"/>
    <dgm:cxn modelId="{7E103065-DC9D-4920-B1FF-5DB75AF36A11}" type="presParOf" srcId="{4AAC0229-C89A-4049-B09B-15495EBFC4C1}" destId="{5A836A3E-0D6A-4E5F-9406-5B806EA7DF9D}" srcOrd="9" destOrd="0" presId="urn:microsoft.com/office/officeart/2008/layout/RadialCluster"/>
    <dgm:cxn modelId="{2A60C526-27CB-4EFD-833D-5D1955CB3EB6}" type="presParOf" srcId="{4AAC0229-C89A-4049-B09B-15495EBFC4C1}" destId="{EB639749-189D-417C-B2A8-E3DE9B9E3C0B}" srcOrd="10" destOrd="0" presId="urn:microsoft.com/office/officeart/2008/layout/RadialCluster"/>
    <dgm:cxn modelId="{69CA8773-F66B-4908-AAD5-2680EFFE020E}" type="presParOf" srcId="{4AAC0229-C89A-4049-B09B-15495EBFC4C1}" destId="{4F53F302-2C3E-4CC9-B134-904C6E1C7E3A}" srcOrd="11" destOrd="0" presId="urn:microsoft.com/office/officeart/2008/layout/RadialCluster"/>
    <dgm:cxn modelId="{1A642D38-EE1A-4236-8F1B-F9EC0BF91BFB}" type="presParOf" srcId="{4AAC0229-C89A-4049-B09B-15495EBFC4C1}" destId="{15E2B857-2DDE-492C-A54C-6B8A38F58792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0298B4-22CE-45C5-A4ED-0696F2BD7FD1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FED8BFC4-6E66-4240-997F-E7AA8A882B3E}">
      <dgm:prSet phldrT="[ข้อความ]" custT="1"/>
      <dgm:spPr/>
      <dgm:t>
        <a:bodyPr/>
        <a:lstStyle/>
        <a:p>
          <a:r>
            <a:rPr lang="th-TH" altLang="en-US" sz="2800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1.เดินทางไปประจำต่างสำนักงานหรือกลับภูมิลำเนา ส่งใช้ภายใน </a:t>
          </a:r>
          <a:r>
            <a:rPr lang="th-TH" altLang="en-US" sz="2800" dirty="0" smtClean="0">
              <a:solidFill>
                <a:srgbClr val="FF0000"/>
              </a:solidFill>
              <a:latin typeface="BrowalliaUPC" panose="020B0604020202020204" pitchFamily="34" charset="-34"/>
              <a:cs typeface="BrowalliaUPC" panose="020B0604020202020204" pitchFamily="34" charset="-34"/>
            </a:rPr>
            <a:t>30</a:t>
          </a:r>
          <a:r>
            <a:rPr lang="th-TH" altLang="en-US" sz="2800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 วัน นับจากวันที่</a:t>
          </a:r>
          <a:r>
            <a:rPr lang="th-TH" altLang="en-US" sz="2800" dirty="0" smtClean="0">
              <a:solidFill>
                <a:srgbClr val="FF0000"/>
              </a:solidFill>
              <a:latin typeface="BrowalliaUPC" panose="020B0604020202020204" pitchFamily="34" charset="-34"/>
              <a:cs typeface="BrowalliaUPC" panose="020B0604020202020204" pitchFamily="34" charset="-34"/>
            </a:rPr>
            <a:t>ได้รับเงิน</a:t>
          </a:r>
          <a:endParaRPr lang="th-TH" sz="2800" dirty="0">
            <a:solidFill>
              <a:srgbClr val="FF0000"/>
            </a:solidFill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1F3AE737-BA42-4CE6-B94D-DB958C6C9276}" type="parTrans" cxnId="{E42DF56D-D8B3-40B4-A61F-DFCC79860F06}">
      <dgm:prSet/>
      <dgm:spPr/>
      <dgm:t>
        <a:bodyPr/>
        <a:lstStyle/>
        <a:p>
          <a:endParaRPr lang="th-TH" sz="2800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443DFA1B-8E80-4D17-B463-9B3A44A217A2}" type="sibTrans" cxnId="{E42DF56D-D8B3-40B4-A61F-DFCC79860F06}">
      <dgm:prSet/>
      <dgm:spPr/>
      <dgm:t>
        <a:bodyPr/>
        <a:lstStyle/>
        <a:p>
          <a:endParaRPr lang="th-TH" sz="2800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CF5EAEC5-C42F-4A1C-A597-F39D154B45AF}">
      <dgm:prSet phldrT="[ข้อความ]" custT="1"/>
      <dgm:spPr/>
      <dgm:t>
        <a:bodyPr/>
        <a:lstStyle/>
        <a:p>
          <a:r>
            <a:rPr lang="th-TH" altLang="en-US" sz="2800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2.เดินทางไปราชการอื่น ส่งใช้ภายใน </a:t>
          </a:r>
          <a:r>
            <a:rPr lang="th-TH" altLang="en-US" sz="2800" dirty="0" smtClean="0">
              <a:solidFill>
                <a:srgbClr val="FF0000"/>
              </a:solidFill>
              <a:latin typeface="BrowalliaUPC" panose="020B0604020202020204" pitchFamily="34" charset="-34"/>
              <a:cs typeface="BrowalliaUPC" panose="020B0604020202020204" pitchFamily="34" charset="-34"/>
            </a:rPr>
            <a:t>15 วัน</a:t>
          </a:r>
          <a:r>
            <a:rPr lang="th-TH" altLang="en-US" sz="2800" dirty="0" smtClean="0">
              <a:latin typeface="BrowalliaUPC" panose="020B0604020202020204" pitchFamily="34" charset="-34"/>
              <a:cs typeface="BrowalliaUPC" panose="020B0604020202020204" pitchFamily="34" charset="-34"/>
            </a:rPr>
            <a:t>นับจาก</a:t>
          </a:r>
          <a:r>
            <a:rPr lang="th-TH" altLang="en-US" sz="2800" dirty="0" smtClean="0">
              <a:solidFill>
                <a:srgbClr val="FF0000"/>
              </a:solidFill>
              <a:latin typeface="BrowalliaUPC" panose="020B0604020202020204" pitchFamily="34" charset="-34"/>
              <a:cs typeface="BrowalliaUPC" panose="020B0604020202020204" pitchFamily="34" charset="-34"/>
            </a:rPr>
            <a:t>วันกลับมาถึง</a:t>
          </a:r>
          <a:endParaRPr lang="th-TH" sz="2800" dirty="0">
            <a:solidFill>
              <a:srgbClr val="FF0000"/>
            </a:solidFill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2E2112FB-350D-4DC5-894E-DB42A1934DCF}" type="parTrans" cxnId="{48D39843-36C5-4A5E-B282-F1E63011457D}">
      <dgm:prSet/>
      <dgm:spPr/>
      <dgm:t>
        <a:bodyPr/>
        <a:lstStyle/>
        <a:p>
          <a:endParaRPr lang="th-TH" sz="2800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D34A97D5-D8F2-46C8-87E4-CC2760577ED6}" type="sibTrans" cxnId="{48D39843-36C5-4A5E-B282-F1E63011457D}">
      <dgm:prSet/>
      <dgm:spPr/>
      <dgm:t>
        <a:bodyPr/>
        <a:lstStyle/>
        <a:p>
          <a:endParaRPr lang="th-TH" sz="2800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249EEB97-B0E3-4C4D-AC34-C042B397B3FD}" type="pres">
      <dgm:prSet presAssocID="{1F0298B4-22CE-45C5-A4ED-0696F2BD7FD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C79C0C5-C698-47A9-B4D9-F259E45AFD89}" type="pres">
      <dgm:prSet presAssocID="{1F0298B4-22CE-45C5-A4ED-0696F2BD7FD1}" presName="Background" presStyleLbl="bgImgPlace1" presStyleIdx="0" presStyleCnt="1"/>
      <dgm:spPr/>
    </dgm:pt>
    <dgm:pt modelId="{060CE514-26E5-4D3B-A474-1F3E5D8C1970}" type="pres">
      <dgm:prSet presAssocID="{1F0298B4-22CE-45C5-A4ED-0696F2BD7FD1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8DFEF0-783D-461A-AEDB-F7F85A153F69}" type="pres">
      <dgm:prSet presAssocID="{1F0298B4-22CE-45C5-A4ED-0696F2BD7FD1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B80CF2-7501-448A-84DD-019AF9FBF554}" type="pres">
      <dgm:prSet presAssocID="{1F0298B4-22CE-45C5-A4ED-0696F2BD7FD1}" presName="Plus" presStyleLbl="alignNode1" presStyleIdx="0" presStyleCnt="2"/>
      <dgm:spPr/>
    </dgm:pt>
    <dgm:pt modelId="{09D05897-BABA-45A7-8BA8-5CF754A29389}" type="pres">
      <dgm:prSet presAssocID="{1F0298B4-22CE-45C5-A4ED-0696F2BD7FD1}" presName="Minus" presStyleLbl="alignNode1" presStyleIdx="1" presStyleCnt="2"/>
      <dgm:spPr/>
    </dgm:pt>
    <dgm:pt modelId="{25A7E08F-C85E-41D5-8AE4-15ED56152361}" type="pres">
      <dgm:prSet presAssocID="{1F0298B4-22CE-45C5-A4ED-0696F2BD7FD1}" presName="Divider" presStyleLbl="parChTrans1D1" presStyleIdx="0" presStyleCnt="1"/>
      <dgm:spPr/>
    </dgm:pt>
  </dgm:ptLst>
  <dgm:cxnLst>
    <dgm:cxn modelId="{8EEE1701-5DE7-4688-AFED-0AB31B4C1B1B}" type="presOf" srcId="{1F0298B4-22CE-45C5-A4ED-0696F2BD7FD1}" destId="{249EEB97-B0E3-4C4D-AC34-C042B397B3FD}" srcOrd="0" destOrd="0" presId="urn:microsoft.com/office/officeart/2009/3/layout/PlusandMinus"/>
    <dgm:cxn modelId="{FB9BFB38-5499-4BDE-820F-A17A6B0229AF}" type="presOf" srcId="{FED8BFC4-6E66-4240-997F-E7AA8A882B3E}" destId="{060CE514-26E5-4D3B-A474-1F3E5D8C1970}" srcOrd="0" destOrd="0" presId="urn:microsoft.com/office/officeart/2009/3/layout/PlusandMinus"/>
    <dgm:cxn modelId="{E42DF56D-D8B3-40B4-A61F-DFCC79860F06}" srcId="{1F0298B4-22CE-45C5-A4ED-0696F2BD7FD1}" destId="{FED8BFC4-6E66-4240-997F-E7AA8A882B3E}" srcOrd="0" destOrd="0" parTransId="{1F3AE737-BA42-4CE6-B94D-DB958C6C9276}" sibTransId="{443DFA1B-8E80-4D17-B463-9B3A44A217A2}"/>
    <dgm:cxn modelId="{48316AAC-11B0-44D9-B7A0-549F0C973111}" type="presOf" srcId="{CF5EAEC5-C42F-4A1C-A597-F39D154B45AF}" destId="{D78DFEF0-783D-461A-AEDB-F7F85A153F69}" srcOrd="0" destOrd="0" presId="urn:microsoft.com/office/officeart/2009/3/layout/PlusandMinus"/>
    <dgm:cxn modelId="{48D39843-36C5-4A5E-B282-F1E63011457D}" srcId="{1F0298B4-22CE-45C5-A4ED-0696F2BD7FD1}" destId="{CF5EAEC5-C42F-4A1C-A597-F39D154B45AF}" srcOrd="1" destOrd="0" parTransId="{2E2112FB-350D-4DC5-894E-DB42A1934DCF}" sibTransId="{D34A97D5-D8F2-46C8-87E4-CC2760577ED6}"/>
    <dgm:cxn modelId="{7BD74D2D-AD9A-476A-9EF6-28C076FE0D50}" type="presParOf" srcId="{249EEB97-B0E3-4C4D-AC34-C042B397B3FD}" destId="{1C79C0C5-C698-47A9-B4D9-F259E45AFD89}" srcOrd="0" destOrd="0" presId="urn:microsoft.com/office/officeart/2009/3/layout/PlusandMinus"/>
    <dgm:cxn modelId="{3B295220-BACF-45C1-9859-F317FC955914}" type="presParOf" srcId="{249EEB97-B0E3-4C4D-AC34-C042B397B3FD}" destId="{060CE514-26E5-4D3B-A474-1F3E5D8C1970}" srcOrd="1" destOrd="0" presId="urn:microsoft.com/office/officeart/2009/3/layout/PlusandMinus"/>
    <dgm:cxn modelId="{0FC33526-4F0B-49FD-8BEF-70711D21C218}" type="presParOf" srcId="{249EEB97-B0E3-4C4D-AC34-C042B397B3FD}" destId="{D78DFEF0-783D-461A-AEDB-F7F85A153F69}" srcOrd="2" destOrd="0" presId="urn:microsoft.com/office/officeart/2009/3/layout/PlusandMinus"/>
    <dgm:cxn modelId="{94711EE7-56BA-4126-A006-729C9718F8CD}" type="presParOf" srcId="{249EEB97-B0E3-4C4D-AC34-C042B397B3FD}" destId="{E4B80CF2-7501-448A-84DD-019AF9FBF554}" srcOrd="3" destOrd="0" presId="urn:microsoft.com/office/officeart/2009/3/layout/PlusandMinus"/>
    <dgm:cxn modelId="{074AC7FD-CFB6-4E06-A38A-799C22E886C4}" type="presParOf" srcId="{249EEB97-B0E3-4C4D-AC34-C042B397B3FD}" destId="{09D05897-BABA-45A7-8BA8-5CF754A29389}" srcOrd="4" destOrd="0" presId="urn:microsoft.com/office/officeart/2009/3/layout/PlusandMinus"/>
    <dgm:cxn modelId="{11843276-F123-42CC-99CC-0DB7DFAEFA77}" type="presParOf" srcId="{249EEB97-B0E3-4C4D-AC34-C042B397B3FD}" destId="{25A7E08F-C85E-41D5-8AE4-15ED5615236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FBAD39-B507-4D7B-8F46-2838B46BA51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D73E9F-6359-4674-A763-3D424DE78386}">
      <dgm:prSet phldrT="[Text]" custT="1"/>
      <dgm:spPr/>
      <dgm:t>
        <a:bodyPr/>
        <a:lstStyle/>
        <a:p>
          <a:r>
            <a:rPr lang="th-TH" sz="3600" dirty="0" smtClean="0">
              <a:latin typeface="Browallia New" pitchFamily="34" charset="-34"/>
              <a:cs typeface="Browallia New" pitchFamily="34" charset="-34"/>
            </a:rPr>
            <a:t>มีเหตุเบิก </a:t>
          </a:r>
          <a:endParaRPr lang="en-US" sz="3600" dirty="0">
            <a:latin typeface="Browallia New" pitchFamily="34" charset="-34"/>
            <a:cs typeface="Browallia New" pitchFamily="34" charset="-34"/>
          </a:endParaRPr>
        </a:p>
      </dgm:t>
    </dgm:pt>
    <dgm:pt modelId="{9FBEFE24-3AEF-4CFD-BA80-2E409310002E}" type="parTrans" cxnId="{681F44B8-1D24-4B92-89CA-8CCDBE55DAAE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692C30EB-C5A2-4100-A7C0-F765191DB3A0}" type="sibTrans" cxnId="{681F44B8-1D24-4B92-89CA-8CCDBE55DAAE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6FABB1A5-02BC-4404-9DE7-BD7F5387D1BB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ใบเสร็จรับเงิน</a:t>
          </a:r>
          <a:endParaRPr lang="en-US" dirty="0">
            <a:latin typeface="Browallia New" pitchFamily="34" charset="-34"/>
            <a:cs typeface="Browallia New" pitchFamily="34" charset="-34"/>
          </a:endParaRPr>
        </a:p>
      </dgm:t>
    </dgm:pt>
    <dgm:pt modelId="{71B3ADCD-20CE-4656-9C55-A3C3882941D3}" type="parTrans" cxnId="{232288E8-23C1-446C-BF5E-3E1DE06F52B4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03F4F4DF-F65A-41BD-BB5B-F1D4935E9F62}" type="sibTrans" cxnId="{232288E8-23C1-446C-BF5E-3E1DE06F52B4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FEE3E1E6-85D0-455C-9AB0-9F7C4BB3055C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หนังสือขออนุมัติเบิกเงิน</a:t>
          </a:r>
          <a:endParaRPr lang="en-US" dirty="0">
            <a:latin typeface="Browallia New" pitchFamily="34" charset="-34"/>
            <a:cs typeface="Browallia New" pitchFamily="34" charset="-34"/>
          </a:endParaRPr>
        </a:p>
      </dgm:t>
    </dgm:pt>
    <dgm:pt modelId="{0E1E9DAD-2B8F-4247-BFEE-9F817B1B1085}" type="parTrans" cxnId="{F9C596D0-F305-4874-BBEB-1A23AF817025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318072EF-FA19-464B-98B2-F1E6339EF2FA}" type="sibTrans" cxnId="{F9C596D0-F305-4874-BBEB-1A23AF817025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96DC05F5-96DE-4092-8FA3-BCCF7E8FFBFB}">
      <dgm:prSet phldrT="[Text]" custT="1"/>
      <dgm:spPr/>
      <dgm:t>
        <a:bodyPr/>
        <a:lstStyle/>
        <a:p>
          <a:r>
            <a:rPr lang="th-TH" sz="3600" dirty="0" smtClean="0">
              <a:latin typeface="Browallia New" pitchFamily="34" charset="-34"/>
              <a:cs typeface="Browallia New" pitchFamily="34" charset="-34"/>
            </a:rPr>
            <a:t>จ่ายเข้าบัญชี </a:t>
          </a:r>
          <a:endParaRPr lang="en-US" sz="3600" dirty="0">
            <a:latin typeface="Browallia New" pitchFamily="34" charset="-34"/>
            <a:cs typeface="Browallia New" pitchFamily="34" charset="-34"/>
          </a:endParaRPr>
        </a:p>
      </dgm:t>
    </dgm:pt>
    <dgm:pt modelId="{06E9E10E-4A13-443C-AF67-E50A50E9BD6F}" type="parTrans" cxnId="{C9D7262C-A4E3-4F54-83F6-673F21DDE15A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3ECD26F4-8ADB-497B-880A-FE3FC80A5DBD}" type="sibTrans" cxnId="{C9D7262C-A4E3-4F54-83F6-673F21DDE15A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0CDCE370-A00D-4779-ADC3-43B034AA89B3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บัญชีเงินฝากธนาคาร ของ “หน่วยงาน” “ผู้มีสิทธิ”</a:t>
          </a:r>
          <a:endParaRPr lang="en-US" dirty="0">
            <a:latin typeface="Browallia New" pitchFamily="34" charset="-34"/>
            <a:cs typeface="Browallia New" pitchFamily="34" charset="-34"/>
          </a:endParaRPr>
        </a:p>
      </dgm:t>
    </dgm:pt>
    <dgm:pt modelId="{E75F5C79-F498-420C-9133-F12CE6F03793}" type="parTrans" cxnId="{CFB5A61A-5A74-4BDE-9001-DD06F23B5207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ABDA68B4-BE61-4AC1-8CC3-93146A3289FA}" type="sibTrans" cxnId="{CFB5A61A-5A74-4BDE-9001-DD06F23B5207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78BE43B4-0D54-4BEA-9CE7-39E01269979F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บัญชีเงินฝากธนาคาร “ของผู้ขาย”</a:t>
          </a:r>
          <a:endParaRPr lang="en-US" dirty="0">
            <a:latin typeface="Browallia New" pitchFamily="34" charset="-34"/>
            <a:cs typeface="Browallia New" pitchFamily="34" charset="-34"/>
          </a:endParaRPr>
        </a:p>
      </dgm:t>
    </dgm:pt>
    <dgm:pt modelId="{2AD298B8-D52E-4706-93F3-53D5A39D6BDD}" type="parTrans" cxnId="{89D8D3DE-8E2D-48F0-9A81-910EB7D5BE92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05A7D9B1-16A2-4D03-A46A-9C7422AA3324}" type="sibTrans" cxnId="{89D8D3DE-8E2D-48F0-9A81-910EB7D5BE92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433DF91E-1A14-4BE9-BF00-5C217D8120A8}">
      <dgm:prSet phldrT="[Text]" custT="1"/>
      <dgm:spPr/>
      <dgm:t>
        <a:bodyPr/>
        <a:lstStyle/>
        <a:p>
          <a:r>
            <a:rPr lang="th-TH" sz="3600" dirty="0" smtClean="0">
              <a:latin typeface="Browallia New" pitchFamily="34" charset="-34"/>
              <a:cs typeface="Browallia New" pitchFamily="34" charset="-34"/>
            </a:rPr>
            <a:t>หลักฐานการจ่าย</a:t>
          </a:r>
          <a:endParaRPr lang="en-US" sz="3600" dirty="0">
            <a:latin typeface="Browallia New" pitchFamily="34" charset="-34"/>
            <a:cs typeface="Browallia New" pitchFamily="34" charset="-34"/>
          </a:endParaRPr>
        </a:p>
      </dgm:t>
    </dgm:pt>
    <dgm:pt modelId="{6D911AD5-9CC7-4EF4-B008-039A3C31F0D5}" type="parTrans" cxnId="{2DF8CB8B-1314-4ACD-AA1B-99B24A84B09E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63FD8159-BA3A-496D-B2C9-B0D60B5F4B7D}" type="sibTrans" cxnId="{2DF8CB8B-1314-4ACD-AA1B-99B24A84B09E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27CD8AC7-5680-4BDD-A6E0-85F258D12336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การลงลายมือชื่อรับเงิน</a:t>
          </a:r>
          <a:endParaRPr lang="en-US" dirty="0">
            <a:latin typeface="Browallia New" pitchFamily="34" charset="-34"/>
            <a:cs typeface="Browallia New" pitchFamily="34" charset="-34"/>
          </a:endParaRPr>
        </a:p>
      </dgm:t>
    </dgm:pt>
    <dgm:pt modelId="{7325B641-A45A-4151-AECC-6855B2C1ADF0}" type="parTrans" cxnId="{FA777F33-2535-49B5-9CB0-63597764E23D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3F3F2094-F984-4ABD-A0DD-05E7A094569B}" type="sibTrans" cxnId="{FA777F33-2535-49B5-9CB0-63597764E23D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99E96624-4717-4CCD-AB18-FE94EE0703BD}">
      <dgm:prSet phldrT="[Text]"/>
      <dgm:spPr/>
      <dgm:t>
        <a:bodyPr/>
        <a:lstStyle/>
        <a:p>
          <a:r>
            <a:rPr lang="th-TH" dirty="0" smtClean="0">
              <a:latin typeface="Browallia New" pitchFamily="34" charset="-34"/>
              <a:cs typeface="Browallia New" pitchFamily="34" charset="-34"/>
            </a:rPr>
            <a:t>ใบเสร็จรับเงิน</a:t>
          </a:r>
          <a:endParaRPr lang="en-US" dirty="0">
            <a:latin typeface="Browallia New" pitchFamily="34" charset="-34"/>
            <a:cs typeface="Browallia New" pitchFamily="34" charset="-34"/>
          </a:endParaRPr>
        </a:p>
      </dgm:t>
    </dgm:pt>
    <dgm:pt modelId="{2039F0DF-2611-4DC8-90B1-03B2F57909B3}" type="parTrans" cxnId="{C6E8DFA6-C4FB-4AB5-86AE-E8A15D89ED23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B633CB2A-253F-4CE8-AF4C-66878F8F5D97}" type="sibTrans" cxnId="{C6E8DFA6-C4FB-4AB5-86AE-E8A15D89ED23}">
      <dgm:prSet/>
      <dgm:spPr/>
      <dgm:t>
        <a:bodyPr/>
        <a:lstStyle/>
        <a:p>
          <a:endParaRPr lang="en-US">
            <a:latin typeface="Browallia New" pitchFamily="34" charset="-34"/>
            <a:cs typeface="Browallia New" pitchFamily="34" charset="-34"/>
          </a:endParaRPr>
        </a:p>
      </dgm:t>
    </dgm:pt>
    <dgm:pt modelId="{8419FB5A-BEAC-4203-B681-9C3F974D1192}" type="pres">
      <dgm:prSet presAssocID="{B2FBAD39-B507-4D7B-8F46-2838B46BA5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90ADB-2CE7-4B04-8101-982F779691EF}" type="pres">
      <dgm:prSet presAssocID="{CED73E9F-6359-4674-A763-3D424DE78386}" presName="linNode" presStyleCnt="0"/>
      <dgm:spPr/>
    </dgm:pt>
    <dgm:pt modelId="{97F89166-2D33-49BE-9A77-D9A5D951463F}" type="pres">
      <dgm:prSet presAssocID="{CED73E9F-6359-4674-A763-3D424DE7838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B8AC0-D2B8-4C88-BAEA-10B4A212904F}" type="pres">
      <dgm:prSet presAssocID="{CED73E9F-6359-4674-A763-3D424DE7838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06410-7BCA-4C16-B9A3-93EAD70D7EFF}" type="pres">
      <dgm:prSet presAssocID="{692C30EB-C5A2-4100-A7C0-F765191DB3A0}" presName="sp" presStyleCnt="0"/>
      <dgm:spPr/>
    </dgm:pt>
    <dgm:pt modelId="{AA4D14A4-4011-4B12-BB7A-ECABD11C66F9}" type="pres">
      <dgm:prSet presAssocID="{96DC05F5-96DE-4092-8FA3-BCCF7E8FFBFB}" presName="linNode" presStyleCnt="0"/>
      <dgm:spPr/>
    </dgm:pt>
    <dgm:pt modelId="{268B5255-AC8B-4A36-B3C4-7BB2A2964698}" type="pres">
      <dgm:prSet presAssocID="{96DC05F5-96DE-4092-8FA3-BCCF7E8FFBF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470D1-2C4C-4FC4-A994-A01E658FDBF2}" type="pres">
      <dgm:prSet presAssocID="{96DC05F5-96DE-4092-8FA3-BCCF7E8FFBF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2DBFE-F10F-4A46-947A-3BB9FCAE5D59}" type="pres">
      <dgm:prSet presAssocID="{3ECD26F4-8ADB-497B-880A-FE3FC80A5DBD}" presName="sp" presStyleCnt="0"/>
      <dgm:spPr/>
    </dgm:pt>
    <dgm:pt modelId="{ABC6CC10-4495-4543-951E-D5C491A27D6A}" type="pres">
      <dgm:prSet presAssocID="{433DF91E-1A14-4BE9-BF00-5C217D8120A8}" presName="linNode" presStyleCnt="0"/>
      <dgm:spPr/>
    </dgm:pt>
    <dgm:pt modelId="{A476DCF8-CCC8-4F3A-95C4-24708AE23854}" type="pres">
      <dgm:prSet presAssocID="{433DF91E-1A14-4BE9-BF00-5C217D8120A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F915B-0A97-4E68-BE83-4D2E8D4FD4CB}" type="pres">
      <dgm:prSet presAssocID="{433DF91E-1A14-4BE9-BF00-5C217D8120A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ED26D-C8D5-41E9-B82B-4A8282A207AB}" type="presOf" srcId="{6FABB1A5-02BC-4404-9DE7-BD7F5387D1BB}" destId="{07FB8AC0-D2B8-4C88-BAEA-10B4A212904F}" srcOrd="0" destOrd="0" presId="urn:microsoft.com/office/officeart/2005/8/layout/vList5"/>
    <dgm:cxn modelId="{317CBEC1-8FD9-4669-A79C-25C41B0F9EE5}" type="presOf" srcId="{78BE43B4-0D54-4BEA-9CE7-39E01269979F}" destId="{4DA470D1-2C4C-4FC4-A994-A01E658FDBF2}" srcOrd="0" destOrd="1" presId="urn:microsoft.com/office/officeart/2005/8/layout/vList5"/>
    <dgm:cxn modelId="{CFB5A61A-5A74-4BDE-9001-DD06F23B5207}" srcId="{96DC05F5-96DE-4092-8FA3-BCCF7E8FFBFB}" destId="{0CDCE370-A00D-4779-ADC3-43B034AA89B3}" srcOrd="0" destOrd="0" parTransId="{E75F5C79-F498-420C-9133-F12CE6F03793}" sibTransId="{ABDA68B4-BE61-4AC1-8CC3-93146A3289FA}"/>
    <dgm:cxn modelId="{375CF232-62C9-47F8-B076-1357CDD0CF0F}" type="presOf" srcId="{96DC05F5-96DE-4092-8FA3-BCCF7E8FFBFB}" destId="{268B5255-AC8B-4A36-B3C4-7BB2A2964698}" srcOrd="0" destOrd="0" presId="urn:microsoft.com/office/officeart/2005/8/layout/vList5"/>
    <dgm:cxn modelId="{C6E8DFA6-C4FB-4AB5-86AE-E8A15D89ED23}" srcId="{433DF91E-1A14-4BE9-BF00-5C217D8120A8}" destId="{99E96624-4717-4CCD-AB18-FE94EE0703BD}" srcOrd="1" destOrd="0" parTransId="{2039F0DF-2611-4DC8-90B1-03B2F57909B3}" sibTransId="{B633CB2A-253F-4CE8-AF4C-66878F8F5D97}"/>
    <dgm:cxn modelId="{291354B1-025A-4AAB-B263-9B94D6EE38AD}" type="presOf" srcId="{433DF91E-1A14-4BE9-BF00-5C217D8120A8}" destId="{A476DCF8-CCC8-4F3A-95C4-24708AE23854}" srcOrd="0" destOrd="0" presId="urn:microsoft.com/office/officeart/2005/8/layout/vList5"/>
    <dgm:cxn modelId="{2DF8CB8B-1314-4ACD-AA1B-99B24A84B09E}" srcId="{B2FBAD39-B507-4D7B-8F46-2838B46BA510}" destId="{433DF91E-1A14-4BE9-BF00-5C217D8120A8}" srcOrd="2" destOrd="0" parTransId="{6D911AD5-9CC7-4EF4-B008-039A3C31F0D5}" sibTransId="{63FD8159-BA3A-496D-B2C9-B0D60B5F4B7D}"/>
    <dgm:cxn modelId="{573C794C-A0D1-4797-B2CD-607424A4779E}" type="presOf" srcId="{CED73E9F-6359-4674-A763-3D424DE78386}" destId="{97F89166-2D33-49BE-9A77-D9A5D951463F}" srcOrd="0" destOrd="0" presId="urn:microsoft.com/office/officeart/2005/8/layout/vList5"/>
    <dgm:cxn modelId="{CBB94334-E3E6-4410-9662-81BA67ADB35C}" type="presOf" srcId="{99E96624-4717-4CCD-AB18-FE94EE0703BD}" destId="{B6CF915B-0A97-4E68-BE83-4D2E8D4FD4CB}" srcOrd="0" destOrd="1" presId="urn:microsoft.com/office/officeart/2005/8/layout/vList5"/>
    <dgm:cxn modelId="{681F44B8-1D24-4B92-89CA-8CCDBE55DAAE}" srcId="{B2FBAD39-B507-4D7B-8F46-2838B46BA510}" destId="{CED73E9F-6359-4674-A763-3D424DE78386}" srcOrd="0" destOrd="0" parTransId="{9FBEFE24-3AEF-4CFD-BA80-2E409310002E}" sibTransId="{692C30EB-C5A2-4100-A7C0-F765191DB3A0}"/>
    <dgm:cxn modelId="{6450C6AF-5A6F-41DF-A2F9-4095C707DB81}" type="presOf" srcId="{27CD8AC7-5680-4BDD-A6E0-85F258D12336}" destId="{B6CF915B-0A97-4E68-BE83-4D2E8D4FD4CB}" srcOrd="0" destOrd="0" presId="urn:microsoft.com/office/officeart/2005/8/layout/vList5"/>
    <dgm:cxn modelId="{3CBE7AA6-0AC6-4A68-B940-374D846A33E7}" type="presOf" srcId="{0CDCE370-A00D-4779-ADC3-43B034AA89B3}" destId="{4DA470D1-2C4C-4FC4-A994-A01E658FDBF2}" srcOrd="0" destOrd="0" presId="urn:microsoft.com/office/officeart/2005/8/layout/vList5"/>
    <dgm:cxn modelId="{232288E8-23C1-446C-BF5E-3E1DE06F52B4}" srcId="{CED73E9F-6359-4674-A763-3D424DE78386}" destId="{6FABB1A5-02BC-4404-9DE7-BD7F5387D1BB}" srcOrd="0" destOrd="0" parTransId="{71B3ADCD-20CE-4656-9C55-A3C3882941D3}" sibTransId="{03F4F4DF-F65A-41BD-BB5B-F1D4935E9F62}"/>
    <dgm:cxn modelId="{64367FE3-6704-45DC-816A-89080231A8B8}" type="presOf" srcId="{FEE3E1E6-85D0-455C-9AB0-9F7C4BB3055C}" destId="{07FB8AC0-D2B8-4C88-BAEA-10B4A212904F}" srcOrd="0" destOrd="1" presId="urn:microsoft.com/office/officeart/2005/8/layout/vList5"/>
    <dgm:cxn modelId="{FA777F33-2535-49B5-9CB0-63597764E23D}" srcId="{433DF91E-1A14-4BE9-BF00-5C217D8120A8}" destId="{27CD8AC7-5680-4BDD-A6E0-85F258D12336}" srcOrd="0" destOrd="0" parTransId="{7325B641-A45A-4151-AECC-6855B2C1ADF0}" sibTransId="{3F3F2094-F984-4ABD-A0DD-05E7A094569B}"/>
    <dgm:cxn modelId="{F9C596D0-F305-4874-BBEB-1A23AF817025}" srcId="{CED73E9F-6359-4674-A763-3D424DE78386}" destId="{FEE3E1E6-85D0-455C-9AB0-9F7C4BB3055C}" srcOrd="1" destOrd="0" parTransId="{0E1E9DAD-2B8F-4247-BFEE-9F817B1B1085}" sibTransId="{318072EF-FA19-464B-98B2-F1E6339EF2FA}"/>
    <dgm:cxn modelId="{C9D7262C-A4E3-4F54-83F6-673F21DDE15A}" srcId="{B2FBAD39-B507-4D7B-8F46-2838B46BA510}" destId="{96DC05F5-96DE-4092-8FA3-BCCF7E8FFBFB}" srcOrd="1" destOrd="0" parTransId="{06E9E10E-4A13-443C-AF67-E50A50E9BD6F}" sibTransId="{3ECD26F4-8ADB-497B-880A-FE3FC80A5DBD}"/>
    <dgm:cxn modelId="{89D8D3DE-8E2D-48F0-9A81-910EB7D5BE92}" srcId="{96DC05F5-96DE-4092-8FA3-BCCF7E8FFBFB}" destId="{78BE43B4-0D54-4BEA-9CE7-39E01269979F}" srcOrd="1" destOrd="0" parTransId="{2AD298B8-D52E-4706-93F3-53D5A39D6BDD}" sibTransId="{05A7D9B1-16A2-4D03-A46A-9C7422AA3324}"/>
    <dgm:cxn modelId="{61726A0F-CC78-4C0E-A669-84492484A17D}" type="presOf" srcId="{B2FBAD39-B507-4D7B-8F46-2838B46BA510}" destId="{8419FB5A-BEAC-4203-B681-9C3F974D1192}" srcOrd="0" destOrd="0" presId="urn:microsoft.com/office/officeart/2005/8/layout/vList5"/>
    <dgm:cxn modelId="{00293E09-71FA-4041-BDDD-CE7621A28883}" type="presParOf" srcId="{8419FB5A-BEAC-4203-B681-9C3F974D1192}" destId="{9FF90ADB-2CE7-4B04-8101-982F779691EF}" srcOrd="0" destOrd="0" presId="urn:microsoft.com/office/officeart/2005/8/layout/vList5"/>
    <dgm:cxn modelId="{1A4F58F4-DAF9-4A53-A59E-1DAA3ABE66B2}" type="presParOf" srcId="{9FF90ADB-2CE7-4B04-8101-982F779691EF}" destId="{97F89166-2D33-49BE-9A77-D9A5D951463F}" srcOrd="0" destOrd="0" presId="urn:microsoft.com/office/officeart/2005/8/layout/vList5"/>
    <dgm:cxn modelId="{13E57336-B5A0-4CA5-A3EA-84DBC9AE4F61}" type="presParOf" srcId="{9FF90ADB-2CE7-4B04-8101-982F779691EF}" destId="{07FB8AC0-D2B8-4C88-BAEA-10B4A212904F}" srcOrd="1" destOrd="0" presId="urn:microsoft.com/office/officeart/2005/8/layout/vList5"/>
    <dgm:cxn modelId="{A41CA3E6-3FE0-41FE-94AC-8E73990025FA}" type="presParOf" srcId="{8419FB5A-BEAC-4203-B681-9C3F974D1192}" destId="{75706410-7BCA-4C16-B9A3-93EAD70D7EFF}" srcOrd="1" destOrd="0" presId="urn:microsoft.com/office/officeart/2005/8/layout/vList5"/>
    <dgm:cxn modelId="{77DD9BAD-CD7A-454E-B6F7-020F6C1289D2}" type="presParOf" srcId="{8419FB5A-BEAC-4203-B681-9C3F974D1192}" destId="{AA4D14A4-4011-4B12-BB7A-ECABD11C66F9}" srcOrd="2" destOrd="0" presId="urn:microsoft.com/office/officeart/2005/8/layout/vList5"/>
    <dgm:cxn modelId="{FEC637B8-FAD1-4574-8D4E-EDBCEC9F46D9}" type="presParOf" srcId="{AA4D14A4-4011-4B12-BB7A-ECABD11C66F9}" destId="{268B5255-AC8B-4A36-B3C4-7BB2A2964698}" srcOrd="0" destOrd="0" presId="urn:microsoft.com/office/officeart/2005/8/layout/vList5"/>
    <dgm:cxn modelId="{861E53A7-591E-42EB-978F-F75E1ED968C0}" type="presParOf" srcId="{AA4D14A4-4011-4B12-BB7A-ECABD11C66F9}" destId="{4DA470D1-2C4C-4FC4-A994-A01E658FDBF2}" srcOrd="1" destOrd="0" presId="urn:microsoft.com/office/officeart/2005/8/layout/vList5"/>
    <dgm:cxn modelId="{23FF5062-5F54-4574-AD20-EF58303B970B}" type="presParOf" srcId="{8419FB5A-BEAC-4203-B681-9C3F974D1192}" destId="{0EB2DBFE-F10F-4A46-947A-3BB9FCAE5D59}" srcOrd="3" destOrd="0" presId="urn:microsoft.com/office/officeart/2005/8/layout/vList5"/>
    <dgm:cxn modelId="{C932FB54-4584-4705-9F81-44115EB4F31C}" type="presParOf" srcId="{8419FB5A-BEAC-4203-B681-9C3F974D1192}" destId="{ABC6CC10-4495-4543-951E-D5C491A27D6A}" srcOrd="4" destOrd="0" presId="urn:microsoft.com/office/officeart/2005/8/layout/vList5"/>
    <dgm:cxn modelId="{2CAF3941-AB95-4A0F-9331-DF0EA9337C3C}" type="presParOf" srcId="{ABC6CC10-4495-4543-951E-D5C491A27D6A}" destId="{A476DCF8-CCC8-4F3A-95C4-24708AE23854}" srcOrd="0" destOrd="0" presId="urn:microsoft.com/office/officeart/2005/8/layout/vList5"/>
    <dgm:cxn modelId="{3E466B80-A696-42E5-B7AA-71867FB2A38D}" type="presParOf" srcId="{ABC6CC10-4495-4543-951E-D5C491A27D6A}" destId="{B6CF915B-0A97-4E68-BE83-4D2E8D4FD4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FD0DFB-37E4-4B75-8AAB-93A04F85183B}" type="doc">
      <dgm:prSet loTypeId="urn:microsoft.com/office/officeart/2005/8/layout/vList6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BEA910B-7AD8-4E9A-A7CC-CE7F21DA17BF}">
      <dgm:prSet phldrT="[ข้อความ]" custT="1"/>
      <dgm:spPr/>
      <dgm:t>
        <a:bodyPr/>
        <a:lstStyle/>
        <a:p>
          <a:r>
            <a:rPr lang="th-TH" sz="4000" b="1" dirty="0" smtClean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คำนิยามที่สำคัญ</a:t>
          </a:r>
          <a:endParaRPr lang="th-TH" sz="4000" b="1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C4B5AD2-5B38-48BC-9CA4-D3D0AE71B25F}" type="parTrans" cxnId="{0034D737-63D1-4B4C-A5BB-98665DF59635}">
      <dgm:prSet/>
      <dgm:spPr/>
      <dgm:t>
        <a:bodyPr/>
        <a:lstStyle/>
        <a:p>
          <a:endParaRPr lang="th-TH" b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3CDF40C-D187-40E6-B516-F95C91342765}" type="sibTrans" cxnId="{0034D737-63D1-4B4C-A5BB-98665DF59635}">
      <dgm:prSet/>
      <dgm:spPr/>
      <dgm:t>
        <a:bodyPr/>
        <a:lstStyle/>
        <a:p>
          <a:endParaRPr lang="th-TH" b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A9BBF6D-9FAB-4F54-AF77-8BCF1BDA954E}">
      <dgm:prSet phldrT="[ข้อความ]" custT="1"/>
      <dgm:spPr/>
      <dgm:t>
        <a:bodyPr anchor="ctr"/>
        <a:lstStyle/>
        <a:p>
          <a:r>
            <a:rPr lang="th-TH" sz="4000" b="0" smtClean="0">
              <a:latin typeface="TH SarabunPSK" panose="020B0500040200020003" pitchFamily="34" charset="-34"/>
              <a:cs typeface="TH SarabunPSK" panose="020B0500040200020003" pitchFamily="34" charset="-34"/>
            </a:rPr>
            <a:t>หน่วยงานของรัฐ</a:t>
          </a:r>
          <a:endParaRPr lang="th-TH" sz="4000" b="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13BD067-B34B-4EBD-84A1-C3F7225A8D11}" type="parTrans" cxnId="{3D3D2D48-E2D5-4997-9BDB-AB576102A1A6}">
      <dgm:prSet/>
      <dgm:spPr/>
      <dgm:t>
        <a:bodyPr/>
        <a:lstStyle/>
        <a:p>
          <a:endParaRPr lang="th-TH" b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3ADA7AF-60EE-4A04-9EE3-8F7AA7D50541}" type="sibTrans" cxnId="{3D3D2D48-E2D5-4997-9BDB-AB576102A1A6}">
      <dgm:prSet/>
      <dgm:spPr/>
      <dgm:t>
        <a:bodyPr/>
        <a:lstStyle/>
        <a:p>
          <a:endParaRPr lang="th-TH" b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FA0CA6E-24CC-4F12-B04B-6E1D347AF9F6}">
      <dgm:prSet phldrT="[ข้อความ]" custT="1"/>
      <dgm:spPr/>
      <dgm:t>
        <a:bodyPr/>
        <a:lstStyle/>
        <a:p>
          <a:r>
            <a:rPr lang="th-TH" sz="3600" b="1" smtClean="0"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ความรับผิดทางละเมิดของเจ้าหน้าที่</a:t>
          </a:r>
          <a:endParaRPr lang="th-TH" sz="3600" b="1" dirty="0"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072D366-A3A3-4353-80B8-409F2BA50281}" type="parTrans" cxnId="{1CD25299-E11B-42C4-908C-C202B61D3B25}">
      <dgm:prSet/>
      <dgm:spPr/>
      <dgm:t>
        <a:bodyPr/>
        <a:lstStyle/>
        <a:p>
          <a:endParaRPr lang="th-TH" b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F9A4F9E-EF37-4DD8-82B9-AFAAF1413173}" type="sibTrans" cxnId="{1CD25299-E11B-42C4-908C-C202B61D3B25}">
      <dgm:prSet/>
      <dgm:spPr/>
      <dgm:t>
        <a:bodyPr/>
        <a:lstStyle/>
        <a:p>
          <a:endParaRPr lang="th-TH" b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13BBAE7-1DD0-40CA-9217-14B1A566472D}">
      <dgm:prSet phldrT="[ข้อความ]" custT="1"/>
      <dgm:spPr/>
      <dgm:t>
        <a:bodyPr anchor="ctr"/>
        <a:lstStyle/>
        <a:p>
          <a:r>
            <a:rPr lang="th-TH" sz="4000" b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การทำละเมิดต่อเอกชน (บุคคลภายนอก)</a:t>
          </a:r>
          <a:endParaRPr lang="th-TH" sz="4000" b="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35E06CD-2157-4863-ABE0-D86AC006E7B7}" type="parTrans" cxnId="{AD707FB4-28AC-47E9-8DB7-D3A253CFE695}">
      <dgm:prSet/>
      <dgm:spPr/>
      <dgm:t>
        <a:bodyPr/>
        <a:lstStyle/>
        <a:p>
          <a:endParaRPr lang="th-TH" b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78C5D99-E2D6-4D6F-BFB8-5B0F13DB42FA}" type="sibTrans" cxnId="{AD707FB4-28AC-47E9-8DB7-D3A253CFE695}">
      <dgm:prSet/>
      <dgm:spPr/>
      <dgm:t>
        <a:bodyPr/>
        <a:lstStyle/>
        <a:p>
          <a:endParaRPr lang="th-TH" b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95B3880-AB5B-448A-B8C9-94F0487DF62C}">
      <dgm:prSet phldrT="[ข้อความ]" custT="1"/>
      <dgm:spPr/>
      <dgm:t>
        <a:bodyPr anchor="ctr"/>
        <a:lstStyle/>
        <a:p>
          <a:r>
            <a:rPr lang="th-TH" sz="4000" b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การทำละเมิดต่อหน่วยงานของรัฐ</a:t>
          </a:r>
          <a:endParaRPr lang="th-TH" sz="4000" b="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47F7F62-5557-4D77-A839-DED69754EECD}" type="parTrans" cxnId="{D9D32153-DBC6-4EA4-A9A5-F1B144B96C9B}">
      <dgm:prSet/>
      <dgm:spPr/>
      <dgm:t>
        <a:bodyPr/>
        <a:lstStyle/>
        <a:p>
          <a:endParaRPr lang="th-TH" b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F31513B-965A-4F17-B3A1-6E306458421B}" type="sibTrans" cxnId="{D9D32153-DBC6-4EA4-A9A5-F1B144B96C9B}">
      <dgm:prSet/>
      <dgm:spPr/>
      <dgm:t>
        <a:bodyPr/>
        <a:lstStyle/>
        <a:p>
          <a:endParaRPr lang="th-TH" b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858C3D-3611-4D32-9793-E0A7BE7CB127}">
      <dgm:prSet phldrT="[ข้อความ]" custT="1"/>
      <dgm:spPr/>
      <dgm:t>
        <a:bodyPr anchor="ctr"/>
        <a:lstStyle/>
        <a:p>
          <a:r>
            <a:rPr lang="th-TH" sz="4000" b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เจ้าหน้าที่</a:t>
          </a:r>
          <a:endParaRPr lang="th-TH" sz="4000" b="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CC28D7-03E6-4C15-9E96-FC57F6393A41}" type="parTrans" cxnId="{C725CDA0-1F6F-423D-8CB5-26FFF9AB7D80}">
      <dgm:prSet/>
      <dgm:spPr/>
      <dgm:t>
        <a:bodyPr/>
        <a:lstStyle/>
        <a:p>
          <a:endParaRPr lang="th-TH"/>
        </a:p>
      </dgm:t>
    </dgm:pt>
    <dgm:pt modelId="{9DF1A878-DD2B-436A-BE6A-E1E1281E2666}" type="sibTrans" cxnId="{C725CDA0-1F6F-423D-8CB5-26FFF9AB7D80}">
      <dgm:prSet/>
      <dgm:spPr/>
      <dgm:t>
        <a:bodyPr/>
        <a:lstStyle/>
        <a:p>
          <a:endParaRPr lang="th-TH"/>
        </a:p>
      </dgm:t>
    </dgm:pt>
    <dgm:pt modelId="{278E97DD-6971-472F-B812-B193B13CD9E6}" type="pres">
      <dgm:prSet presAssocID="{D0FD0DFB-37E4-4B75-8AAB-93A04F85183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1090DB9-6514-4712-A94E-1A1A87681EF3}" type="pres">
      <dgm:prSet presAssocID="{3BEA910B-7AD8-4E9A-A7CC-CE7F21DA17BF}" presName="linNode" presStyleCnt="0"/>
      <dgm:spPr/>
      <dgm:t>
        <a:bodyPr/>
        <a:lstStyle/>
        <a:p>
          <a:endParaRPr lang="th-TH"/>
        </a:p>
      </dgm:t>
    </dgm:pt>
    <dgm:pt modelId="{A6B17106-9490-4E77-B725-E5A8EC90A0C9}" type="pres">
      <dgm:prSet presAssocID="{3BEA910B-7AD8-4E9A-A7CC-CE7F21DA17B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FA9EA07-C3B9-441B-994E-78B98FD7EA33}" type="pres">
      <dgm:prSet presAssocID="{3BEA910B-7AD8-4E9A-A7CC-CE7F21DA17B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3423F8-F45B-425F-8B42-E9CA84FE10BD}" type="pres">
      <dgm:prSet presAssocID="{63CDF40C-D187-40E6-B516-F95C91342765}" presName="spacing" presStyleCnt="0"/>
      <dgm:spPr/>
      <dgm:t>
        <a:bodyPr/>
        <a:lstStyle/>
        <a:p>
          <a:endParaRPr lang="th-TH"/>
        </a:p>
      </dgm:t>
    </dgm:pt>
    <dgm:pt modelId="{59DEA004-3BD8-45A8-9579-B4F2C8481660}" type="pres">
      <dgm:prSet presAssocID="{1FA0CA6E-24CC-4F12-B04B-6E1D347AF9F6}" presName="linNode" presStyleCnt="0"/>
      <dgm:spPr/>
      <dgm:t>
        <a:bodyPr/>
        <a:lstStyle/>
        <a:p>
          <a:endParaRPr lang="th-TH"/>
        </a:p>
      </dgm:t>
    </dgm:pt>
    <dgm:pt modelId="{73EF24C1-0B41-477A-BF93-05E40E913435}" type="pres">
      <dgm:prSet presAssocID="{1FA0CA6E-24CC-4F12-B04B-6E1D347AF9F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B90D66-CF7F-4DFF-8A4C-54374DA706BF}" type="pres">
      <dgm:prSet presAssocID="{1FA0CA6E-24CC-4F12-B04B-6E1D347AF9F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CD25299-E11B-42C4-908C-C202B61D3B25}" srcId="{D0FD0DFB-37E4-4B75-8AAB-93A04F85183B}" destId="{1FA0CA6E-24CC-4F12-B04B-6E1D347AF9F6}" srcOrd="1" destOrd="0" parTransId="{D072D366-A3A3-4353-80B8-409F2BA50281}" sibTransId="{EF9A4F9E-EF37-4DD8-82B9-AFAAF1413173}"/>
    <dgm:cxn modelId="{2ACA3192-FB9D-4813-AEA4-6C2194DE18F0}" type="presOf" srcId="{D0FD0DFB-37E4-4B75-8AAB-93A04F85183B}" destId="{278E97DD-6971-472F-B812-B193B13CD9E6}" srcOrd="0" destOrd="0" presId="urn:microsoft.com/office/officeart/2005/8/layout/vList6"/>
    <dgm:cxn modelId="{0034D737-63D1-4B4C-A5BB-98665DF59635}" srcId="{D0FD0DFB-37E4-4B75-8AAB-93A04F85183B}" destId="{3BEA910B-7AD8-4E9A-A7CC-CE7F21DA17BF}" srcOrd="0" destOrd="0" parTransId="{DC4B5AD2-5B38-48BC-9CA4-D3D0AE71B25F}" sibTransId="{63CDF40C-D187-40E6-B516-F95C91342765}"/>
    <dgm:cxn modelId="{A43D0844-B4A4-42CB-8338-07535E8287BF}" type="presOf" srcId="{9A9BBF6D-9FAB-4F54-AF77-8BCF1BDA954E}" destId="{FFA9EA07-C3B9-441B-994E-78B98FD7EA33}" srcOrd="0" destOrd="0" presId="urn:microsoft.com/office/officeart/2005/8/layout/vList6"/>
    <dgm:cxn modelId="{DBB71E9B-652F-467D-AFC9-D209E80C37AE}" type="presOf" srcId="{3BEA910B-7AD8-4E9A-A7CC-CE7F21DA17BF}" destId="{A6B17106-9490-4E77-B725-E5A8EC90A0C9}" srcOrd="0" destOrd="0" presId="urn:microsoft.com/office/officeart/2005/8/layout/vList6"/>
    <dgm:cxn modelId="{AD707FB4-28AC-47E9-8DB7-D3A253CFE695}" srcId="{1FA0CA6E-24CC-4F12-B04B-6E1D347AF9F6}" destId="{B13BBAE7-1DD0-40CA-9217-14B1A566472D}" srcOrd="0" destOrd="0" parTransId="{035E06CD-2157-4863-ABE0-D86AC006E7B7}" sibTransId="{B78C5D99-E2D6-4D6F-BFB8-5B0F13DB42FA}"/>
    <dgm:cxn modelId="{C725CDA0-1F6F-423D-8CB5-26FFF9AB7D80}" srcId="{3BEA910B-7AD8-4E9A-A7CC-CE7F21DA17BF}" destId="{46858C3D-3611-4D32-9793-E0A7BE7CB127}" srcOrd="1" destOrd="0" parTransId="{35CC28D7-03E6-4C15-9E96-FC57F6393A41}" sibTransId="{9DF1A878-DD2B-436A-BE6A-E1E1281E2666}"/>
    <dgm:cxn modelId="{10ABDC53-8157-4E13-9AB9-ABB40A70B872}" type="presOf" srcId="{F95B3880-AB5B-448A-B8C9-94F0487DF62C}" destId="{0DB90D66-CF7F-4DFF-8A4C-54374DA706BF}" srcOrd="0" destOrd="1" presId="urn:microsoft.com/office/officeart/2005/8/layout/vList6"/>
    <dgm:cxn modelId="{D9D32153-DBC6-4EA4-A9A5-F1B144B96C9B}" srcId="{1FA0CA6E-24CC-4F12-B04B-6E1D347AF9F6}" destId="{F95B3880-AB5B-448A-B8C9-94F0487DF62C}" srcOrd="1" destOrd="0" parTransId="{347F7F62-5557-4D77-A839-DED69754EECD}" sibTransId="{8F31513B-965A-4F17-B3A1-6E306458421B}"/>
    <dgm:cxn modelId="{C455945D-7FFB-4D6C-AB71-F2463C22D454}" type="presOf" srcId="{1FA0CA6E-24CC-4F12-B04B-6E1D347AF9F6}" destId="{73EF24C1-0B41-477A-BF93-05E40E913435}" srcOrd="0" destOrd="0" presId="urn:microsoft.com/office/officeart/2005/8/layout/vList6"/>
    <dgm:cxn modelId="{B26B09EA-328B-497B-BEE4-F69034B027FF}" type="presOf" srcId="{B13BBAE7-1DD0-40CA-9217-14B1A566472D}" destId="{0DB90D66-CF7F-4DFF-8A4C-54374DA706BF}" srcOrd="0" destOrd="0" presId="urn:microsoft.com/office/officeart/2005/8/layout/vList6"/>
    <dgm:cxn modelId="{3D3D2D48-E2D5-4997-9BDB-AB576102A1A6}" srcId="{3BEA910B-7AD8-4E9A-A7CC-CE7F21DA17BF}" destId="{9A9BBF6D-9FAB-4F54-AF77-8BCF1BDA954E}" srcOrd="0" destOrd="0" parTransId="{813BD067-B34B-4EBD-84A1-C3F7225A8D11}" sibTransId="{A3ADA7AF-60EE-4A04-9EE3-8F7AA7D50541}"/>
    <dgm:cxn modelId="{D3285DFA-9FE8-474F-A77D-74869F14CDC8}" type="presOf" srcId="{46858C3D-3611-4D32-9793-E0A7BE7CB127}" destId="{FFA9EA07-C3B9-441B-994E-78B98FD7EA33}" srcOrd="0" destOrd="1" presId="urn:microsoft.com/office/officeart/2005/8/layout/vList6"/>
    <dgm:cxn modelId="{0600AD29-B03B-4422-89B4-58C6F3BF5B68}" type="presParOf" srcId="{278E97DD-6971-472F-B812-B193B13CD9E6}" destId="{61090DB9-6514-4712-A94E-1A1A87681EF3}" srcOrd="0" destOrd="0" presId="urn:microsoft.com/office/officeart/2005/8/layout/vList6"/>
    <dgm:cxn modelId="{F9F91244-E871-43BE-8ECA-54D7F13D66BA}" type="presParOf" srcId="{61090DB9-6514-4712-A94E-1A1A87681EF3}" destId="{A6B17106-9490-4E77-B725-E5A8EC90A0C9}" srcOrd="0" destOrd="0" presId="urn:microsoft.com/office/officeart/2005/8/layout/vList6"/>
    <dgm:cxn modelId="{E583B97A-A1BD-40B9-A0B6-B1DFA2EAF70B}" type="presParOf" srcId="{61090DB9-6514-4712-A94E-1A1A87681EF3}" destId="{FFA9EA07-C3B9-441B-994E-78B98FD7EA33}" srcOrd="1" destOrd="0" presId="urn:microsoft.com/office/officeart/2005/8/layout/vList6"/>
    <dgm:cxn modelId="{E6A0AA07-C30E-4AB0-AF36-1CD9FA80CCC5}" type="presParOf" srcId="{278E97DD-6971-472F-B812-B193B13CD9E6}" destId="{8A3423F8-F45B-425F-8B42-E9CA84FE10BD}" srcOrd="1" destOrd="0" presId="urn:microsoft.com/office/officeart/2005/8/layout/vList6"/>
    <dgm:cxn modelId="{813478E7-5121-4395-8073-895168191735}" type="presParOf" srcId="{278E97DD-6971-472F-B812-B193B13CD9E6}" destId="{59DEA004-3BD8-45A8-9579-B4F2C8481660}" srcOrd="2" destOrd="0" presId="urn:microsoft.com/office/officeart/2005/8/layout/vList6"/>
    <dgm:cxn modelId="{B85DCDB1-1D6F-49A4-B39A-03D5F5B2F727}" type="presParOf" srcId="{59DEA004-3BD8-45A8-9579-B4F2C8481660}" destId="{73EF24C1-0B41-477A-BF93-05E40E913435}" srcOrd="0" destOrd="0" presId="urn:microsoft.com/office/officeart/2005/8/layout/vList6"/>
    <dgm:cxn modelId="{CDEFA5AE-F0EA-465D-87E8-E2CBEE63BBF4}" type="presParOf" srcId="{59DEA004-3BD8-45A8-9579-B4F2C8481660}" destId="{0DB90D66-CF7F-4DFF-8A4C-54374DA706B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99E1-AEA1-4260-9FBD-18832F548547}">
      <dsp:nvSpPr>
        <dsp:cNvPr id="0" name=""/>
        <dsp:cNvSpPr/>
      </dsp:nvSpPr>
      <dsp:spPr>
        <a:xfrm>
          <a:off x="681780" y="257711"/>
          <a:ext cx="3207078" cy="3207078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smtClean="0">
              <a:latin typeface="BrowalliaUPC" pitchFamily="34" charset="-34"/>
              <a:cs typeface="BrowalliaUPC" pitchFamily="34" charset="-34"/>
            </a:rPr>
            <a:t>เงินนอกงบประมาณ</a:t>
          </a:r>
          <a:endParaRPr lang="en-US" sz="2200" kern="1200" dirty="0"/>
        </a:p>
      </dsp:txBody>
      <dsp:txXfrm>
        <a:off x="2425438" y="849493"/>
        <a:ext cx="1088115" cy="1069026"/>
      </dsp:txXfrm>
    </dsp:sp>
    <dsp:sp modelId="{B725770D-5584-44CE-A4A4-359C2C07DECE}">
      <dsp:nvSpPr>
        <dsp:cNvPr id="0" name=""/>
        <dsp:cNvSpPr/>
      </dsp:nvSpPr>
      <dsp:spPr>
        <a:xfrm>
          <a:off x="516463" y="353160"/>
          <a:ext cx="3207078" cy="3207078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smtClean="0">
              <a:latin typeface="BrowalliaUPC" pitchFamily="34" charset="-34"/>
              <a:cs typeface="BrowalliaUPC" pitchFamily="34" charset="-34"/>
            </a:rPr>
            <a:t>เงินรายได้แผ่นดิน</a:t>
          </a:r>
          <a:endParaRPr lang="en-US" sz="2200" kern="1200" dirty="0"/>
        </a:p>
      </dsp:txBody>
      <dsp:txXfrm>
        <a:off x="1394591" y="2376673"/>
        <a:ext cx="1450821" cy="992667"/>
      </dsp:txXfrm>
    </dsp:sp>
    <dsp:sp modelId="{61ABF13F-E877-4299-AB12-05F9F9540FF1}">
      <dsp:nvSpPr>
        <dsp:cNvPr id="0" name=""/>
        <dsp:cNvSpPr/>
      </dsp:nvSpPr>
      <dsp:spPr>
        <a:xfrm>
          <a:off x="516463" y="353160"/>
          <a:ext cx="3207078" cy="3207078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 smtClean="0">
              <a:latin typeface="BrowalliaUPC" pitchFamily="34" charset="-34"/>
              <a:cs typeface="BrowalliaUPC" pitchFamily="34" charset="-34"/>
            </a:rPr>
            <a:t>เงินงบประมาณ</a:t>
          </a:r>
          <a:endParaRPr lang="en-US" sz="2200" kern="1200" dirty="0"/>
        </a:p>
      </dsp:txBody>
      <dsp:txXfrm>
        <a:off x="860078" y="983122"/>
        <a:ext cx="1088115" cy="10690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E80C5-4F17-47CB-B1C6-E46CABF5F484}">
      <dsp:nvSpPr>
        <dsp:cNvPr id="0" name=""/>
        <dsp:cNvSpPr/>
      </dsp:nvSpPr>
      <dsp:spPr>
        <a:xfrm>
          <a:off x="857256" y="0"/>
          <a:ext cx="857256" cy="677333"/>
        </a:xfrm>
        <a:prstGeom prst="trapezoid">
          <a:avLst>
            <a:gd name="adj" fmla="val 63282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>
            <a:latin typeface="BrowalliaUPC" pitchFamily="34" charset="-34"/>
            <a:cs typeface="BrowalliaUPC" pitchFamily="34" charset="-34"/>
          </a:endParaRPr>
        </a:p>
      </dsp:txBody>
      <dsp:txXfrm>
        <a:off x="857256" y="0"/>
        <a:ext cx="857256" cy="677333"/>
      </dsp:txXfrm>
    </dsp:sp>
    <dsp:sp modelId="{B5A3E6E9-F704-4DAE-B422-DDF44448EA23}">
      <dsp:nvSpPr>
        <dsp:cNvPr id="0" name=""/>
        <dsp:cNvSpPr/>
      </dsp:nvSpPr>
      <dsp:spPr>
        <a:xfrm>
          <a:off x="428627" y="677333"/>
          <a:ext cx="1714512" cy="677333"/>
        </a:xfrm>
        <a:prstGeom prst="trapezoid">
          <a:avLst>
            <a:gd name="adj" fmla="val 63282"/>
          </a:avLst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latin typeface="BrowalliaUPC" pitchFamily="34" charset="-34"/>
              <a:cs typeface="BrowalliaUPC" pitchFamily="34" charset="-34"/>
            </a:rPr>
            <a:t>เงินปีก่อน (เงินกัน)</a:t>
          </a:r>
          <a:endParaRPr lang="en-US" sz="1600" kern="1200" dirty="0">
            <a:latin typeface="BrowalliaUPC" pitchFamily="34" charset="-34"/>
            <a:cs typeface="BrowalliaUPC" pitchFamily="34" charset="-34"/>
          </a:endParaRPr>
        </a:p>
      </dsp:txBody>
      <dsp:txXfrm>
        <a:off x="728667" y="677333"/>
        <a:ext cx="1114432" cy="677333"/>
      </dsp:txXfrm>
    </dsp:sp>
    <dsp:sp modelId="{367A37C1-6F52-4E06-A05B-90ED1918EE9D}">
      <dsp:nvSpPr>
        <dsp:cNvPr id="0" name=""/>
        <dsp:cNvSpPr/>
      </dsp:nvSpPr>
      <dsp:spPr>
        <a:xfrm>
          <a:off x="0" y="1354666"/>
          <a:ext cx="2571768" cy="677333"/>
        </a:xfrm>
        <a:prstGeom prst="trapezoid">
          <a:avLst>
            <a:gd name="adj" fmla="val 63282"/>
          </a:avLst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smtClean="0">
              <a:latin typeface="BrowalliaUPC" pitchFamily="34" charset="-34"/>
              <a:cs typeface="BrowalliaUPC" pitchFamily="34" charset="-34"/>
            </a:rPr>
            <a:t>เงินปีปัจจุบัน</a:t>
          </a:r>
          <a:endParaRPr lang="en-US" sz="1800" kern="1200" dirty="0">
            <a:latin typeface="BrowalliaUPC" pitchFamily="34" charset="-34"/>
            <a:cs typeface="BrowalliaUPC" pitchFamily="34" charset="-34"/>
          </a:endParaRPr>
        </a:p>
      </dsp:txBody>
      <dsp:txXfrm>
        <a:off x="450059" y="1354666"/>
        <a:ext cx="1671649" cy="677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61387-096D-4E99-9D82-0DEB5073D460}">
      <dsp:nvSpPr>
        <dsp:cNvPr id="0" name=""/>
        <dsp:cNvSpPr/>
      </dsp:nvSpPr>
      <dsp:spPr>
        <a:xfrm>
          <a:off x="833432" y="0"/>
          <a:ext cx="833432" cy="666755"/>
        </a:xfrm>
        <a:prstGeom prst="trapezoid">
          <a:avLst>
            <a:gd name="adj" fmla="val 62499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BrowalliaUPC" pitchFamily="34" charset="-34"/>
            <a:cs typeface="BrowalliaUPC" pitchFamily="34" charset="-34"/>
          </a:endParaRPr>
        </a:p>
      </dsp:txBody>
      <dsp:txXfrm>
        <a:off x="833432" y="0"/>
        <a:ext cx="833432" cy="666755"/>
      </dsp:txXfrm>
    </dsp:sp>
    <dsp:sp modelId="{B5A3E6E9-F704-4DAE-B422-DDF44448EA23}">
      <dsp:nvSpPr>
        <dsp:cNvPr id="0" name=""/>
        <dsp:cNvSpPr/>
      </dsp:nvSpPr>
      <dsp:spPr>
        <a:xfrm>
          <a:off x="416716" y="666754"/>
          <a:ext cx="1666865" cy="666755"/>
        </a:xfrm>
        <a:prstGeom prst="trapezoid">
          <a:avLst>
            <a:gd name="adj" fmla="val 62499"/>
          </a:avLst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>
              <a:latin typeface="BrowalliaUPC" pitchFamily="34" charset="-34"/>
              <a:cs typeface="BrowalliaUPC" pitchFamily="34" charset="-34"/>
            </a:rPr>
            <a:t>ตามระเบียบเฉพาะ</a:t>
          </a:r>
          <a:endParaRPr lang="en-US" sz="2100" kern="1200" dirty="0">
            <a:latin typeface="BrowalliaUPC" pitchFamily="34" charset="-34"/>
            <a:cs typeface="BrowalliaUPC" pitchFamily="34" charset="-34"/>
          </a:endParaRPr>
        </a:p>
      </dsp:txBody>
      <dsp:txXfrm>
        <a:off x="708417" y="666754"/>
        <a:ext cx="1083462" cy="666755"/>
      </dsp:txXfrm>
    </dsp:sp>
    <dsp:sp modelId="{367A37C1-6F52-4E06-A05B-90ED1918EE9D}">
      <dsp:nvSpPr>
        <dsp:cNvPr id="0" name=""/>
        <dsp:cNvSpPr/>
      </dsp:nvSpPr>
      <dsp:spPr>
        <a:xfrm>
          <a:off x="0" y="1333509"/>
          <a:ext cx="2500298" cy="666755"/>
        </a:xfrm>
        <a:prstGeom prst="trapezoid">
          <a:avLst>
            <a:gd name="adj" fmla="val 62499"/>
          </a:avLst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>
              <a:latin typeface="BrowalliaUPC" pitchFamily="34" charset="-34"/>
              <a:cs typeface="BrowalliaUPC" pitchFamily="34" charset="-34"/>
            </a:rPr>
            <a:t>ตามระเบียบหลัก</a:t>
          </a:r>
          <a:endParaRPr lang="en-US" sz="2100" kern="1200" dirty="0">
            <a:latin typeface="BrowalliaUPC" pitchFamily="34" charset="-34"/>
            <a:cs typeface="BrowalliaUPC" pitchFamily="34" charset="-34"/>
          </a:endParaRPr>
        </a:p>
      </dsp:txBody>
      <dsp:txXfrm>
        <a:off x="437552" y="1333509"/>
        <a:ext cx="1625193" cy="6667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A7DEF-E1EA-4AF1-9A5E-68682645DA90}">
      <dsp:nvSpPr>
        <dsp:cNvPr id="0" name=""/>
        <dsp:cNvSpPr/>
      </dsp:nvSpPr>
      <dsp:spPr>
        <a:xfrm>
          <a:off x="857256" y="0"/>
          <a:ext cx="857256" cy="677333"/>
        </a:xfrm>
        <a:prstGeom prst="trapezoid">
          <a:avLst>
            <a:gd name="adj" fmla="val 63282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BrowalliaUPC" pitchFamily="34" charset="-34"/>
            <a:cs typeface="BrowalliaUPC" pitchFamily="34" charset="-34"/>
          </a:endParaRPr>
        </a:p>
      </dsp:txBody>
      <dsp:txXfrm>
        <a:off x="857256" y="0"/>
        <a:ext cx="857256" cy="677333"/>
      </dsp:txXfrm>
    </dsp:sp>
    <dsp:sp modelId="{F02F5B68-20E8-4EB1-9682-6A83518C5BF5}">
      <dsp:nvSpPr>
        <dsp:cNvPr id="0" name=""/>
        <dsp:cNvSpPr/>
      </dsp:nvSpPr>
      <dsp:spPr>
        <a:xfrm>
          <a:off x="428627" y="677333"/>
          <a:ext cx="1714512" cy="677333"/>
        </a:xfrm>
        <a:prstGeom prst="trapezoid">
          <a:avLst>
            <a:gd name="adj" fmla="val 63282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>
              <a:latin typeface="BrowalliaUPC" pitchFamily="34" charset="-34"/>
              <a:cs typeface="BrowalliaUPC" pitchFamily="34" charset="-34"/>
            </a:rPr>
            <a:t>จัดสรรปันส่วน</a:t>
          </a:r>
          <a:endParaRPr lang="en-US" sz="2100" kern="1200" dirty="0">
            <a:latin typeface="BrowalliaUPC" pitchFamily="34" charset="-34"/>
            <a:cs typeface="BrowalliaUPC" pitchFamily="34" charset="-34"/>
          </a:endParaRPr>
        </a:p>
      </dsp:txBody>
      <dsp:txXfrm>
        <a:off x="728667" y="677333"/>
        <a:ext cx="1114432" cy="677333"/>
      </dsp:txXfrm>
    </dsp:sp>
    <dsp:sp modelId="{367A37C1-6F52-4E06-A05B-90ED1918EE9D}">
      <dsp:nvSpPr>
        <dsp:cNvPr id="0" name=""/>
        <dsp:cNvSpPr/>
      </dsp:nvSpPr>
      <dsp:spPr>
        <a:xfrm>
          <a:off x="0" y="1354666"/>
          <a:ext cx="2571768" cy="677333"/>
        </a:xfrm>
        <a:prstGeom prst="trapezoid">
          <a:avLst>
            <a:gd name="adj" fmla="val 63282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BrowalliaUPC" pitchFamily="34" charset="-34"/>
              <a:cs typeface="BrowalliaUPC" pitchFamily="34" charset="-34"/>
            </a:rPr>
            <a:t>ตามบทบาทภารกิจ</a:t>
          </a:r>
          <a:endParaRPr lang="en-US" sz="1800" kern="1200" dirty="0">
            <a:latin typeface="BrowalliaUPC" pitchFamily="34" charset="-34"/>
            <a:cs typeface="BrowalliaUPC" pitchFamily="34" charset="-34"/>
          </a:endParaRPr>
        </a:p>
      </dsp:txBody>
      <dsp:txXfrm>
        <a:off x="450059" y="1354666"/>
        <a:ext cx="1671649" cy="677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123C6-A69B-4450-8221-9E6A19C5E7BC}">
      <dsp:nvSpPr>
        <dsp:cNvPr id="0" name=""/>
        <dsp:cNvSpPr/>
      </dsp:nvSpPr>
      <dsp:spPr>
        <a:xfrm>
          <a:off x="2424384" y="1040027"/>
          <a:ext cx="1325266" cy="13252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b="1" kern="1200" dirty="0" smtClean="0">
              <a:solidFill>
                <a:srgbClr val="FFFF00"/>
              </a:solidFill>
              <a:latin typeface="BrowalliaUPC" pitchFamily="34" charset="-34"/>
              <a:cs typeface="BrowalliaUPC" pitchFamily="34" charset="-34"/>
            </a:rPr>
            <a:t>ต้องจัดซื้อจัดจ้าง</a:t>
          </a:r>
          <a:endParaRPr lang="th-TH" sz="2700" kern="1200" dirty="0"/>
        </a:p>
      </dsp:txBody>
      <dsp:txXfrm>
        <a:off x="2489078" y="1104721"/>
        <a:ext cx="1195878" cy="1195878"/>
      </dsp:txXfrm>
    </dsp:sp>
    <dsp:sp modelId="{6EE6A344-90FD-42B9-9B9F-A68ED68DC323}">
      <dsp:nvSpPr>
        <dsp:cNvPr id="0" name=""/>
        <dsp:cNvSpPr/>
      </dsp:nvSpPr>
      <dsp:spPr>
        <a:xfrm rot="16093469">
          <a:off x="2988033" y="963977"/>
          <a:ext cx="1521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17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DFEEF-275C-4649-BDE8-16D8F69DF072}">
      <dsp:nvSpPr>
        <dsp:cNvPr id="0" name=""/>
        <dsp:cNvSpPr/>
      </dsp:nvSpPr>
      <dsp:spPr>
        <a:xfrm>
          <a:off x="2036036" y="0"/>
          <a:ext cx="2023927" cy="887928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rgbClr val="FFFF00"/>
              </a:solidFill>
              <a:latin typeface="BrowalliaUPC" pitchFamily="34" charset="-34"/>
              <a:cs typeface="BrowalliaUPC" pitchFamily="34" charset="-34"/>
            </a:rPr>
            <a:t>รับจัดสรร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solidFill>
                <a:srgbClr val="FFFF00"/>
              </a:solidFill>
              <a:latin typeface="BrowalliaUPC" pitchFamily="34" charset="-34"/>
              <a:cs typeface="BrowalliaUPC" pitchFamily="34" charset="-34"/>
            </a:rPr>
            <a:t>เงินงบประมาณ</a:t>
          </a:r>
          <a:endParaRPr lang="th-TH" sz="1900" kern="1200" dirty="0"/>
        </a:p>
      </dsp:txBody>
      <dsp:txXfrm>
        <a:off x="2079381" y="43345"/>
        <a:ext cx="1937237" cy="801238"/>
      </dsp:txXfrm>
    </dsp:sp>
    <dsp:sp modelId="{BE6F805B-65D2-4736-9D72-423C9C201877}">
      <dsp:nvSpPr>
        <dsp:cNvPr id="0" name=""/>
        <dsp:cNvSpPr/>
      </dsp:nvSpPr>
      <dsp:spPr>
        <a:xfrm rot="20330281">
          <a:off x="3739914" y="1394025"/>
          <a:ext cx="2887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76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1DAE9-C4F2-470A-9C7A-4965385F0414}">
      <dsp:nvSpPr>
        <dsp:cNvPr id="0" name=""/>
        <dsp:cNvSpPr/>
      </dsp:nvSpPr>
      <dsp:spPr>
        <a:xfrm>
          <a:off x="4018940" y="726074"/>
          <a:ext cx="887928" cy="887928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เงินเข้าบัญชีผู้รับจ้าง</a:t>
          </a:r>
          <a:endParaRPr lang="th-TH" sz="1700" kern="1200" dirty="0"/>
        </a:p>
      </dsp:txBody>
      <dsp:txXfrm>
        <a:off x="4062285" y="769419"/>
        <a:ext cx="801238" cy="801238"/>
      </dsp:txXfrm>
    </dsp:sp>
    <dsp:sp modelId="{CA5EC65E-9377-48BE-BE21-09E83E5D8EE7}">
      <dsp:nvSpPr>
        <dsp:cNvPr id="0" name=""/>
        <dsp:cNvSpPr/>
      </dsp:nvSpPr>
      <dsp:spPr>
        <a:xfrm rot="1803443">
          <a:off x="3701584" y="2265146"/>
          <a:ext cx="7148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4875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9F92-89A5-42BC-A88B-A746CF237F47}">
      <dsp:nvSpPr>
        <dsp:cNvPr id="0" name=""/>
        <dsp:cNvSpPr/>
      </dsp:nvSpPr>
      <dsp:spPr>
        <a:xfrm>
          <a:off x="4368393" y="2257126"/>
          <a:ext cx="887928" cy="887928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เบิกจ่าย</a:t>
          </a:r>
          <a:endParaRPr lang="th-TH" sz="2400" kern="1200" dirty="0"/>
        </a:p>
      </dsp:txBody>
      <dsp:txXfrm>
        <a:off x="4411738" y="2300471"/>
        <a:ext cx="801238" cy="801238"/>
      </dsp:txXfrm>
    </dsp:sp>
    <dsp:sp modelId="{C3FE63B4-E06C-4AF1-8264-A4AF77AEDA15}">
      <dsp:nvSpPr>
        <dsp:cNvPr id="0" name=""/>
        <dsp:cNvSpPr/>
      </dsp:nvSpPr>
      <dsp:spPr>
        <a:xfrm rot="4288187">
          <a:off x="2906331" y="2925114"/>
          <a:ext cx="1180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0861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81A11-D49A-4831-8498-1DFF36554B94}">
      <dsp:nvSpPr>
        <dsp:cNvPr id="0" name=""/>
        <dsp:cNvSpPr/>
      </dsp:nvSpPr>
      <dsp:spPr>
        <a:xfrm>
          <a:off x="3389248" y="3484934"/>
          <a:ext cx="887928" cy="887928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kern="1200" dirty="0" smtClean="0"/>
            <a:t>บริหารสัญญา/ตรวจรับงาน</a:t>
          </a:r>
          <a:endParaRPr lang="th-TH" sz="1500" kern="1200" dirty="0"/>
        </a:p>
      </dsp:txBody>
      <dsp:txXfrm>
        <a:off x="3432593" y="3528279"/>
        <a:ext cx="801238" cy="801238"/>
      </dsp:txXfrm>
    </dsp:sp>
    <dsp:sp modelId="{4E796782-BF37-476A-ADE8-FAD17F5CB6B2}">
      <dsp:nvSpPr>
        <dsp:cNvPr id="0" name=""/>
        <dsp:cNvSpPr/>
      </dsp:nvSpPr>
      <dsp:spPr>
        <a:xfrm rot="6618978">
          <a:off x="2037465" y="2925114"/>
          <a:ext cx="11939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9391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2A3F0-1985-4B53-BB8C-9F0248692A38}">
      <dsp:nvSpPr>
        <dsp:cNvPr id="0" name=""/>
        <dsp:cNvSpPr/>
      </dsp:nvSpPr>
      <dsp:spPr>
        <a:xfrm>
          <a:off x="1818822" y="3484934"/>
          <a:ext cx="887928" cy="887928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/>
            <a:t>ทำสัญญา</a:t>
          </a:r>
          <a:endParaRPr lang="th-TH" sz="2100" kern="1200" dirty="0"/>
        </a:p>
      </dsp:txBody>
      <dsp:txXfrm>
        <a:off x="1862167" y="3528279"/>
        <a:ext cx="801238" cy="801238"/>
      </dsp:txXfrm>
    </dsp:sp>
    <dsp:sp modelId="{8B633421-05E3-475C-ABB0-BEBC8CDA0371}">
      <dsp:nvSpPr>
        <dsp:cNvPr id="0" name=""/>
        <dsp:cNvSpPr/>
      </dsp:nvSpPr>
      <dsp:spPr>
        <a:xfrm rot="9061746">
          <a:off x="1677776" y="2262408"/>
          <a:ext cx="7964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643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DF8A1-9173-4F1D-A09C-DE409C78F60A}">
      <dsp:nvSpPr>
        <dsp:cNvPr id="0" name=""/>
        <dsp:cNvSpPr/>
      </dsp:nvSpPr>
      <dsp:spPr>
        <a:xfrm>
          <a:off x="839678" y="2257126"/>
          <a:ext cx="887928" cy="887928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/>
            <a:t>ประกาศหาผู้รับจ้าง</a:t>
          </a:r>
          <a:endParaRPr lang="th-TH" sz="1800" kern="1200" dirty="0"/>
        </a:p>
      </dsp:txBody>
      <dsp:txXfrm>
        <a:off x="883023" y="2300471"/>
        <a:ext cx="801238" cy="801238"/>
      </dsp:txXfrm>
    </dsp:sp>
    <dsp:sp modelId="{5A836A3E-0D6A-4E5F-9406-5B806EA7DF9D}">
      <dsp:nvSpPr>
        <dsp:cNvPr id="0" name=""/>
        <dsp:cNvSpPr/>
      </dsp:nvSpPr>
      <dsp:spPr>
        <a:xfrm rot="12007171">
          <a:off x="2065773" y="1396296"/>
          <a:ext cx="3698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897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39749-189D-417C-B2A8-E3DE9B9E3C0B}">
      <dsp:nvSpPr>
        <dsp:cNvPr id="0" name=""/>
        <dsp:cNvSpPr/>
      </dsp:nvSpPr>
      <dsp:spPr>
        <a:xfrm>
          <a:off x="1189130" y="726074"/>
          <a:ext cx="887928" cy="88792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ทำรายงานขอซื้อขอจ้าง</a:t>
          </a:r>
          <a:endParaRPr lang="th-TH" sz="1600" kern="1200" dirty="0"/>
        </a:p>
      </dsp:txBody>
      <dsp:txXfrm>
        <a:off x="1232475" y="769419"/>
        <a:ext cx="801238" cy="8012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123C6-A69B-4450-8221-9E6A19C5E7BC}">
      <dsp:nvSpPr>
        <dsp:cNvPr id="0" name=""/>
        <dsp:cNvSpPr/>
      </dsp:nvSpPr>
      <dsp:spPr>
        <a:xfrm>
          <a:off x="1952984" y="959850"/>
          <a:ext cx="1317746" cy="13177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smtClean="0">
              <a:latin typeface="BrowalliaUPC" pitchFamily="34" charset="-34"/>
              <a:cs typeface="BrowalliaUPC" pitchFamily="34" charset="-34"/>
            </a:rPr>
            <a:t>ไม่ต้องจัดซื้อจัดจ้าง</a:t>
          </a:r>
          <a:endParaRPr lang="th-TH" sz="2300" kern="1200" dirty="0"/>
        </a:p>
      </dsp:txBody>
      <dsp:txXfrm>
        <a:off x="2017311" y="1024177"/>
        <a:ext cx="1189092" cy="1189092"/>
      </dsp:txXfrm>
    </dsp:sp>
    <dsp:sp modelId="{6EE6A344-90FD-42B9-9B9F-A68ED68DC323}">
      <dsp:nvSpPr>
        <dsp:cNvPr id="0" name=""/>
        <dsp:cNvSpPr/>
      </dsp:nvSpPr>
      <dsp:spPr>
        <a:xfrm rot="16089585">
          <a:off x="2550951" y="921370"/>
          <a:ext cx="769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99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DFEEF-275C-4649-BDE8-16D8F69DF072}">
      <dsp:nvSpPr>
        <dsp:cNvPr id="0" name=""/>
        <dsp:cNvSpPr/>
      </dsp:nvSpPr>
      <dsp:spPr>
        <a:xfrm>
          <a:off x="1567810" y="0"/>
          <a:ext cx="2012442" cy="882890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BrowalliaUPC" pitchFamily="34" charset="-34"/>
              <a:cs typeface="BrowalliaUPC" pitchFamily="34" charset="-34"/>
            </a:rPr>
            <a:t>รับจัดสรร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BrowalliaUPC" pitchFamily="34" charset="-34"/>
              <a:cs typeface="BrowalliaUPC" pitchFamily="34" charset="-34"/>
            </a:rPr>
            <a:t>เงินงบประมาณ</a:t>
          </a:r>
          <a:endParaRPr lang="th-TH" sz="1800" kern="1200" dirty="0"/>
        </a:p>
      </dsp:txBody>
      <dsp:txXfrm>
        <a:off x="1610909" y="43099"/>
        <a:ext cx="1926244" cy="796692"/>
      </dsp:txXfrm>
    </dsp:sp>
    <dsp:sp modelId="{C3FE63B4-E06C-4AF1-8264-A4AF77AEDA15}">
      <dsp:nvSpPr>
        <dsp:cNvPr id="0" name=""/>
        <dsp:cNvSpPr/>
      </dsp:nvSpPr>
      <dsp:spPr>
        <a:xfrm rot="20913865">
          <a:off x="3266869" y="1446887"/>
          <a:ext cx="3889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895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81A11-D49A-4831-8498-1DFF36554B94}">
      <dsp:nvSpPr>
        <dsp:cNvPr id="0" name=""/>
        <dsp:cNvSpPr/>
      </dsp:nvSpPr>
      <dsp:spPr>
        <a:xfrm>
          <a:off x="3651960" y="877588"/>
          <a:ext cx="882890" cy="88289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/>
            <a:t>รวบรวมใบสำคัญ</a:t>
          </a:r>
          <a:endParaRPr lang="th-TH" sz="2100" kern="1200" dirty="0"/>
        </a:p>
      </dsp:txBody>
      <dsp:txXfrm>
        <a:off x="3695059" y="920687"/>
        <a:ext cx="796692" cy="796692"/>
      </dsp:txXfrm>
    </dsp:sp>
    <dsp:sp modelId="{4E796782-BF37-476A-ADE8-FAD17F5CB6B2}">
      <dsp:nvSpPr>
        <dsp:cNvPr id="0" name=""/>
        <dsp:cNvSpPr/>
      </dsp:nvSpPr>
      <dsp:spPr>
        <a:xfrm rot="2668604">
          <a:off x="3194203" y="2452835"/>
          <a:ext cx="5342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428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2A3F0-1985-4B53-BB8C-9F0248692A38}">
      <dsp:nvSpPr>
        <dsp:cNvPr id="0" name=""/>
        <dsp:cNvSpPr/>
      </dsp:nvSpPr>
      <dsp:spPr>
        <a:xfrm>
          <a:off x="3651960" y="2632009"/>
          <a:ext cx="882890" cy="88289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เงินเข้าบัญชีผู้มีสิทธิ</a:t>
          </a:r>
          <a:endParaRPr lang="th-TH" sz="1600" kern="1200" dirty="0"/>
        </a:p>
      </dsp:txBody>
      <dsp:txXfrm>
        <a:off x="3695059" y="2675108"/>
        <a:ext cx="796692" cy="796692"/>
      </dsp:txXfrm>
    </dsp:sp>
    <dsp:sp modelId="{8B633421-05E3-475C-ABB0-BEBC8CDA0371}">
      <dsp:nvSpPr>
        <dsp:cNvPr id="0" name=""/>
        <dsp:cNvSpPr/>
      </dsp:nvSpPr>
      <dsp:spPr>
        <a:xfrm rot="5455757">
          <a:off x="1975288" y="2893408"/>
          <a:ext cx="12317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78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DF8A1-9173-4F1D-A09C-DE409C78F60A}">
      <dsp:nvSpPr>
        <dsp:cNvPr id="0" name=""/>
        <dsp:cNvSpPr/>
      </dsp:nvSpPr>
      <dsp:spPr>
        <a:xfrm>
          <a:off x="2132586" y="3509220"/>
          <a:ext cx="882890" cy="88289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เงินเข้าบัญชีหน่วยงาน</a:t>
          </a:r>
          <a:endParaRPr lang="th-TH" sz="1600" kern="1200" dirty="0"/>
        </a:p>
      </dsp:txBody>
      <dsp:txXfrm>
        <a:off x="2175685" y="3552319"/>
        <a:ext cx="796692" cy="796692"/>
      </dsp:txXfrm>
    </dsp:sp>
    <dsp:sp modelId="{5A836A3E-0D6A-4E5F-9406-5B806EA7DF9D}">
      <dsp:nvSpPr>
        <dsp:cNvPr id="0" name=""/>
        <dsp:cNvSpPr/>
      </dsp:nvSpPr>
      <dsp:spPr>
        <a:xfrm rot="8216909">
          <a:off x="1411928" y="2447649"/>
          <a:ext cx="6252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522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39749-189D-417C-B2A8-E3DE9B9E3C0B}">
      <dsp:nvSpPr>
        <dsp:cNvPr id="0" name=""/>
        <dsp:cNvSpPr/>
      </dsp:nvSpPr>
      <dsp:spPr>
        <a:xfrm>
          <a:off x="613213" y="2632009"/>
          <a:ext cx="882890" cy="882890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ตั้งเบิก</a:t>
          </a:r>
          <a:endParaRPr lang="th-TH" sz="2800" kern="1200" dirty="0"/>
        </a:p>
      </dsp:txBody>
      <dsp:txXfrm>
        <a:off x="656312" y="2675108"/>
        <a:ext cx="796692" cy="796692"/>
      </dsp:txXfrm>
    </dsp:sp>
    <dsp:sp modelId="{4F53F302-2C3E-4CC9-B134-904C6E1C7E3A}">
      <dsp:nvSpPr>
        <dsp:cNvPr id="0" name=""/>
        <dsp:cNvSpPr/>
      </dsp:nvSpPr>
      <dsp:spPr>
        <a:xfrm rot="11453619">
          <a:off x="1491911" y="1447955"/>
          <a:ext cx="4652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526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2B857-2DDE-492C-A54C-6B8A38F58792}">
      <dsp:nvSpPr>
        <dsp:cNvPr id="0" name=""/>
        <dsp:cNvSpPr/>
      </dsp:nvSpPr>
      <dsp:spPr>
        <a:xfrm>
          <a:off x="613213" y="877588"/>
          <a:ext cx="882890" cy="88289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smtClean="0">
              <a:latin typeface="BrowalliaUPC" pitchFamily="34" charset="-34"/>
              <a:cs typeface="BrowalliaUPC" pitchFamily="34" charset="-34"/>
            </a:rPr>
            <a:t>เมื่อมีใบสำคัญ/สัญญายืม</a:t>
          </a:r>
          <a:endParaRPr lang="th-TH" sz="1500" kern="1200" dirty="0"/>
        </a:p>
      </dsp:txBody>
      <dsp:txXfrm>
        <a:off x="656312" y="920687"/>
        <a:ext cx="796692" cy="7966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40490-DA43-4FA6-8402-8F5660EE6FD8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8F6E3-E1CD-405D-9BF8-AEE38331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95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7487CE-A03A-4B16-B156-5AE0C666B0AD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229BA2-487D-4072-9EE3-14428AD8E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05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987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C11D31-0293-4AC2-8ABB-0038139F83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6237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5723211F-13F7-455C-959F-82A30486DF90}" type="slidenum">
              <a:rPr lang="zh-CN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53</a:t>
            </a:fld>
            <a:endParaRPr lang="en-US" altLang="zh-CN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h-TH" altLang="th-TH" smtClean="0">
                <a:latin typeface="Angsana New "/>
              </a:rPr>
              <a:t>เจ้าหน้าที่  	- บุคคลที่ได้รับคำสั่งให้ปฏิบัติงานให้ทางราชการ (ข้าราชการ ลูกจ้างประจำ พนักงานราชการ สำหรับลูกจ้างเป็นครั้งคราว ตามแนวกฤษฎีกาฯ ไม่เป็นเจ้าหน้าที่ แต่ตามแนวของกรมบัญชีกลาง ลูกจ้างชั่วคราวที่จ้างต่อเนื่องเป็นเจ้าหน้าที่)</a:t>
            </a:r>
          </a:p>
          <a:p>
            <a:pPr eaLnBrk="1" hangingPunct="1"/>
            <a:r>
              <a:rPr lang="th-TH" altLang="th-TH" smtClean="0">
                <a:latin typeface="Angsana New "/>
              </a:rPr>
              <a:t>หน่วยงานของรัฐ</a:t>
            </a:r>
          </a:p>
          <a:p>
            <a:pPr eaLnBrk="1" hangingPunct="1"/>
            <a:r>
              <a:rPr lang="th-TH" altLang="th-TH" smtClean="0">
                <a:latin typeface="Angsana New "/>
              </a:rPr>
              <a:t>	-ส่วนราชการ  ส่วนกลาง+ภูมิภาค</a:t>
            </a:r>
          </a:p>
          <a:p>
            <a:pPr eaLnBrk="1" hangingPunct="1"/>
            <a:r>
              <a:rPr lang="th-TH" altLang="th-TH" smtClean="0">
                <a:latin typeface="Angsana New "/>
              </a:rPr>
              <a:t>	-ราชการส่วนท้องถิ่น</a:t>
            </a:r>
          </a:p>
          <a:p>
            <a:pPr eaLnBrk="1" hangingPunct="1"/>
            <a:r>
              <a:rPr lang="th-TH" altLang="th-TH" smtClean="0">
                <a:latin typeface="Angsana New "/>
              </a:rPr>
              <a:t>	-รัฐวิสาหกิจที่ตั้งโดย พรบ. หรือ พรฎ.</a:t>
            </a:r>
          </a:p>
          <a:p>
            <a:pPr eaLnBrk="1" hangingPunct="1"/>
            <a:r>
              <a:rPr lang="th-TH" altLang="th-TH" smtClean="0">
                <a:latin typeface="Angsana New "/>
              </a:rPr>
              <a:t>	-หน่วยงานที่มีกฤษฎีกากำหนด เช่น องค์การมหาชน</a:t>
            </a:r>
          </a:p>
          <a:p>
            <a:pPr eaLnBrk="1" hangingPunct="1"/>
            <a:endParaRPr lang="th-TH" altLang="th-TH" sz="100" smtClean="0">
              <a:latin typeface="Angsana New "/>
            </a:endParaRPr>
          </a:p>
          <a:p>
            <a:pPr eaLnBrk="1" hangingPunct="1"/>
            <a:r>
              <a:rPr lang="th-TH" altLang="th-TH" sz="800" smtClean="0">
                <a:cs typeface="AngsanaUPC" panose="02020603050405020304" pitchFamily="18" charset="-34"/>
              </a:rPr>
              <a:t>บุคคลภายนอก  -บุคคลภายนอกที่ได้รับความเสียหายจากการกระทำละเมิดของเจ้าหน้าที่</a:t>
            </a:r>
            <a:r>
              <a:rPr lang="en-US" altLang="th-TH" sz="800" smtClean="0">
                <a:cs typeface="AngsanaUPC" panose="02020603050405020304" pitchFamily="18" charset="-34"/>
              </a:rPr>
              <a:t> </a:t>
            </a:r>
            <a:r>
              <a:rPr lang="th-TH" altLang="th-TH" sz="800" smtClean="0">
                <a:cs typeface="AngsanaUPC" panose="02020603050405020304" pitchFamily="18" charset="-34"/>
              </a:rPr>
              <a:t>หรือผู้เสียหาย</a:t>
            </a:r>
            <a:r>
              <a:rPr lang="en-US" altLang="th-TH" sz="800" smtClean="0">
                <a:cs typeface="Times New Roman" panose="02020603050405020304" pitchFamily="18" charset="0"/>
              </a:rPr>
              <a:t> </a:t>
            </a:r>
            <a:r>
              <a:rPr lang="th-TH" altLang="th-TH" sz="800" smtClean="0">
                <a:cs typeface="AngsanaUPC" panose="02020603050405020304" pitchFamily="18" charset="-34"/>
              </a:rPr>
              <a:t>ได้แก่</a:t>
            </a:r>
            <a:r>
              <a:rPr lang="en-US" altLang="th-TH" sz="800" smtClean="0">
                <a:cs typeface="Times New Roman" panose="02020603050405020304" pitchFamily="18" charset="0"/>
              </a:rPr>
              <a:t> </a:t>
            </a:r>
            <a:r>
              <a:rPr lang="th-TH" altLang="th-TH" sz="800" smtClean="0">
                <a:cs typeface="AngsanaUPC" panose="02020603050405020304" pitchFamily="18" charset="-34"/>
              </a:rPr>
              <a:t>บุคคลหรือนิติบุคคลที่มิใช่หน่วยงานของรัฐที่ได้รับความเสียหายจากการกระทำของเจ้าหน้าที่</a:t>
            </a:r>
            <a:r>
              <a:rPr lang="en-US" altLang="th-TH" sz="800" smtClean="0">
                <a:cs typeface="Times New Roman" panose="02020603050405020304" pitchFamily="18" charset="0"/>
              </a:rPr>
              <a:t> </a:t>
            </a:r>
            <a:r>
              <a:rPr lang="th-TH" altLang="th-TH" sz="800" smtClean="0">
                <a:cs typeface="AngsanaUPC" panose="02020603050405020304" pitchFamily="18" charset="-34"/>
              </a:rPr>
              <a:t>และให้หมายความรวมถึงเจ้าหน้าที่ของรัฐที่ได้รับความเสียหายจากการกระทำละเมิดของเจ้าหน้าที่ของรัฐคนอื่น</a:t>
            </a:r>
            <a:r>
              <a:rPr lang="en-US" altLang="th-TH" sz="800" smtClean="0">
                <a:cs typeface="Times New Roman" panose="02020603050405020304" pitchFamily="18" charset="0"/>
              </a:rPr>
              <a:t>  </a:t>
            </a:r>
            <a:r>
              <a:rPr lang="th-TH" altLang="th-TH" sz="800" smtClean="0">
                <a:cs typeface="AngsanaUPC" panose="02020603050405020304" pitchFamily="18" charset="-34"/>
              </a:rPr>
              <a:t>ไม่ว่าเจ้าหน้าที่ผู้กระทำละเมิดจะสังกัดหน่วยงานเดียวกันกับเจ้าหน้าที่ผู้ได้รับความเสียหาย</a:t>
            </a:r>
            <a:r>
              <a:rPr lang="en-US" altLang="th-TH" sz="800" smtClean="0">
                <a:cs typeface="Times New Roman" panose="02020603050405020304" pitchFamily="18" charset="0"/>
              </a:rPr>
              <a:t> </a:t>
            </a:r>
            <a:r>
              <a:rPr lang="th-TH" altLang="th-TH" sz="800" smtClean="0">
                <a:cs typeface="AngsanaUPC" panose="02020603050405020304" pitchFamily="18" charset="-34"/>
              </a:rPr>
              <a:t>หรือสังกัดหน่วยงานของรัฐแห่งอื่นหรือไม่ก็ตาม</a:t>
            </a:r>
            <a:r>
              <a:rPr lang="en-US" altLang="th-TH" sz="800" smtClean="0">
                <a:cs typeface="Times New Roman" panose="02020603050405020304" pitchFamily="18" charset="0"/>
              </a:rPr>
              <a:t> </a:t>
            </a:r>
            <a:r>
              <a:rPr lang="th-TH" altLang="th-TH" sz="800" smtClean="0">
                <a:latin typeface="Angsana New "/>
              </a:rPr>
              <a:t>	 </a:t>
            </a:r>
          </a:p>
          <a:p>
            <a:pPr eaLnBrk="1" hangingPunct="1"/>
            <a:endParaRPr lang="th-TH" altLang="th-TH" sz="600" smtClean="0">
              <a:latin typeface="Angsana New "/>
            </a:endParaRPr>
          </a:p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33456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B3220-4E72-4187-BBDB-AD8B104CF72C}" type="slidenum">
              <a:rPr lang="en-US" altLang="en-US" smtClean="0"/>
              <a:pPr/>
              <a:t>54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967032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h-TH" altLang="en-US" smtClean="0"/>
              <a:t>ถ้าชดใช้เป็นสิ่งของต้องแต่งตั้งกรรมการตรวจรับพัสดุ ตามระเบียบพัสดุฯ ด้วย หากเจ้าหน้าที่ขอชดใช้ต่างจากทรัพย์สินที่เสียหายหรือสูญหาย เช่น ทำคอมพิวเตอร์แบบพกพาสูญหายแต่จะขอใช้เป็นกล้องดิจิตอล ซึ่งมีราคาเท่ากันหรือมากกว่า ต้องขอตกลงกับกระทรวงการคลังก่อน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35D112AC-7F13-4726-BA74-27CB14739569}" type="slidenum">
              <a:rPr lang="zh-CN" altLang="en-US" sz="1200"/>
              <a:pPr eaLnBrk="1" hangingPunct="1"/>
              <a:t>59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709441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7550"/>
            <a:ext cx="4594225" cy="344487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02" y="4451298"/>
            <a:ext cx="5136092" cy="416239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พัฒนาศักยภาพของผู้บริหาร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6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987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C11D31-0293-4AC2-8ABB-0038139F83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598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120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81060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65342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09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61B276-27C5-4219-A4EB-02DBB455F1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603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z="1800" smtClean="0"/>
          </a:p>
        </p:txBody>
      </p:sp>
      <p:sp>
        <p:nvSpPr>
          <p:cNvPr id="97284" name="ตัวยึดท้ายกระดาษ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(1)</a:t>
            </a:r>
            <a:endParaRPr lang="th-TH" smtClean="0"/>
          </a:p>
        </p:txBody>
      </p:sp>
      <p:sp>
        <p:nvSpPr>
          <p:cNvPr id="97285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6BE226-8ED9-44DF-BF9E-D33E3A7ABB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246310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3727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4AAB5623-E856-4AF7-923D-9A371A9DBBB1}" type="slidenum">
              <a:rPr lang="en-US" altLang="en-US" sz="1200"/>
              <a:pPr eaLnBrk="1" hangingPunct="1"/>
              <a:t>51</a:t>
            </a:fld>
            <a:endParaRPr lang="th-TH" altLang="en-US" sz="1200"/>
          </a:p>
        </p:txBody>
      </p:sp>
    </p:spTree>
    <p:extLst>
      <p:ext uri="{BB962C8B-B14F-4D97-AF65-F5344CB8AC3E}">
        <p14:creationId xmlns:p14="http://schemas.microsoft.com/office/powerpoint/2010/main" val="417600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-571536" y="-71462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th-TH" altLang="zh-CN" smtClean="0"/>
              <a:t>คลิกเพื่อแก้ไขลักษณะชื่อเรื่องต้นแบบ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714349" y="1785939"/>
            <a:ext cx="4572007" cy="4143392"/>
          </a:xfrm>
        </p:spPr>
        <p:txBody>
          <a:bodyPr rtlCol="0">
            <a:normAutofit/>
          </a:bodyPr>
          <a:lstStyle/>
          <a:p>
            <a:pPr lvl="0"/>
            <a:r>
              <a:rPr lang="th-TH" altLang="zh-CN" noProof="0" smtClean="0"/>
              <a:t>คลิกไอคอนเพื่อเพิ่มกราฟิก SmartArt</a:t>
            </a:r>
            <a:endParaRPr lang="zh-CN" altLang="en-US" noProof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5429251" y="1785938"/>
            <a:ext cx="3214688" cy="4143375"/>
          </a:xfrm>
        </p:spPr>
        <p:txBody>
          <a:bodyPr/>
          <a:lstStyle/>
          <a:p>
            <a:pPr lvl="0"/>
            <a:r>
              <a:rPr lang="th-TH" altLang="zh-CN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zh-CN" smtClean="0"/>
              <a:t>ระดับที่สอง</a:t>
            </a:r>
          </a:p>
          <a:p>
            <a:pPr lvl="2"/>
            <a:r>
              <a:rPr lang="th-TH" altLang="zh-CN" smtClean="0"/>
              <a:t>ระดับที่สาม</a:t>
            </a:r>
          </a:p>
          <a:p>
            <a:pPr lvl="3"/>
            <a:r>
              <a:rPr lang="th-TH" altLang="zh-CN" smtClean="0"/>
              <a:t>ระดับที่สี่</a:t>
            </a:r>
          </a:p>
          <a:p>
            <a:pPr lvl="4"/>
            <a:r>
              <a:rPr lang="th-TH" altLang="zh-CN" smtClean="0"/>
              <a:t>ระดับที่ห้า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18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3F219-2518-4B76-9B65-3D2E9A9B7F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04868" cy="928694"/>
          </a:xfrm>
          <a:prstGeom prst="rect">
            <a:avLst/>
          </a:prstGeom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0" y="2780928"/>
            <a:ext cx="9144000" cy="78068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th-TH" sz="6000" b="1" kern="10" dirty="0" smtClean="0">
                <a:latin typeface="Browallia New" pitchFamily="34" charset="-34"/>
                <a:cs typeface="Browallia New" pitchFamily="34" charset="-34"/>
              </a:rPr>
              <a:t>การคลังและบัญชีภาครัฐ</a:t>
            </a:r>
            <a:endParaRPr lang="en-US" sz="6000" b="1" kern="10" dirty="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970895" y="6246635"/>
            <a:ext cx="2715905" cy="474840"/>
          </a:xfrm>
          <a:prstGeom prst="rect">
            <a:avLst/>
          </a:prstGeom>
          <a:noFill/>
          <a:ln>
            <a:noFill/>
          </a:ln>
        </p:spPr>
        <p:txBody>
          <a:bodyPr wrap="square" lIns="104490" tIns="52244" rIns="104490" bIns="52244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</a:t>
            </a:r>
            <a:r>
              <a:rPr lang="th-TH" sz="2400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ลาวร</a:t>
            </a:r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รณ </a:t>
            </a:r>
            <a:r>
              <a:rPr lang="th-TH" sz="2400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พยา</a:t>
            </a:r>
            <a:r>
              <a:rPr lang="th-TH" sz="240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น้อย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th-TH" b="1" smtClean="0">
                <a:solidFill>
                  <a:schemeClr val="tx1"/>
                </a:solidFill>
                <a:latin typeface="BrowalliaUPC" pitchFamily="34" charset="-34"/>
                <a:cs typeface="BrowalliaUPC" pitchFamily="34" charset="-34"/>
              </a:rPr>
              <a:t>เงินนอกงบประมาณ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352801" y="1571626"/>
            <a:ext cx="2290763" cy="7905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500" b="1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รับเงิน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581400" y="2895600"/>
            <a:ext cx="19812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500" b="1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เก็บรักษา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943600" y="2895600"/>
            <a:ext cx="15240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500" b="1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เอกสาร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438525" y="4191000"/>
            <a:ext cx="2133600" cy="762000"/>
          </a:xfrm>
          <a:prstGeom prst="flowChartDecision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500" b="1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นำฝาก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371600" y="5791200"/>
            <a:ext cx="19812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500" b="1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ฝากคลัง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715000" y="5791200"/>
            <a:ext cx="19812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500" b="1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ฝากธนาคาร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572000" y="3657600"/>
            <a:ext cx="0" cy="533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572000" y="2362200"/>
            <a:ext cx="0" cy="533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5791200" y="1752600"/>
            <a:ext cx="9144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6705600" y="1752600"/>
            <a:ext cx="0" cy="1143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5638800" y="4572000"/>
            <a:ext cx="1066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705600" y="3657600"/>
            <a:ext cx="0" cy="914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572000" y="4953000"/>
            <a:ext cx="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362200" y="5334000"/>
            <a:ext cx="43434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2362200" y="5334000"/>
            <a:ext cx="0" cy="457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6705600" y="5334000"/>
            <a:ext cx="0" cy="457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97155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400" b="1">
                <a:latin typeface="BrowalliaUPC" pitchFamily="34" charset="-34"/>
                <a:cs typeface="BrowalliaUPC" pitchFamily="34" charset="-34"/>
              </a:rPr>
              <a:t>เงินนอกงบประมาณ (ต่อ)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571868" y="1357298"/>
            <a:ext cx="1981200" cy="762000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5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ฝากธนาคาร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571868" y="2651125"/>
            <a:ext cx="2133600" cy="838200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5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ถอนเงิน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687756" y="4102100"/>
            <a:ext cx="2133600" cy="838200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500" b="1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รับเงิน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687756" y="5626100"/>
            <a:ext cx="2133600" cy="838200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500" b="1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จ่ายเงิน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4651368" y="2074864"/>
            <a:ext cx="0" cy="50323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4754556" y="4940300"/>
            <a:ext cx="0" cy="685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973757" y="4964102"/>
            <a:ext cx="1312856" cy="661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500" b="1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เอกสาร</a:t>
            </a: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651368" y="3514726"/>
            <a:ext cx="0" cy="55086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5821356" y="4559300"/>
            <a:ext cx="9144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6735756" y="4559300"/>
            <a:ext cx="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821356" y="6007100"/>
            <a:ext cx="9144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>
            <a:off x="6735756" y="5626100"/>
            <a:ext cx="0" cy="381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1"/>
          <p:cNvSpPr>
            <a:spLocks noChangeArrowheads="1"/>
          </p:cNvSpPr>
          <p:nvPr/>
        </p:nvSpPr>
        <p:spPr bwMode="auto">
          <a:xfrm>
            <a:off x="3357563" y="928688"/>
            <a:ext cx="3048000" cy="914400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989E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200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เงินฝากคลัง</a:t>
            </a:r>
          </a:p>
        </p:txBody>
      </p:sp>
      <p:sp>
        <p:nvSpPr>
          <p:cNvPr id="36867" name="Rectangle 2052"/>
          <p:cNvSpPr>
            <a:spLocks noChangeArrowheads="1"/>
          </p:cNvSpPr>
          <p:nvPr/>
        </p:nvSpPr>
        <p:spPr bwMode="auto">
          <a:xfrm>
            <a:off x="1357313" y="2414588"/>
            <a:ext cx="3048000" cy="838200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989E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200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ก่อหนี้ผูกพัน</a:t>
            </a:r>
            <a:r>
              <a:rPr lang="en-US" sz="3200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/</a:t>
            </a:r>
            <a:r>
              <a:rPr lang="th-TH" sz="3200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ทำสัญญา</a:t>
            </a:r>
          </a:p>
        </p:txBody>
      </p:sp>
      <p:sp>
        <p:nvSpPr>
          <p:cNvPr id="36868" name="Rectangle 2053"/>
          <p:cNvSpPr>
            <a:spLocks noChangeArrowheads="1"/>
          </p:cNvSpPr>
          <p:nvPr/>
        </p:nvSpPr>
        <p:spPr bwMode="auto">
          <a:xfrm>
            <a:off x="1357314" y="3629026"/>
            <a:ext cx="2795587" cy="661988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989E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th-TH" sz="3200" b="1">
              <a:solidFill>
                <a:srgbClr val="FFFF00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 eaLnBrk="0" hangingPunct="0"/>
            <a:r>
              <a:rPr lang="th-TH" sz="3200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ตรวจรับงาน</a:t>
            </a:r>
            <a:endParaRPr lang="en-US" sz="3200" b="1">
              <a:solidFill>
                <a:srgbClr val="FFFF00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 eaLnBrk="0" hangingPunct="0"/>
            <a:endParaRPr lang="th-TH" sz="3200" b="1">
              <a:solidFill>
                <a:srgbClr val="FFFF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6869" name="Rectangle 2054"/>
          <p:cNvSpPr>
            <a:spLocks noChangeArrowheads="1"/>
          </p:cNvSpPr>
          <p:nvPr/>
        </p:nvSpPr>
        <p:spPr bwMode="auto">
          <a:xfrm>
            <a:off x="1428751" y="4700589"/>
            <a:ext cx="2867025" cy="728662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200" b="1">
                <a:latin typeface="BrowalliaUPC" pitchFamily="34" charset="-34"/>
                <a:cs typeface="BrowalliaUPC" pitchFamily="34" charset="-34"/>
              </a:rPr>
              <a:t>ขอเบิกเงิน</a:t>
            </a:r>
          </a:p>
        </p:txBody>
      </p:sp>
      <p:sp>
        <p:nvSpPr>
          <p:cNvPr id="36874" name="Rectangle 5"/>
          <p:cNvSpPr>
            <a:spLocks noChangeArrowheads="1"/>
          </p:cNvSpPr>
          <p:nvPr/>
        </p:nvSpPr>
        <p:spPr bwMode="auto">
          <a:xfrm>
            <a:off x="1643063" y="5795963"/>
            <a:ext cx="2133600" cy="990600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2D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200" b="1">
                <a:solidFill>
                  <a:srgbClr val="FFFF99"/>
                </a:solidFill>
                <a:latin typeface="BrowalliaUPC" pitchFamily="34" charset="-34"/>
                <a:cs typeface="BrowalliaUPC" pitchFamily="34" charset="-34"/>
              </a:rPr>
              <a:t>เงินเข้าบัญชี</a:t>
            </a:r>
          </a:p>
          <a:p>
            <a:pPr algn="ctr" eaLnBrk="0" hangingPunct="0"/>
            <a:r>
              <a:rPr lang="th-TH" sz="3200" b="1">
                <a:solidFill>
                  <a:srgbClr val="FFFF99"/>
                </a:solidFill>
                <a:latin typeface="BrowalliaUPC" pitchFamily="34" charset="-34"/>
                <a:cs typeface="BrowalliaUPC" pitchFamily="34" charset="-34"/>
              </a:rPr>
              <a:t>เจ้าหนี้</a:t>
            </a:r>
          </a:p>
        </p:txBody>
      </p:sp>
      <p:sp>
        <p:nvSpPr>
          <p:cNvPr id="36878" name="Rectangle 2052"/>
          <p:cNvSpPr>
            <a:spLocks noChangeArrowheads="1"/>
          </p:cNvSpPr>
          <p:nvPr/>
        </p:nvSpPr>
        <p:spPr bwMode="auto">
          <a:xfrm>
            <a:off x="5572125" y="2376488"/>
            <a:ext cx="3048000" cy="838200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989E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200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ใบสำคัญ/สัญญายืม</a:t>
            </a:r>
          </a:p>
        </p:txBody>
      </p:sp>
      <p:sp>
        <p:nvSpPr>
          <p:cNvPr id="36879" name="Rectangle 2054"/>
          <p:cNvSpPr>
            <a:spLocks noChangeArrowheads="1"/>
          </p:cNvSpPr>
          <p:nvPr/>
        </p:nvSpPr>
        <p:spPr bwMode="auto">
          <a:xfrm>
            <a:off x="5643563" y="4572001"/>
            <a:ext cx="2867025" cy="728663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200" b="1">
                <a:latin typeface="BrowalliaUPC" pitchFamily="34" charset="-34"/>
                <a:cs typeface="BrowalliaUPC" pitchFamily="34" charset="-34"/>
              </a:rPr>
              <a:t>ขอเบิกเงิน</a:t>
            </a:r>
          </a:p>
        </p:txBody>
      </p:sp>
      <p:sp>
        <p:nvSpPr>
          <p:cNvPr id="36880" name="Rectangle 13"/>
          <p:cNvSpPr>
            <a:spLocks noChangeArrowheads="1"/>
          </p:cNvSpPr>
          <p:nvPr/>
        </p:nvSpPr>
        <p:spPr bwMode="auto">
          <a:xfrm>
            <a:off x="6072188" y="5719763"/>
            <a:ext cx="2057400" cy="1066800"/>
          </a:xfrm>
          <a:prstGeom prst="rect">
            <a:avLst/>
          </a:prstGeom>
          <a:solidFill>
            <a:srgbClr val="FF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2D05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b="1">
                <a:solidFill>
                  <a:srgbClr val="FFFF99"/>
                </a:solidFill>
                <a:latin typeface="BrowalliaUPC" pitchFamily="34" charset="-34"/>
                <a:cs typeface="BrowalliaUPC" pitchFamily="34" charset="-34"/>
              </a:rPr>
              <a:t>เงินเข้าบัญชี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b="1">
                <a:solidFill>
                  <a:srgbClr val="FFFF99"/>
                </a:solidFill>
                <a:latin typeface="BrowalliaUPC" pitchFamily="34" charset="-34"/>
                <a:cs typeface="BrowalliaUPC" pitchFamily="34" charset="-34"/>
              </a:rPr>
              <a:t>ของหน่วยงาน</a:t>
            </a:r>
          </a:p>
        </p:txBody>
      </p:sp>
      <p:cxnSp>
        <p:nvCxnSpPr>
          <p:cNvPr id="35" name="ตัวเชื่อมต่อหักมุม 34"/>
          <p:cNvCxnSpPr/>
          <p:nvPr/>
        </p:nvCxnSpPr>
        <p:spPr>
          <a:xfrm rot="5400000">
            <a:off x="6465889" y="3822701"/>
            <a:ext cx="1214438" cy="15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หักมุม 35"/>
          <p:cNvCxnSpPr/>
          <p:nvPr/>
        </p:nvCxnSpPr>
        <p:spPr>
          <a:xfrm rot="5400000">
            <a:off x="2572544" y="3356769"/>
            <a:ext cx="28575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หักมุม 38"/>
          <p:cNvCxnSpPr/>
          <p:nvPr/>
        </p:nvCxnSpPr>
        <p:spPr>
          <a:xfrm rot="5400000">
            <a:off x="2576513" y="4432301"/>
            <a:ext cx="277812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หักมุม 39"/>
          <p:cNvCxnSpPr/>
          <p:nvPr/>
        </p:nvCxnSpPr>
        <p:spPr>
          <a:xfrm rot="5400000">
            <a:off x="2501107" y="5571332"/>
            <a:ext cx="285750" cy="15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หักมุม 42"/>
          <p:cNvCxnSpPr/>
          <p:nvPr/>
        </p:nvCxnSpPr>
        <p:spPr>
          <a:xfrm rot="5400000">
            <a:off x="3572669" y="2070895"/>
            <a:ext cx="428625" cy="15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หักมุม 44"/>
          <p:cNvCxnSpPr/>
          <p:nvPr/>
        </p:nvCxnSpPr>
        <p:spPr>
          <a:xfrm rot="5400000">
            <a:off x="6894514" y="5464175"/>
            <a:ext cx="357188" cy="15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หักมุม 47"/>
          <p:cNvCxnSpPr/>
          <p:nvPr/>
        </p:nvCxnSpPr>
        <p:spPr>
          <a:xfrm rot="5400000">
            <a:off x="6072982" y="2070894"/>
            <a:ext cx="428625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ลูกศรขวา 52"/>
          <p:cNvSpPr/>
          <p:nvPr/>
        </p:nvSpPr>
        <p:spPr>
          <a:xfrm>
            <a:off x="8215313" y="6357939"/>
            <a:ext cx="571500" cy="35718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91" name="Rectangle 14"/>
          <p:cNvSpPr>
            <a:spLocks noChangeArrowheads="1"/>
          </p:cNvSpPr>
          <p:nvPr/>
        </p:nvSpPr>
        <p:spPr bwMode="auto">
          <a:xfrm>
            <a:off x="971550" y="-142875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400" b="1">
                <a:latin typeface="BrowalliaUPC" pitchFamily="34" charset="-34"/>
                <a:cs typeface="BrowalliaUPC" pitchFamily="34" charset="-34"/>
              </a:rPr>
              <a:t>เงินนอกงบประมาณ (ต่อ)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31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5757864" y="3048001"/>
            <a:ext cx="1319212" cy="809625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200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จ่ายเงิน</a:t>
            </a:r>
          </a:p>
        </p:txBody>
      </p:sp>
      <p:sp>
        <p:nvSpPr>
          <p:cNvPr id="32771" name="Line 6"/>
          <p:cNvSpPr>
            <a:spLocks noChangeShapeType="1"/>
          </p:cNvSpPr>
          <p:nvPr/>
        </p:nvSpPr>
        <p:spPr bwMode="auto">
          <a:xfrm flipV="1">
            <a:off x="5114926" y="4249739"/>
            <a:ext cx="3038475" cy="460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400" b="1" dirty="0">
                <a:latin typeface="BrowalliaUPC" pitchFamily="34" charset="-34"/>
                <a:cs typeface="BrowalliaUPC" pitchFamily="34" charset="-34"/>
              </a:rPr>
              <a:t>เงินนอกงบประมาณ</a:t>
            </a:r>
            <a:r>
              <a:rPr lang="en-US" sz="4400" b="1" dirty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4400" b="1" dirty="0">
                <a:latin typeface="BrowalliaUPC" pitchFamily="34" charset="-34"/>
                <a:cs typeface="BrowalliaUPC" pitchFamily="34" charset="-34"/>
              </a:rPr>
              <a:t>(ต่อ)</a:t>
            </a: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4643439" y="4652964"/>
            <a:ext cx="1328737" cy="842962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ให้ยืม</a:t>
            </a:r>
          </a:p>
        </p:txBody>
      </p:sp>
      <p:sp>
        <p:nvSpPr>
          <p:cNvPr id="628748" name="Rectangle 12"/>
          <p:cNvSpPr>
            <a:spLocks noChangeArrowheads="1"/>
          </p:cNvSpPr>
          <p:nvPr/>
        </p:nvSpPr>
        <p:spPr bwMode="auto">
          <a:xfrm>
            <a:off x="7258051" y="4581526"/>
            <a:ext cx="1357313" cy="9191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th-TH" b="1" dirty="0">
                <a:latin typeface="BrowalliaUPC" pitchFamily="34" charset="-34"/>
                <a:cs typeface="BrowalliaUPC" pitchFamily="34" charset="-34"/>
              </a:rPr>
              <a:t>ตาม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th-TH" b="1" dirty="0">
                <a:latin typeface="BrowalliaUPC" pitchFamily="34" charset="-34"/>
                <a:cs typeface="BrowalliaUPC" pitchFamily="34" charset="-34"/>
              </a:rPr>
              <a:t>ใบสำคัญ</a:t>
            </a:r>
          </a:p>
        </p:txBody>
      </p:sp>
      <p:sp>
        <p:nvSpPr>
          <p:cNvPr id="32775" name="Rectangle 13"/>
          <p:cNvSpPr>
            <a:spLocks noChangeArrowheads="1"/>
          </p:cNvSpPr>
          <p:nvPr/>
        </p:nvSpPr>
        <p:spPr bwMode="auto">
          <a:xfrm>
            <a:off x="5514975" y="1433513"/>
            <a:ext cx="2057400" cy="10668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b="1">
                <a:solidFill>
                  <a:srgbClr val="FFFF99"/>
                </a:solidFill>
                <a:latin typeface="BrowalliaUPC" pitchFamily="34" charset="-34"/>
                <a:cs typeface="BrowalliaUPC" pitchFamily="34" charset="-34"/>
              </a:rPr>
              <a:t>เงินเข้าบัญชี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b="1">
                <a:solidFill>
                  <a:srgbClr val="FFFF99"/>
                </a:solidFill>
                <a:latin typeface="BrowalliaUPC" pitchFamily="34" charset="-34"/>
                <a:cs typeface="BrowalliaUPC" pitchFamily="34" charset="-34"/>
              </a:rPr>
              <a:t>ของส่วนราชการ</a:t>
            </a:r>
          </a:p>
        </p:txBody>
      </p:sp>
      <p:sp>
        <p:nvSpPr>
          <p:cNvPr id="32776" name="Line 18"/>
          <p:cNvSpPr>
            <a:spLocks noChangeShapeType="1"/>
          </p:cNvSpPr>
          <p:nvPr/>
        </p:nvSpPr>
        <p:spPr bwMode="auto">
          <a:xfrm>
            <a:off x="6500813" y="2500313"/>
            <a:ext cx="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21"/>
          <p:cNvSpPr>
            <a:spLocks noChangeShapeType="1"/>
          </p:cNvSpPr>
          <p:nvPr/>
        </p:nvSpPr>
        <p:spPr bwMode="auto">
          <a:xfrm>
            <a:off x="8115300" y="4224339"/>
            <a:ext cx="1588" cy="2619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22"/>
          <p:cNvSpPr>
            <a:spLocks noChangeShapeType="1"/>
          </p:cNvSpPr>
          <p:nvPr/>
        </p:nvSpPr>
        <p:spPr bwMode="auto">
          <a:xfrm>
            <a:off x="5114925" y="4295776"/>
            <a:ext cx="1588" cy="2619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7"/>
          <p:cNvSpPr>
            <a:spLocks noChangeShapeType="1"/>
          </p:cNvSpPr>
          <p:nvPr/>
        </p:nvSpPr>
        <p:spPr bwMode="auto">
          <a:xfrm>
            <a:off x="6472238" y="3857625"/>
            <a:ext cx="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Rectangle 11"/>
          <p:cNvSpPr>
            <a:spLocks noChangeArrowheads="1"/>
          </p:cNvSpPr>
          <p:nvPr/>
        </p:nvSpPr>
        <p:spPr bwMode="auto">
          <a:xfrm>
            <a:off x="2214564" y="5857876"/>
            <a:ext cx="1643062" cy="842963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ส่งใช้ใบสำคัญ</a:t>
            </a:r>
          </a:p>
        </p:txBody>
      </p:sp>
      <p:cxnSp>
        <p:nvCxnSpPr>
          <p:cNvPr id="21" name="ตัวเชื่อมต่อหักมุม 20"/>
          <p:cNvCxnSpPr>
            <a:stCxn id="32781" idx="1"/>
          </p:cNvCxnSpPr>
          <p:nvPr/>
        </p:nvCxnSpPr>
        <p:spPr>
          <a:xfrm rot="10800000">
            <a:off x="857251" y="4786314"/>
            <a:ext cx="1357313" cy="1493837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Rectangle 11"/>
          <p:cNvSpPr>
            <a:spLocks noChangeArrowheads="1"/>
          </p:cNvSpPr>
          <p:nvPr/>
        </p:nvSpPr>
        <p:spPr bwMode="auto">
          <a:xfrm>
            <a:off x="214314" y="3944939"/>
            <a:ext cx="1214437" cy="841375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มากว่าเงินที่ยืม</a:t>
            </a:r>
          </a:p>
        </p:txBody>
      </p:sp>
      <p:cxnSp>
        <p:nvCxnSpPr>
          <p:cNvPr id="27" name="ตัวเชื่อมต่อหักมุม 26"/>
          <p:cNvCxnSpPr>
            <a:stCxn id="32773" idx="2"/>
          </p:cNvCxnSpPr>
          <p:nvPr/>
        </p:nvCxnSpPr>
        <p:spPr>
          <a:xfrm rot="5400000">
            <a:off x="4330701" y="5094289"/>
            <a:ext cx="576263" cy="1379537"/>
          </a:xfrm>
          <a:prstGeom prst="bentConnector2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5" name="Rectangle 11"/>
          <p:cNvSpPr>
            <a:spLocks noChangeArrowheads="1"/>
          </p:cNvSpPr>
          <p:nvPr/>
        </p:nvSpPr>
        <p:spPr bwMode="auto">
          <a:xfrm>
            <a:off x="1643064" y="3943351"/>
            <a:ext cx="1357312" cy="842963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น้อยว่าเงินที่ยืม</a:t>
            </a:r>
          </a:p>
        </p:txBody>
      </p:sp>
      <p:sp>
        <p:nvSpPr>
          <p:cNvPr id="32786" name="Rectangle 11"/>
          <p:cNvSpPr>
            <a:spLocks noChangeArrowheads="1"/>
          </p:cNvSpPr>
          <p:nvPr/>
        </p:nvSpPr>
        <p:spPr bwMode="auto">
          <a:xfrm>
            <a:off x="3214689" y="3943351"/>
            <a:ext cx="1357312" cy="842963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เท่ากับเงินที่ยืม</a:t>
            </a:r>
          </a:p>
        </p:txBody>
      </p:sp>
      <p:cxnSp>
        <p:nvCxnSpPr>
          <p:cNvPr id="46" name="ตัวเชื่อมต่อหักมุม 20"/>
          <p:cNvCxnSpPr/>
          <p:nvPr/>
        </p:nvCxnSpPr>
        <p:spPr>
          <a:xfrm rot="5400000" flipH="1" flipV="1">
            <a:off x="3107531" y="5179219"/>
            <a:ext cx="1000125" cy="7143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8" name="Rectangle 11"/>
          <p:cNvSpPr>
            <a:spLocks noChangeArrowheads="1"/>
          </p:cNvSpPr>
          <p:nvPr/>
        </p:nvSpPr>
        <p:spPr bwMode="auto">
          <a:xfrm>
            <a:off x="1714501" y="2714626"/>
            <a:ext cx="1357313" cy="842963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ส่งเงินคืน</a:t>
            </a: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1785939" y="1428751"/>
            <a:ext cx="1357312" cy="842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th-TH" b="1" dirty="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เงินฝากคลังเพิ่ม</a:t>
            </a:r>
          </a:p>
        </p:txBody>
      </p:sp>
      <p:cxnSp>
        <p:nvCxnSpPr>
          <p:cNvPr id="55" name="ตัวเชื่อมต่อหักมุม 20"/>
          <p:cNvCxnSpPr/>
          <p:nvPr/>
        </p:nvCxnSpPr>
        <p:spPr>
          <a:xfrm rot="5400000" flipH="1" flipV="1">
            <a:off x="2286794" y="3642519"/>
            <a:ext cx="28575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หักมุม 20"/>
          <p:cNvCxnSpPr/>
          <p:nvPr/>
        </p:nvCxnSpPr>
        <p:spPr>
          <a:xfrm rot="5400000" flipH="1" flipV="1">
            <a:off x="1964532" y="5250657"/>
            <a:ext cx="928687" cy="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หักมุม 20"/>
          <p:cNvCxnSpPr/>
          <p:nvPr/>
        </p:nvCxnSpPr>
        <p:spPr>
          <a:xfrm rot="5400000" flipH="1" flipV="1">
            <a:off x="2250282" y="2393157"/>
            <a:ext cx="357187" cy="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3" name="Rectangle 11"/>
          <p:cNvSpPr>
            <a:spLocks noChangeArrowheads="1"/>
          </p:cNvSpPr>
          <p:nvPr/>
        </p:nvSpPr>
        <p:spPr bwMode="auto">
          <a:xfrm>
            <a:off x="214314" y="2714626"/>
            <a:ext cx="1214437" cy="842963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ขอเบิกเพิ่ม</a:t>
            </a:r>
          </a:p>
        </p:txBody>
      </p:sp>
      <p:cxnSp>
        <p:nvCxnSpPr>
          <p:cNvPr id="63" name="ตัวเชื่อมต่อหักมุม 20"/>
          <p:cNvCxnSpPr/>
          <p:nvPr/>
        </p:nvCxnSpPr>
        <p:spPr>
          <a:xfrm rot="5400000" flipH="1" flipV="1">
            <a:off x="678657" y="3679032"/>
            <a:ext cx="214313" cy="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ลูกศรขวา 65"/>
          <p:cNvSpPr/>
          <p:nvPr/>
        </p:nvSpPr>
        <p:spPr>
          <a:xfrm rot="5400000">
            <a:off x="7393802" y="321447"/>
            <a:ext cx="571500" cy="35718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234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/>
          <p:cNvGrpSpPr/>
          <p:nvPr/>
        </p:nvGrpSpPr>
        <p:grpSpPr>
          <a:xfrm>
            <a:off x="1" y="1631872"/>
            <a:ext cx="9144000" cy="4243280"/>
            <a:chOff x="-114968" y="0"/>
            <a:chExt cx="16256000" cy="9144000"/>
          </a:xfrm>
        </p:grpSpPr>
        <p:pic>
          <p:nvPicPr>
            <p:cNvPr id="3" name="รูปภาพ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968" y="0"/>
              <a:ext cx="16256000" cy="9144000"/>
            </a:xfrm>
            <a:prstGeom prst="rect">
              <a:avLst/>
            </a:prstGeom>
            <a:solidFill>
              <a:srgbClr val="AFD900"/>
            </a:solidFill>
          </p:spPr>
        </p:pic>
        <p:sp>
          <p:nvSpPr>
            <p:cNvPr id="4" name="กล่องข้อความ 3"/>
            <p:cNvSpPr txBox="1"/>
            <p:nvPr/>
          </p:nvSpPr>
          <p:spPr>
            <a:xfrm>
              <a:off x="1058844" y="2453617"/>
              <a:ext cx="2415340" cy="994859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ln w="12700">
                    <a:solidFill>
                      <a:srgbClr val="0000FF"/>
                    </a:solidFill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งบประมาณ</a:t>
              </a:r>
              <a:endParaRPr lang="th-TH" sz="2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กล่องข้อความ 5"/>
            <p:cNvSpPr txBox="1"/>
            <p:nvPr/>
          </p:nvSpPr>
          <p:spPr>
            <a:xfrm>
              <a:off x="5430252" y="2601004"/>
              <a:ext cx="3389527" cy="1127506"/>
            </a:xfrm>
            <a:prstGeom prst="rect">
              <a:avLst/>
            </a:prstGeom>
            <a:solidFill>
              <a:srgbClr val="FAFAF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 smtClean="0">
                  <a:ln w="9525">
                    <a:solidFill>
                      <a:srgbClr val="0000FF"/>
                    </a:solidFill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จัดซื้อจัดจ้าง</a:t>
              </a:r>
              <a:endParaRPr lang="en-US" sz="2800" b="1" dirty="0">
                <a:ln w="9525">
                  <a:solidFill>
                    <a:srgbClr val="0000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กล่องข้อความ 6"/>
            <p:cNvSpPr txBox="1"/>
            <p:nvPr/>
          </p:nvSpPr>
          <p:spPr>
            <a:xfrm>
              <a:off x="806116" y="6341832"/>
              <a:ext cx="5288043" cy="1206405"/>
            </a:xfrm>
            <a:prstGeom prst="rect">
              <a:avLst/>
            </a:prstGeom>
            <a:solidFill>
              <a:srgbClr val="BFDD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038" b="1" dirty="0" smtClean="0">
                  <a:ln>
                    <a:solidFill>
                      <a:srgbClr val="FF0000"/>
                    </a:solidFill>
                  </a:ln>
                  <a:solidFill>
                    <a:srgbClr val="484137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รับและนำส่งเงิน</a:t>
              </a:r>
              <a:endParaRPr lang="th-TH" sz="788" b="1" dirty="0">
                <a:ln>
                  <a:solidFill>
                    <a:srgbClr val="FF0000"/>
                  </a:solidFill>
                </a:ln>
                <a:solidFill>
                  <a:srgbClr val="484137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กล่องข้อความ 7"/>
            <p:cNvSpPr txBox="1"/>
            <p:nvPr/>
          </p:nvSpPr>
          <p:spPr>
            <a:xfrm>
              <a:off x="8353978" y="6221738"/>
              <a:ext cx="2241886" cy="1094344"/>
            </a:xfrm>
            <a:prstGeom prst="rect">
              <a:avLst/>
            </a:prstGeom>
            <a:solidFill>
              <a:srgbClr val="90D3E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700" b="1" dirty="0">
                <a:ln>
                  <a:solidFill>
                    <a:srgbClr val="FF0000"/>
                  </a:solidFill>
                </a:ln>
                <a:solidFill>
                  <a:srgbClr val="484137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สี่เหลี่ยมผืนผ้า 10"/>
          <p:cNvSpPr/>
          <p:nvPr/>
        </p:nvSpPr>
        <p:spPr>
          <a:xfrm>
            <a:off x="22581" y="814991"/>
            <a:ext cx="7444655" cy="758332"/>
          </a:xfrm>
          <a:prstGeom prst="rect">
            <a:avLst/>
          </a:prstGeom>
          <a:solidFill>
            <a:srgbClr val="05A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7431729" y="856367"/>
            <a:ext cx="1657310" cy="1164056"/>
            <a:chOff x="5383347" y="4776893"/>
            <a:chExt cx="6972562" cy="4334302"/>
          </a:xfrm>
        </p:grpSpPr>
        <p:grpSp>
          <p:nvGrpSpPr>
            <p:cNvPr id="13" name="กลุ่ม 12"/>
            <p:cNvGrpSpPr/>
            <p:nvPr/>
          </p:nvGrpSpPr>
          <p:grpSpPr>
            <a:xfrm>
              <a:off x="5383347" y="4776893"/>
              <a:ext cx="6972562" cy="4334302"/>
              <a:chOff x="5259644" y="3047771"/>
              <a:chExt cx="6972562" cy="4334302"/>
            </a:xfrm>
          </p:grpSpPr>
          <p:pic>
            <p:nvPicPr>
              <p:cNvPr id="23" name="รูปภาพ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15652" y="3378842"/>
                <a:ext cx="2116554" cy="4003231"/>
              </a:xfrm>
              <a:prstGeom prst="rect">
                <a:avLst/>
              </a:prstGeom>
            </p:spPr>
          </p:pic>
          <p:grpSp>
            <p:nvGrpSpPr>
              <p:cNvPr id="24" name="กลุ่ม 23"/>
              <p:cNvGrpSpPr/>
              <p:nvPr/>
            </p:nvGrpSpPr>
            <p:grpSpPr>
              <a:xfrm>
                <a:off x="5259644" y="3047771"/>
                <a:ext cx="5290935" cy="4334302"/>
                <a:chOff x="6072145" y="2434086"/>
                <a:chExt cx="3901311" cy="3444254"/>
              </a:xfrm>
            </p:grpSpPr>
            <p:pic>
              <p:nvPicPr>
                <p:cNvPr id="25" name="รูปภาพ 2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2145" y="2434086"/>
                  <a:ext cx="3901311" cy="3444254"/>
                </a:xfrm>
                <a:prstGeom prst="rect">
                  <a:avLst/>
                </a:prstGeom>
              </p:spPr>
            </p:pic>
            <p:pic>
              <p:nvPicPr>
                <p:cNvPr id="26" name="รูปภาพ 2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78304" y="2792073"/>
                  <a:ext cx="2372417" cy="208684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กลุ่ม 14"/>
            <p:cNvGrpSpPr/>
            <p:nvPr/>
          </p:nvGrpSpPr>
          <p:grpSpPr>
            <a:xfrm>
              <a:off x="5505444" y="4797268"/>
              <a:ext cx="5120712" cy="676722"/>
              <a:chOff x="5067062" y="-361907"/>
              <a:chExt cx="9324520" cy="1253437"/>
            </a:xfrm>
          </p:grpSpPr>
          <p:sp>
            <p:nvSpPr>
              <p:cNvPr id="16" name="สี่เหลี่ยมผืนผ้า 15"/>
              <p:cNvSpPr/>
              <p:nvPr/>
            </p:nvSpPr>
            <p:spPr>
              <a:xfrm>
                <a:off x="5067062" y="-172343"/>
                <a:ext cx="9324520" cy="1063873"/>
              </a:xfrm>
              <a:prstGeom prst="rect">
                <a:avLst/>
              </a:prstGeom>
              <a:solidFill>
                <a:srgbClr val="F792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pic>
            <p:nvPicPr>
              <p:cNvPr id="17" name="รูปภาพ 1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06" r="51496" b="57210"/>
              <a:stretch/>
            </p:blipFill>
            <p:spPr>
              <a:xfrm>
                <a:off x="8761094" y="-145260"/>
                <a:ext cx="471404" cy="771802"/>
              </a:xfrm>
              <a:prstGeom prst="rect">
                <a:avLst/>
              </a:prstGeom>
            </p:spPr>
          </p:pic>
          <p:pic>
            <p:nvPicPr>
              <p:cNvPr id="18" name="รูปภาพ 1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93" t="-12011" r="37633" b="43697"/>
              <a:stretch/>
            </p:blipFill>
            <p:spPr>
              <a:xfrm>
                <a:off x="11877202" y="-361907"/>
                <a:ext cx="448660" cy="1232176"/>
              </a:xfrm>
              <a:prstGeom prst="rect">
                <a:avLst/>
              </a:prstGeom>
            </p:spPr>
          </p:pic>
          <p:pic>
            <p:nvPicPr>
              <p:cNvPr id="19" name="รูปภาพ 1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223" r="24943" b="57209"/>
              <a:stretch/>
            </p:blipFill>
            <p:spPr>
              <a:xfrm>
                <a:off x="13451489" y="-165572"/>
                <a:ext cx="371936" cy="771803"/>
              </a:xfrm>
              <a:prstGeom prst="rect">
                <a:avLst/>
              </a:prstGeom>
            </p:spPr>
          </p:pic>
          <p:pic>
            <p:nvPicPr>
              <p:cNvPr id="20" name="รูปภาพ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87" t="-1" r="82418" b="60213"/>
              <a:stretch/>
            </p:blipFill>
            <p:spPr>
              <a:xfrm>
                <a:off x="5537818" y="-145260"/>
                <a:ext cx="301584" cy="717641"/>
              </a:xfrm>
              <a:prstGeom prst="rect">
                <a:avLst/>
              </a:prstGeom>
            </p:spPr>
          </p:pic>
          <p:pic>
            <p:nvPicPr>
              <p:cNvPr id="21" name="รูปภาพ 2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87" t="-1" r="82418" b="60213"/>
              <a:stretch/>
            </p:blipFill>
            <p:spPr>
              <a:xfrm>
                <a:off x="10449990" y="-145260"/>
                <a:ext cx="301584" cy="717641"/>
              </a:xfrm>
              <a:prstGeom prst="rect">
                <a:avLst/>
              </a:prstGeom>
            </p:spPr>
          </p:pic>
          <p:pic>
            <p:nvPicPr>
              <p:cNvPr id="22" name="รูปภาพ 2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539" t="1" r="6482" b="44448"/>
              <a:stretch/>
            </p:blipFill>
            <p:spPr>
              <a:xfrm>
                <a:off x="7056895" y="-172342"/>
                <a:ext cx="470803" cy="1001991"/>
              </a:xfrm>
              <a:prstGeom prst="rect">
                <a:avLst/>
              </a:prstGeom>
            </p:spPr>
          </p:pic>
        </p:grpSp>
      </p:grpSp>
      <p:sp>
        <p:nvSpPr>
          <p:cNvPr id="29" name="สี่เหลี่ยมผืนผ้า 28"/>
          <p:cNvSpPr/>
          <p:nvPr/>
        </p:nvSpPr>
        <p:spPr>
          <a:xfrm>
            <a:off x="2018899" y="763407"/>
            <a:ext cx="46362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 CHRISTY" panose="02000000000000000000" pitchFamily="2" charset="0"/>
                <a:cs typeface="TH SarabunPSK" panose="020B0500040200020003" pitchFamily="34" charset="-34"/>
              </a:rPr>
              <a:t>ภารกิจด้านการเงินการคลัง</a:t>
            </a:r>
            <a:endParaRPr lang="en-US" sz="48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 CHRISTY" panose="02000000000000000000" pitchFamily="2" charset="0"/>
              <a:cs typeface="TH SarabunPSK" panose="020B0500040200020003" pitchFamily="34" charset="-34"/>
            </a:endParaRPr>
          </a:p>
        </p:txBody>
      </p:sp>
      <p:pic>
        <p:nvPicPr>
          <p:cNvPr id="30" name="รูปภาพ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24" y="2665623"/>
            <a:ext cx="791996" cy="791996"/>
          </a:xfrm>
          <a:prstGeom prst="rect">
            <a:avLst/>
          </a:prstGeom>
        </p:spPr>
      </p:pic>
      <p:sp>
        <p:nvSpPr>
          <p:cNvPr id="27" name="สี่เหลี่ยมผืนผ้า 26"/>
          <p:cNvSpPr/>
          <p:nvPr/>
        </p:nvSpPr>
        <p:spPr>
          <a:xfrm>
            <a:off x="6588224" y="2708920"/>
            <a:ext cx="1406779" cy="523220"/>
          </a:xfrm>
          <a:prstGeom prst="rect">
            <a:avLst/>
          </a:prstGeom>
          <a:solidFill>
            <a:srgbClr val="FEFEFE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n>
                  <a:solidFill>
                    <a:srgbClr val="0000FF"/>
                  </a:solidFill>
                </a:ln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เบิกจ่ายเงิน</a:t>
            </a:r>
            <a:endParaRPr lang="en-US" sz="2800" b="1" dirty="0">
              <a:ln>
                <a:solidFill>
                  <a:srgbClr val="0000FF"/>
                </a:solidFill>
              </a:ln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0008" y="4417948"/>
            <a:ext cx="69762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ln>
                  <a:solidFill>
                    <a:srgbClr val="FF0000"/>
                  </a:solidFill>
                </a:ln>
                <a:solidFill>
                  <a:srgbClr val="48413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</a:t>
            </a:r>
            <a:endParaRPr lang="en-US" sz="2800" b="1" dirty="0">
              <a:ln>
                <a:solidFill>
                  <a:srgbClr val="FF0000"/>
                </a:solidFill>
              </a:ln>
              <a:solidFill>
                <a:srgbClr val="48413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2954" y="4622050"/>
            <a:ext cx="1196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ln>
                  <a:solidFill>
                    <a:srgbClr val="FF0000"/>
                  </a:solidFill>
                </a:ln>
                <a:solidFill>
                  <a:srgbClr val="48413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ทรัพย์สิน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48413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03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8814" y="6353176"/>
            <a:ext cx="865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52" y="1196751"/>
            <a:ext cx="7861684" cy="51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3396025" y="44628"/>
            <a:ext cx="23583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 smtClean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งบประมาณ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10099" y="617497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4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สำนักงบประมาณ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56992"/>
            <a:ext cx="21611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4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สำนักงบประมาณ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4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กรมบัญชีกลาง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4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สตง</a:t>
            </a:r>
            <a:r>
              <a:rPr lang="th-TH" sz="24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.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4248" y="4725144"/>
            <a:ext cx="2161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4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สำนักงบประมาณ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4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กรมบัญชีกลาง</a:t>
            </a:r>
          </a:p>
        </p:txBody>
      </p:sp>
    </p:spTree>
    <p:extLst>
      <p:ext uri="{BB962C8B-B14F-4D97-AF65-F5344CB8AC3E}">
        <p14:creationId xmlns:p14="http://schemas.microsoft.com/office/powerpoint/2010/main" val="1102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6" descr="http://images.all-free-download.com/images/graphiclarge/real_estate_set2_color_series_31194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1" r="76514" b="19221"/>
          <a:stretch/>
        </p:blipFill>
        <p:spPr bwMode="auto">
          <a:xfrm>
            <a:off x="4988379" y="4443231"/>
            <a:ext cx="1468612" cy="14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://images.all-free-download.com/images/graphiclarge/real_estate_set2_color_series_31194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1" r="76514" b="19221"/>
          <a:stretch/>
        </p:blipFill>
        <p:spPr bwMode="auto">
          <a:xfrm>
            <a:off x="4449335" y="4443231"/>
            <a:ext cx="1468612" cy="14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http://xoo.me/template/1548/17637261de8a053701d9ec9edbc5ea8d-detail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9" t="75470" r="8247"/>
          <a:stretch/>
        </p:blipFill>
        <p:spPr bwMode="auto">
          <a:xfrm>
            <a:off x="5053773" y="3078214"/>
            <a:ext cx="1125203" cy="10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xoo.me/template/1548/17637261de8a053701d9ec9edbc5ea8d-detail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r="72484" b="71955"/>
          <a:stretch/>
        </p:blipFill>
        <p:spPr bwMode="auto">
          <a:xfrm>
            <a:off x="714349" y="602980"/>
            <a:ext cx="1412677" cy="16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1"/>
          <p:cNvSpPr/>
          <p:nvPr/>
        </p:nvSpPr>
        <p:spPr>
          <a:xfrm>
            <a:off x="642332" y="2171634"/>
            <a:ext cx="148951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cs typeface="+mj-cs"/>
              </a:rPr>
              <a:t>จัดสรรงบประมาณ</a:t>
            </a:r>
            <a:endParaRPr lang="en-US" sz="20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32" name="Picture 8" descr="http://i687.photobucket.com/albums/vv237/4-one/4-1/HT2/Hhb-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9" y="490012"/>
            <a:ext cx="2670809" cy="14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42"/>
          <p:cNvSpPr/>
          <p:nvPr/>
        </p:nvSpPr>
        <p:spPr>
          <a:xfrm>
            <a:off x="5267589" y="1164291"/>
            <a:ext cx="153757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cs typeface="+mj-cs"/>
              </a:rPr>
              <a:t>อนุมัติเบิกจ่าย</a:t>
            </a:r>
            <a:endParaRPr lang="en-US" sz="20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36" name="Picture 12" descr="http://i687.photobucket.com/albums/vv237/4-one/4-1/HT2/Hhb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56" y="2870520"/>
            <a:ext cx="966273" cy="91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43"/>
          <p:cNvSpPr/>
          <p:nvPr/>
        </p:nvSpPr>
        <p:spPr>
          <a:xfrm>
            <a:off x="7429521" y="3857628"/>
            <a:ext cx="146375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cs typeface="+mj-cs"/>
              </a:rPr>
              <a:t>อนุมัติเบิกจ่าย</a:t>
            </a:r>
            <a:endParaRPr lang="en-US" sz="2000" b="1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20" name="Straight Arrow Connector 30"/>
          <p:cNvCxnSpPr/>
          <p:nvPr/>
        </p:nvCxnSpPr>
        <p:spPr>
          <a:xfrm>
            <a:off x="928662" y="2643183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8" name="Picture 14" descr="http://xoo.me/template/1548/17637261de8a053701d9ec9edbc5ea8d-detail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9" t="75470" r="8247"/>
          <a:stretch/>
        </p:blipFill>
        <p:spPr bwMode="auto">
          <a:xfrm>
            <a:off x="3694079" y="2930273"/>
            <a:ext cx="1430683" cy="12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48"/>
          <p:cNvCxnSpPr>
            <a:endCxn id="16" idx="1"/>
          </p:cNvCxnSpPr>
          <p:nvPr/>
        </p:nvCxnSpPr>
        <p:spPr>
          <a:xfrm flipV="1">
            <a:off x="2772973" y="1364346"/>
            <a:ext cx="2494616" cy="1538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Rectangle 141"/>
          <p:cNvSpPr/>
          <p:nvPr/>
        </p:nvSpPr>
        <p:spPr>
          <a:xfrm>
            <a:off x="3801181" y="3909616"/>
            <a:ext cx="67518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chemeClr val="tx1"/>
                </a:solidFill>
                <a:cs typeface="+mj-cs"/>
              </a:rPr>
              <a:t>จัดสรร</a:t>
            </a:r>
            <a:endParaRPr lang="en-US" sz="2000" b="1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33" name="Straight Arrow Connector 30"/>
          <p:cNvCxnSpPr/>
          <p:nvPr/>
        </p:nvCxnSpPr>
        <p:spPr>
          <a:xfrm flipH="1">
            <a:off x="2285985" y="4071943"/>
            <a:ext cx="1" cy="436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40" name="Picture 16" descr="http://images.all-free-download.com/images/graphiclarge/real_estate_set2_color_series_31194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1" r="76514" b="19221"/>
          <a:stretch/>
        </p:blipFill>
        <p:spPr bwMode="auto">
          <a:xfrm>
            <a:off x="3857496" y="4443231"/>
            <a:ext cx="1468612" cy="14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121"/>
          <p:cNvCxnSpPr/>
          <p:nvPr/>
        </p:nvCxnSpPr>
        <p:spPr>
          <a:xfrm flipV="1">
            <a:off x="6051370" y="3936214"/>
            <a:ext cx="1306713" cy="707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4" name="Picture 14" descr="http://xoo.me/template/1548/17637261de8a053701d9ec9edbc5ea8d-detail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9" t="75470" r="8247"/>
          <a:stretch/>
        </p:blipFill>
        <p:spPr bwMode="auto">
          <a:xfrm>
            <a:off x="2701365" y="3212976"/>
            <a:ext cx="1023943" cy="9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ttp://images.all-free-download.com/images/graphiclarge/real_estate_set2_color_series_31194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1" r="76514" b="19221"/>
          <a:stretch/>
        </p:blipFill>
        <p:spPr bwMode="auto">
          <a:xfrm>
            <a:off x="3295515" y="4492595"/>
            <a:ext cx="1468612" cy="14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://images.all-free-download.com/images/graphiclarge/real_estate_set2_color_series_31194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1" r="76514" b="19221"/>
          <a:stretch/>
        </p:blipFill>
        <p:spPr bwMode="auto">
          <a:xfrm>
            <a:off x="2662914" y="4467692"/>
            <a:ext cx="1468612" cy="14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http://xoo.me/template/1548/17637261de8a053701d9ec9edbc5ea8d-detail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9" t="75470" r="8247"/>
          <a:stretch/>
        </p:blipFill>
        <p:spPr bwMode="auto">
          <a:xfrm>
            <a:off x="1857357" y="3357563"/>
            <a:ext cx="856180" cy="7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http://images.all-free-download.com/images/graphiclarge/real_estate_set2_color_series_31194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1" r="76514" b="19221"/>
          <a:stretch/>
        </p:blipFill>
        <p:spPr bwMode="auto">
          <a:xfrm>
            <a:off x="2175015" y="4492595"/>
            <a:ext cx="1468612" cy="14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images.all-free-download.com/images/graphiclarge/real_estate_set2_color_series_31194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1" r="76514" b="19221"/>
          <a:stretch/>
        </p:blipFill>
        <p:spPr bwMode="auto">
          <a:xfrm>
            <a:off x="1594721" y="4467692"/>
            <a:ext cx="1468612" cy="14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กลุ่ม 4"/>
          <p:cNvGrpSpPr/>
          <p:nvPr/>
        </p:nvGrpSpPr>
        <p:grpSpPr>
          <a:xfrm>
            <a:off x="0" y="5515377"/>
            <a:ext cx="9143999" cy="799172"/>
            <a:chOff x="331153" y="5675038"/>
            <a:chExt cx="8181920" cy="799172"/>
          </a:xfrm>
        </p:grpSpPr>
        <p:pic>
          <p:nvPicPr>
            <p:cNvPr id="1042" name="Picture 18" descr="http://www.seesketch.com/sketch_file/2/G4WuXQ0lVGlS7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77" t="80938" b="9531"/>
            <a:stretch/>
          </p:blipFill>
          <p:spPr bwMode="auto">
            <a:xfrm>
              <a:off x="2777414" y="5709093"/>
              <a:ext cx="852868" cy="68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 descr="http://www.seesketch.com/sketch_file/2/G4WuXQ0lVGlS7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77" t="80938" b="9531"/>
            <a:stretch/>
          </p:blipFill>
          <p:spPr bwMode="auto">
            <a:xfrm>
              <a:off x="3596466" y="5743826"/>
              <a:ext cx="852868" cy="68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8" descr="http://www.seesketch.com/sketch_file/2/G4WuXQ0lVGlS7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77" t="80938" b="9531"/>
            <a:stretch/>
          </p:blipFill>
          <p:spPr bwMode="auto">
            <a:xfrm>
              <a:off x="4465361" y="5787926"/>
              <a:ext cx="852868" cy="68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8" descr="http://www.seesketch.com/sketch_file/2/G4WuXQ0lVGlS7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77" t="80938" b="9531"/>
            <a:stretch/>
          </p:blipFill>
          <p:spPr bwMode="auto">
            <a:xfrm>
              <a:off x="5326107" y="5787926"/>
              <a:ext cx="852868" cy="68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8" descr="http://www.seesketch.com/sketch_file/2/G4WuXQ0lVGlS7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77" t="80938" b="9531"/>
            <a:stretch/>
          </p:blipFill>
          <p:spPr bwMode="auto">
            <a:xfrm>
              <a:off x="6075462" y="5789815"/>
              <a:ext cx="852868" cy="68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8" descr="http://www.seesketch.com/sketch_file/2/G4WuXQ0lVGlS7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77" t="80938" b="9531"/>
            <a:stretch/>
          </p:blipFill>
          <p:spPr bwMode="auto">
            <a:xfrm>
              <a:off x="1987314" y="5702525"/>
              <a:ext cx="852868" cy="68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8" descr="http://www.seesketch.com/sketch_file/2/G4WuXQ0lVGlS7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77" t="80938" b="9531"/>
            <a:stretch/>
          </p:blipFill>
          <p:spPr bwMode="auto">
            <a:xfrm>
              <a:off x="7660205" y="5786778"/>
              <a:ext cx="852868" cy="68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8" descr="http://www.seesketch.com/sketch_file/2/G4WuXQ0lVGlS7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77" t="80938" b="9531"/>
            <a:stretch/>
          </p:blipFill>
          <p:spPr bwMode="auto">
            <a:xfrm>
              <a:off x="1205062" y="5680986"/>
              <a:ext cx="852868" cy="68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8" descr="http://www.seesketch.com/sketch_file/2/G4WuXQ0lVGlS7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77" t="80938" b="9531"/>
            <a:stretch/>
          </p:blipFill>
          <p:spPr bwMode="auto">
            <a:xfrm>
              <a:off x="6865942" y="5793324"/>
              <a:ext cx="852868" cy="68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8" descr="http://www.seesketch.com/sketch_file/2/G4WuXQ0lVGlS7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77" t="80938" b="9531"/>
            <a:stretch/>
          </p:blipFill>
          <p:spPr bwMode="auto">
            <a:xfrm>
              <a:off x="331153" y="5675038"/>
              <a:ext cx="852868" cy="68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2" descr="http://www.cgd.go.th/wps/wcm/connect/8182120043f7fafc941edf283444b6b3/LOGO_Blue.png?MOD=AJPERES&amp;CACHEID=8182120043f7fafc941edf283444b6b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36" y="491499"/>
            <a:ext cx="681542" cy="785818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4" name="Picture 63" descr="สงป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34" y="700074"/>
            <a:ext cx="760344" cy="728663"/>
          </a:xfrm>
          <a:prstGeom prst="rect">
            <a:avLst/>
          </a:prstGeom>
        </p:spPr>
      </p:pic>
      <p:pic>
        <p:nvPicPr>
          <p:cNvPr id="65" name="Picture 64" descr="อนามัย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0695" y="3000373"/>
            <a:ext cx="500066" cy="500066"/>
          </a:xfrm>
          <a:prstGeom prst="rect">
            <a:avLst/>
          </a:prstGeom>
        </p:spPr>
      </p:pic>
      <p:pic>
        <p:nvPicPr>
          <p:cNvPr id="66" name="Picture 65" descr="สวัสดิการ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00298" y="3000372"/>
            <a:ext cx="428628" cy="451708"/>
          </a:xfrm>
          <a:prstGeom prst="rect">
            <a:avLst/>
          </a:prstGeom>
        </p:spPr>
      </p:pic>
      <p:pic>
        <p:nvPicPr>
          <p:cNvPr id="67" name="Picture 66" descr="สตช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8795" y="2857497"/>
            <a:ext cx="390745" cy="400049"/>
          </a:xfrm>
          <a:prstGeom prst="rect">
            <a:avLst/>
          </a:prstGeom>
        </p:spPr>
      </p:pic>
      <p:pic>
        <p:nvPicPr>
          <p:cNvPr id="68" name="Picture 67" descr="ส่งเสริมอุต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9389" y="3071811"/>
            <a:ext cx="560068" cy="571498"/>
          </a:xfrm>
          <a:prstGeom prst="rect">
            <a:avLst/>
          </a:prstGeom>
        </p:spPr>
      </p:pic>
      <p:pic>
        <p:nvPicPr>
          <p:cNvPr id="69" name="Picture 68" descr="พัฒนาที่ดิน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6116" y="2857497"/>
            <a:ext cx="495298" cy="495298"/>
          </a:xfrm>
          <a:prstGeom prst="rect">
            <a:avLst/>
          </a:prstGeom>
        </p:spPr>
      </p:pic>
      <p:pic>
        <p:nvPicPr>
          <p:cNvPr id="71" name="Picture 70" descr="บังคับคดี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0629" y="2900364"/>
            <a:ext cx="457199" cy="457199"/>
          </a:xfrm>
          <a:prstGeom prst="rect">
            <a:avLst/>
          </a:prstGeom>
        </p:spPr>
      </p:pic>
      <p:pic>
        <p:nvPicPr>
          <p:cNvPr id="72" name="Picture 71" descr="ทัพบก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07323" y="2857496"/>
            <a:ext cx="357188" cy="714375"/>
          </a:xfrm>
          <a:prstGeom prst="rect">
            <a:avLst/>
          </a:prstGeom>
        </p:spPr>
      </p:pic>
      <p:pic>
        <p:nvPicPr>
          <p:cNvPr id="73" name="Picture 72" descr="กรมการแพทย์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57687" y="2571745"/>
            <a:ext cx="428623" cy="428623"/>
          </a:xfrm>
          <a:prstGeom prst="rect">
            <a:avLst/>
          </a:prstGeom>
        </p:spPr>
      </p:pic>
      <p:pic>
        <p:nvPicPr>
          <p:cNvPr id="74" name="Picture 73" descr="เกษตร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00761" y="3000378"/>
            <a:ext cx="571498" cy="571498"/>
          </a:xfrm>
          <a:prstGeom prst="rect">
            <a:avLst/>
          </a:prstGeom>
        </p:spPr>
      </p:pic>
      <p:pic>
        <p:nvPicPr>
          <p:cNvPr id="75" name="Picture 74" descr="ชลประทาน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57620" y="2714620"/>
            <a:ext cx="447672" cy="530394"/>
          </a:xfrm>
          <a:prstGeom prst="rect">
            <a:avLst/>
          </a:prstGeom>
        </p:spPr>
      </p:pic>
      <p:pic>
        <p:nvPicPr>
          <p:cNvPr id="76" name="Picture 75" descr="พัฒนาที่ดิน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08114">
            <a:off x="1099392" y="3313978"/>
            <a:ext cx="500066" cy="500066"/>
          </a:xfrm>
          <a:prstGeom prst="rect">
            <a:avLst/>
          </a:prstGeom>
        </p:spPr>
      </p:pic>
      <p:cxnSp>
        <p:nvCxnSpPr>
          <p:cNvPr id="77" name="Straight Arrow Connector 30"/>
          <p:cNvCxnSpPr/>
          <p:nvPr/>
        </p:nvCxnSpPr>
        <p:spPr>
          <a:xfrm flipH="1">
            <a:off x="2857489" y="4143380"/>
            <a:ext cx="1" cy="436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30"/>
          <p:cNvCxnSpPr/>
          <p:nvPr/>
        </p:nvCxnSpPr>
        <p:spPr>
          <a:xfrm flipH="1">
            <a:off x="3357555" y="4143380"/>
            <a:ext cx="1" cy="436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30"/>
          <p:cNvCxnSpPr/>
          <p:nvPr/>
        </p:nvCxnSpPr>
        <p:spPr>
          <a:xfrm flipH="1">
            <a:off x="4071935" y="4214819"/>
            <a:ext cx="1" cy="436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30"/>
          <p:cNvCxnSpPr/>
          <p:nvPr/>
        </p:nvCxnSpPr>
        <p:spPr>
          <a:xfrm flipH="1">
            <a:off x="4572001" y="4143380"/>
            <a:ext cx="1" cy="436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30"/>
          <p:cNvCxnSpPr/>
          <p:nvPr/>
        </p:nvCxnSpPr>
        <p:spPr>
          <a:xfrm flipH="1">
            <a:off x="5143505" y="4071943"/>
            <a:ext cx="1" cy="436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30"/>
          <p:cNvCxnSpPr/>
          <p:nvPr/>
        </p:nvCxnSpPr>
        <p:spPr>
          <a:xfrm flipH="1">
            <a:off x="5715009" y="4071943"/>
            <a:ext cx="1" cy="436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3" name="Picture 82" descr="กลาโหม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42977" y="2786058"/>
            <a:ext cx="519111" cy="451888"/>
          </a:xfrm>
          <a:prstGeom prst="rect">
            <a:avLst/>
          </a:prstGeom>
        </p:spPr>
      </p:pic>
      <p:pic>
        <p:nvPicPr>
          <p:cNvPr id="84" name="Picture 83" descr="มหาดไทย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72198" y="3571876"/>
            <a:ext cx="590550" cy="590550"/>
          </a:xfrm>
          <a:prstGeom prst="rect">
            <a:avLst/>
          </a:prstGeom>
        </p:spPr>
      </p:pic>
      <p:pic>
        <p:nvPicPr>
          <p:cNvPr id="85" name="Picture 84" descr="ศึกษา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00166" y="3714752"/>
            <a:ext cx="333374" cy="500061"/>
          </a:xfrm>
          <a:prstGeom prst="rect">
            <a:avLst/>
          </a:prstGeom>
        </p:spPr>
      </p:pic>
      <p:pic>
        <p:nvPicPr>
          <p:cNvPr id="88" name="Picture 87" descr="โลโก้ห้องคลัง.jpg"/>
          <p:cNvPicPr>
            <a:picLocks noChangeAspect="1"/>
          </p:cNvPicPr>
          <p:nvPr/>
        </p:nvPicPr>
        <p:blipFill>
          <a:blip r:embed="rId23" cstate="print"/>
          <a:srcRect l="1562" t="18750" r="1562"/>
          <a:stretch>
            <a:fillRect/>
          </a:stretch>
        </p:blipFill>
        <p:spPr>
          <a:xfrm>
            <a:off x="7372914" y="2107396"/>
            <a:ext cx="1476391" cy="928694"/>
          </a:xfrm>
          <a:prstGeom prst="rect">
            <a:avLst/>
          </a:prstGeom>
        </p:spPr>
      </p:pic>
      <p:sp>
        <p:nvSpPr>
          <p:cNvPr id="21" name="สี่เหลี่ยมผืนผ้า 20"/>
          <p:cNvSpPr/>
          <p:nvPr/>
        </p:nvSpPr>
        <p:spPr>
          <a:xfrm>
            <a:off x="3214679" y="3416858"/>
            <a:ext cx="207170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ysClr val="windowText" lastClr="000000"/>
                </a:solidFill>
                <a:cs typeface="+mj-cs"/>
              </a:rPr>
              <a:t>หน่วย</a:t>
            </a:r>
            <a:r>
              <a:rPr lang="th-TH" b="1" dirty="0">
                <a:solidFill>
                  <a:sysClr val="windowText" lastClr="000000"/>
                </a:solidFill>
                <a:cs typeface="+mj-cs"/>
              </a:rPr>
              <a:t>เบิกจ่ายระดับกรม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0" y="6371618"/>
            <a:ext cx="836007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en-US" b="1" dirty="0">
              <a:cs typeface="+mj-cs"/>
            </a:endParaRPr>
          </a:p>
        </p:txBody>
      </p:sp>
      <p:cxnSp>
        <p:nvCxnSpPr>
          <p:cNvPr id="89" name="Straight Arrow Connector 121"/>
          <p:cNvCxnSpPr/>
          <p:nvPr/>
        </p:nvCxnSpPr>
        <p:spPr>
          <a:xfrm flipV="1">
            <a:off x="6143636" y="4143381"/>
            <a:ext cx="1306713" cy="707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" name="Straight Arrow Connector 121"/>
          <p:cNvCxnSpPr/>
          <p:nvPr/>
        </p:nvCxnSpPr>
        <p:spPr>
          <a:xfrm flipV="1">
            <a:off x="6215075" y="4357695"/>
            <a:ext cx="1306713" cy="707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1" name="Straight Arrow Connector 121"/>
          <p:cNvCxnSpPr/>
          <p:nvPr/>
        </p:nvCxnSpPr>
        <p:spPr>
          <a:xfrm flipV="1">
            <a:off x="6286513" y="4572009"/>
            <a:ext cx="1306713" cy="707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" name="Straight Arrow Connector 30"/>
          <p:cNvCxnSpPr/>
          <p:nvPr/>
        </p:nvCxnSpPr>
        <p:spPr>
          <a:xfrm flipV="1">
            <a:off x="357158" y="5229622"/>
            <a:ext cx="785818" cy="277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Straight Arrow Connector 30"/>
          <p:cNvCxnSpPr/>
          <p:nvPr/>
        </p:nvCxnSpPr>
        <p:spPr>
          <a:xfrm flipV="1">
            <a:off x="1071538" y="5229622"/>
            <a:ext cx="785818" cy="277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Straight Arrow Connector 30"/>
          <p:cNvCxnSpPr/>
          <p:nvPr/>
        </p:nvCxnSpPr>
        <p:spPr>
          <a:xfrm rot="10800000">
            <a:off x="6929453" y="5158185"/>
            <a:ext cx="428628" cy="420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30"/>
          <p:cNvCxnSpPr/>
          <p:nvPr/>
        </p:nvCxnSpPr>
        <p:spPr>
          <a:xfrm rot="10800000">
            <a:off x="7786709" y="5158185"/>
            <a:ext cx="428628" cy="420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30"/>
          <p:cNvCxnSpPr/>
          <p:nvPr/>
        </p:nvCxnSpPr>
        <p:spPr>
          <a:xfrm rot="10800000">
            <a:off x="6357949" y="5229623"/>
            <a:ext cx="428628" cy="420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Arrow Connector 30"/>
          <p:cNvCxnSpPr>
            <a:stCxn id="42" idx="0"/>
          </p:cNvCxnSpPr>
          <p:nvPr/>
        </p:nvCxnSpPr>
        <p:spPr>
          <a:xfrm rot="16200000" flipV="1">
            <a:off x="5830493" y="5399889"/>
            <a:ext cx="184326" cy="272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Arrow Connector 30"/>
          <p:cNvCxnSpPr/>
          <p:nvPr/>
        </p:nvCxnSpPr>
        <p:spPr>
          <a:xfrm flipV="1">
            <a:off x="3143240" y="5443937"/>
            <a:ext cx="285752" cy="206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30"/>
          <p:cNvCxnSpPr/>
          <p:nvPr/>
        </p:nvCxnSpPr>
        <p:spPr>
          <a:xfrm flipV="1">
            <a:off x="2143107" y="5443937"/>
            <a:ext cx="285752" cy="206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Arrow Connector 30"/>
          <p:cNvCxnSpPr/>
          <p:nvPr/>
        </p:nvCxnSpPr>
        <p:spPr>
          <a:xfrm flipV="1">
            <a:off x="4000496" y="5443937"/>
            <a:ext cx="285752" cy="206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Arrow Connector 30"/>
          <p:cNvCxnSpPr/>
          <p:nvPr/>
        </p:nvCxnSpPr>
        <p:spPr>
          <a:xfrm rot="16200000" flipV="1">
            <a:off x="4861718" y="5511408"/>
            <a:ext cx="20638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0" y="1"/>
            <a:ext cx="4714876" cy="461665"/>
          </a:xfrm>
          <a:prstGeom prst="rect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 fontAlgn="base">
              <a:spcBef>
                <a:spcPct val="0"/>
              </a:spcBef>
              <a:spcAft>
                <a:spcPct val="0"/>
              </a:spcAft>
              <a:tabLst>
                <a:tab pos="180971" algn="l"/>
              </a:tabLst>
            </a:pPr>
            <a:r>
              <a:rPr lang="th-TH" sz="2400" b="1" dirty="0" smtClean="0">
                <a:solidFill>
                  <a:schemeClr val="bg1"/>
                </a:solidFill>
                <a:latin typeface="TH SarabunIT๙" pitchFamily="34" charset="-34"/>
                <a:cs typeface="+mj-cs"/>
              </a:rPr>
              <a:t>ระบบงบประมาณ</a:t>
            </a:r>
            <a:endParaRPr lang="th-TH" sz="2400" b="1" dirty="0">
              <a:solidFill>
                <a:schemeClr val="bg1"/>
              </a:solidFill>
              <a:latin typeface="Arial" pitchFamily="34" charset="0"/>
              <a:cs typeface="+mj-cs"/>
            </a:endParaRPr>
          </a:p>
        </p:txBody>
      </p:sp>
      <p:cxnSp>
        <p:nvCxnSpPr>
          <p:cNvPr id="101" name="Straight Arrow Connector 48"/>
          <p:cNvCxnSpPr/>
          <p:nvPr/>
        </p:nvCxnSpPr>
        <p:spPr>
          <a:xfrm flipV="1">
            <a:off x="5859756" y="1619201"/>
            <a:ext cx="270671" cy="1562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Arrow Connector 48"/>
          <p:cNvCxnSpPr/>
          <p:nvPr/>
        </p:nvCxnSpPr>
        <p:spPr>
          <a:xfrm flipV="1">
            <a:off x="3428992" y="1649012"/>
            <a:ext cx="2274680" cy="1204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9" name="Straight Arrow Connector 48"/>
          <p:cNvCxnSpPr>
            <a:stCxn id="74" idx="0"/>
            <a:endCxn id="16" idx="3"/>
          </p:cNvCxnSpPr>
          <p:nvPr/>
        </p:nvCxnSpPr>
        <p:spPr>
          <a:xfrm flipV="1">
            <a:off x="6286510" y="1364346"/>
            <a:ext cx="518649" cy="1636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5" name="Straight Arrow Connector 48"/>
          <p:cNvCxnSpPr>
            <a:stCxn id="71" idx="0"/>
          </p:cNvCxnSpPr>
          <p:nvPr/>
        </p:nvCxnSpPr>
        <p:spPr>
          <a:xfrm flipV="1">
            <a:off x="5229229" y="1619201"/>
            <a:ext cx="765863" cy="1281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9" name="Straight Arrow Connector 30"/>
          <p:cNvCxnSpPr/>
          <p:nvPr/>
        </p:nvCxnSpPr>
        <p:spPr>
          <a:xfrm>
            <a:off x="2071671" y="2571745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Arrow Connector 30"/>
          <p:cNvCxnSpPr/>
          <p:nvPr/>
        </p:nvCxnSpPr>
        <p:spPr>
          <a:xfrm rot="16200000" flipH="1">
            <a:off x="428596" y="2857497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Arrow Connector 30"/>
          <p:cNvCxnSpPr>
            <a:stCxn id="13" idx="2"/>
            <a:endCxn id="72" idx="0"/>
          </p:cNvCxnSpPr>
          <p:nvPr/>
        </p:nvCxnSpPr>
        <p:spPr>
          <a:xfrm>
            <a:off x="1387088" y="2571744"/>
            <a:ext cx="398829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7" name="Straight Arrow Connector 30"/>
          <p:cNvCxnSpPr/>
          <p:nvPr/>
        </p:nvCxnSpPr>
        <p:spPr>
          <a:xfrm>
            <a:off x="2357422" y="2285992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82748" y="786851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4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สำนักงบประมาณ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143241" y="2149766"/>
            <a:ext cx="277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4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หน่วยงานภาครัฐทุกแห่ง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992513" y="6388942"/>
            <a:ext cx="4022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4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สำนักงานการตรวจเงินแผ่นดิน (</a:t>
            </a:r>
            <a:r>
              <a:rPr lang="th-TH" sz="2400" b="1" dirty="0" err="1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สตง</a:t>
            </a:r>
            <a:r>
              <a:rPr lang="th-TH" sz="24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.)</a:t>
            </a:r>
          </a:p>
        </p:txBody>
      </p:sp>
      <p:sp>
        <p:nvSpPr>
          <p:cNvPr id="97" name="Rectangle 96"/>
          <p:cNvSpPr/>
          <p:nvPr/>
        </p:nvSpPr>
        <p:spPr>
          <a:xfrm>
            <a:off x="7053486" y="26995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4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กรมบัญชีกลาง</a:t>
            </a:r>
            <a:endParaRPr lang="th-T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4488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869881"/>
            <a:ext cx="2735796" cy="708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405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งบบุคลากร</a:t>
            </a:r>
            <a:endParaRPr lang="en-US" sz="4050" b="1" dirty="0">
              <a:solidFill>
                <a:srgbClr val="00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788" y="1577906"/>
            <a:ext cx="3781200" cy="185471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50000"/>
              <a:buNone/>
            </a:pPr>
            <a:r>
              <a:rPr lang="th-TH" sz="270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เงินเดือน</a:t>
            </a:r>
          </a:p>
          <a:p>
            <a:pPr eaLnBrk="1" hangingPunct="1">
              <a:lnSpc>
                <a:spcPct val="90000"/>
              </a:lnSpc>
              <a:buSzPct val="50000"/>
              <a:buNone/>
            </a:pPr>
            <a:r>
              <a:rPr lang="th-TH" sz="270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ค่าจ้าง</a:t>
            </a: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ชั่วคราว </a:t>
            </a:r>
            <a:endParaRPr lang="th-TH" sz="2700" dirty="0" smtClean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eaLnBrk="1" hangingPunct="1">
              <a:lnSpc>
                <a:spcPct val="90000"/>
              </a:lnSpc>
              <a:buSzPct val="50000"/>
              <a:buNone/>
            </a:pPr>
            <a:r>
              <a:rPr lang="th-TH" sz="270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ค่าจ้าง</a:t>
            </a: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ตามสัญญาจ้าง </a:t>
            </a:r>
            <a:endParaRPr lang="th-TH" sz="2700" dirty="0" smtClean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eaLnBrk="1" hangingPunct="1">
              <a:lnSpc>
                <a:spcPct val="90000"/>
              </a:lnSpc>
              <a:buSzPct val="50000"/>
              <a:buNone/>
            </a:pPr>
            <a:r>
              <a:rPr lang="th-TH" sz="270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ค่าตอบแทน</a:t>
            </a: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พนักงาน</a:t>
            </a:r>
            <a:r>
              <a:rPr lang="th-TH" sz="270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ราชการ</a:t>
            </a:r>
            <a:endParaRPr lang="th-TH" sz="270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490102" y="1480844"/>
            <a:ext cx="323164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SzPct val="50000"/>
            </a:pPr>
            <a:r>
              <a:rPr lang="th-TH" sz="27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ค่าตอบแทน </a:t>
            </a:r>
          </a:p>
          <a:p>
            <a:pPr eaLnBrk="1" hangingPunct="1">
              <a:lnSpc>
                <a:spcPct val="90000"/>
              </a:lnSpc>
              <a:buSzPct val="50000"/>
            </a:pPr>
            <a:r>
              <a:rPr lang="th-TH" sz="27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ค่าใช้สอย </a:t>
            </a:r>
            <a:endParaRPr lang="th-TH" sz="2700" dirty="0" smtClean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lnSpc>
                <a:spcPct val="90000"/>
              </a:lnSpc>
              <a:buSzPct val="50000"/>
            </a:pPr>
            <a:r>
              <a:rPr lang="th-TH" sz="270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ค่า</a:t>
            </a: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วัสดุ </a:t>
            </a:r>
          </a:p>
          <a:p>
            <a:pPr eaLnBrk="1" hangingPunct="1">
              <a:lnSpc>
                <a:spcPct val="90000"/>
              </a:lnSpc>
              <a:buSzPct val="50000"/>
            </a:pPr>
            <a:r>
              <a:rPr lang="th-TH" sz="270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ค่าสาธารณูปโภค</a:t>
            </a:r>
            <a:endParaRPr lang="th-TH" sz="270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5270167" y="687555"/>
            <a:ext cx="256606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50" b="1" kern="0" dirty="0">
                <a:solidFill>
                  <a:srgbClr val="000000"/>
                </a:solidFill>
                <a:latin typeface="Browallia New" pitchFamily="34" charset="-34"/>
                <a:ea typeface="+mj-ea"/>
                <a:cs typeface="Browallia New" pitchFamily="34" charset="-34"/>
              </a:rPr>
              <a:t>งบดำเนินงาน</a:t>
            </a:r>
            <a:endParaRPr lang="en-US" sz="4050" b="1" kern="0" dirty="0">
              <a:solidFill>
                <a:srgbClr val="000000"/>
              </a:solidFill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261453" y="0"/>
            <a:ext cx="6420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4800" b="1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rPr>
              <a:t>การใช้จ่ายเงินงบประมาณแผ่นดิน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44920" y="3480278"/>
            <a:ext cx="3211253" cy="7080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2167440" rtl="0" eaLnBrk="1" latinLnBrk="0" hangingPunct="1">
              <a:spcBef>
                <a:spcPct val="0"/>
              </a:spcBef>
              <a:buNone/>
              <a:defRPr sz="104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50" b="1" dirty="0">
                <a:solidFill>
                  <a:srgbClr val="000000"/>
                </a:solidFill>
                <a:cs typeface="Browallia New" pitchFamily="34" charset="-34"/>
              </a:rPr>
              <a:t>งบลงทุน</a:t>
            </a:r>
            <a:endParaRPr lang="en-US" sz="4050" b="1" dirty="0">
              <a:solidFill>
                <a:srgbClr val="000000"/>
              </a:solidFill>
              <a:cs typeface="Browallia New" pitchFamily="34" charset="-34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34883" y="4188302"/>
            <a:ext cx="8781392" cy="259228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812791" indent="-812791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1044" indent="-677324" algn="l" defTabSz="21674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300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3020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459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179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899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617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50000"/>
            </a:pPr>
            <a:r>
              <a:rPr lang="th-TH" sz="27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ค่าครุภัณฑ์ </a:t>
            </a:r>
          </a:p>
          <a:p>
            <a:pPr marL="0" indent="0">
              <a:lnSpc>
                <a:spcPct val="90000"/>
              </a:lnSpc>
              <a:buSzPct val="50000"/>
              <a:buNone/>
            </a:pPr>
            <a:r>
              <a:rPr lang="th-TH" sz="27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7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         รายจ่าย</a:t>
            </a:r>
            <a:r>
              <a:rPr lang="th-TH" sz="27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เพื่อจัดหาสิ่งของที่มีลักษณะคงทนถาวร และมีราคาต่อหน่วยหรือต่อชุดเกินกว่า </a:t>
            </a:r>
            <a:r>
              <a:rPr lang="en-US" sz="27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5,000 </a:t>
            </a:r>
            <a:r>
              <a:rPr lang="th-TH" sz="27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บาท รวมค่าขนส่ง ค่าภาษี ค่าติดตั้ง ค่าประกันภัย</a:t>
            </a:r>
          </a:p>
          <a:p>
            <a:pPr>
              <a:lnSpc>
                <a:spcPct val="90000"/>
              </a:lnSpc>
              <a:buSzPct val="50000"/>
            </a:pPr>
            <a:r>
              <a:rPr lang="th-TH" sz="27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ค่าที่ดินและสิ่งก่อสร้าง </a:t>
            </a:r>
            <a:endParaRPr lang="th-TH" sz="2700" dirty="0" smtClean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0" indent="0">
              <a:lnSpc>
                <a:spcPct val="90000"/>
              </a:lnSpc>
              <a:buSzPct val="50000"/>
              <a:buNone/>
            </a:pPr>
            <a:r>
              <a:rPr lang="th-TH" sz="27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7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         รายจ่าย</a:t>
            </a:r>
            <a:r>
              <a:rPr lang="th-TH" sz="27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เพื่อให้ได้มาซึ่งที่ดินและหรือสิ่งก่อสร้าง รวมถึงสิ่งต่าง ๆ ซึ่งติดตรึงกับที่ดิน และหรือสิ่งก่อสร้าง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1" y="96839"/>
            <a:ext cx="3024188" cy="708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4050" b="1" dirty="0">
                <a:solidFill>
                  <a:srgbClr val="000000"/>
                </a:solidFill>
                <a:cs typeface="Browallia New" pitchFamily="34" charset="-34"/>
              </a:rPr>
              <a:t>งบอุดหนุน</a:t>
            </a:r>
            <a:endParaRPr lang="en-US" sz="4050" b="1" dirty="0">
              <a:solidFill>
                <a:srgbClr val="000000"/>
              </a:solidFill>
              <a:cs typeface="Browallia New" pitchFamily="34" charset="-34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604" y="745618"/>
            <a:ext cx="5905339" cy="9549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50000"/>
            </a:pP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เงินอุดหนุนทั่วไป </a:t>
            </a:r>
            <a:endParaRPr lang="th-TH" sz="2700" dirty="0" smtClean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eaLnBrk="1" hangingPunct="1">
              <a:lnSpc>
                <a:spcPct val="90000"/>
              </a:lnSpc>
              <a:buSzPct val="50000"/>
            </a:pPr>
            <a:r>
              <a:rPr lang="th-TH" sz="270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เงิน</a:t>
            </a: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อุดหนุนเฉพาะกิจ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355947"/>
            <a:ext cx="4831997" cy="11398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2167440" rtl="0" eaLnBrk="1" latinLnBrk="0" hangingPunct="1">
              <a:spcBef>
                <a:spcPct val="0"/>
              </a:spcBef>
              <a:buNone/>
              <a:defRPr sz="104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50" b="1" dirty="0">
                <a:solidFill>
                  <a:srgbClr val="000000"/>
                </a:solidFill>
                <a:cs typeface="Browallia New" pitchFamily="34" charset="-34"/>
              </a:rPr>
              <a:t>งบรายจ่ายอื่น </a:t>
            </a:r>
            <a:endParaRPr lang="en-US" sz="4050" b="1" dirty="0">
              <a:solidFill>
                <a:srgbClr val="000000"/>
              </a:solidFill>
              <a:cs typeface="Browallia New" pitchFamily="34" charset="-3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5953" y="2251681"/>
            <a:ext cx="8699252" cy="193340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812791" indent="-812791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1044" indent="-677324" algn="l" defTabSz="21674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300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3020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459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179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899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617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19120">
              <a:buSzPct val="50000"/>
              <a:buNone/>
              <a:defRPr/>
            </a:pP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รายจ่ายที่ไม่เข้าลักษณะประเภทงบรายจ่ายใดรายจ่ายหนึ่ง หรือ</a:t>
            </a:r>
          </a:p>
          <a:p>
            <a:pPr marL="0" indent="808018">
              <a:buSzPct val="50000"/>
              <a:buNone/>
              <a:defRPr/>
            </a:pP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รายจ่ายที่สำนักงบประมาณกำหนดให้ใช้จ่ายในงบรายจ่ายนี้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1. </a:t>
            </a: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เงินราชการลับ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en-US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2. </a:t>
            </a: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ค่าใช้จ่ายในการเดินทางไปราชการต่างประเทศชั่วคราว</a:t>
            </a:r>
            <a:endParaRPr lang="en-US" sz="270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0839" y="3934684"/>
            <a:ext cx="1890210" cy="71310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2167440" rtl="0" eaLnBrk="1" latinLnBrk="0" hangingPunct="1">
              <a:spcBef>
                <a:spcPct val="0"/>
              </a:spcBef>
              <a:buNone/>
              <a:defRPr sz="104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50" b="1" dirty="0">
                <a:solidFill>
                  <a:srgbClr val="000000"/>
                </a:solidFill>
                <a:cs typeface="Browallia New" pitchFamily="34" charset="-34"/>
              </a:rPr>
              <a:t>งบกลาง</a:t>
            </a:r>
            <a:endParaRPr lang="en-US" sz="4050" b="1" dirty="0">
              <a:solidFill>
                <a:srgbClr val="000000"/>
              </a:solidFill>
              <a:cs typeface="Browallia New" pitchFamily="34" charset="-34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5" y="4638676"/>
            <a:ext cx="7920038" cy="190023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812791" indent="-812791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1044" indent="-677324" algn="l" defTabSz="21674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6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9300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93020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738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60459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44179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27899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1617" indent="-541859" algn="l" defTabSz="21674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19120">
              <a:buSzPct val="50000"/>
              <a:buNone/>
              <a:defRPr/>
            </a:pP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- ในความดูแลของกรมบัญชีกลาง</a:t>
            </a:r>
          </a:p>
          <a:p>
            <a:pPr marL="800080" lvl="2" indent="0">
              <a:buSzPct val="50000"/>
              <a:buNone/>
              <a:defRPr/>
            </a:pP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 บำเหน็จ บำนาญ ค่ารักษาพยาบาล เงินสมทบชดเชย กบข. ฯลฯ</a:t>
            </a:r>
            <a:endParaRPr lang="en-US" sz="270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marL="0" indent="719120">
              <a:buSzPct val="50000"/>
              <a:buNone/>
              <a:defRPr/>
            </a:pP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- ในความดูแลของสำนักงบประมาณ</a:t>
            </a:r>
          </a:p>
          <a:p>
            <a:pPr marL="800080" lvl="2" indent="0">
              <a:buSzPct val="50000"/>
              <a:buNone/>
              <a:defRPr/>
            </a:pPr>
            <a:r>
              <a:rPr lang="th-TH" sz="27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 เงินสำรองจ่ายกรณีฉุกเฉิน</a:t>
            </a:r>
          </a:p>
          <a:p>
            <a:pPr marL="400040" lvl="1" indent="719120">
              <a:buSzPct val="50000"/>
              <a:buNone/>
              <a:defRPr/>
            </a:pPr>
            <a:endParaRPr lang="th-TH" sz="270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691481" y="53089"/>
            <a:ext cx="60277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400" b="1" dirty="0" smtClean="0">
                <a:solidFill>
                  <a:schemeClr val="tx2"/>
                </a:solidFill>
                <a:latin typeface="BrowalliaUPC" pitchFamily="34" charset="-34"/>
                <a:cs typeface="BrowalliaUPC" pitchFamily="34" charset="-34"/>
              </a:rPr>
              <a:t>จัดซื้อ</a:t>
            </a:r>
            <a:r>
              <a:rPr lang="th-TH" sz="4400" b="1" dirty="0">
                <a:solidFill>
                  <a:schemeClr val="tx2"/>
                </a:solidFill>
                <a:latin typeface="BrowalliaUPC" pitchFamily="34" charset="-34"/>
                <a:cs typeface="BrowalliaUPC" pitchFamily="34" charset="-34"/>
              </a:rPr>
              <a:t>จัดจ้าง</a:t>
            </a:r>
          </a:p>
        </p:txBody>
      </p:sp>
      <p:sp>
        <p:nvSpPr>
          <p:cNvPr id="29699" name="AutoShape 4"/>
          <p:cNvSpPr>
            <a:spLocks noChangeArrowheads="1"/>
          </p:cNvSpPr>
          <p:nvPr/>
        </p:nvSpPr>
        <p:spPr bwMode="auto">
          <a:xfrm>
            <a:off x="3214688" y="2583086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chemeClr val="tx1"/>
              </a:gs>
              <a:gs pos="100000">
                <a:srgbClr val="D57D85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282575" y="2348136"/>
            <a:ext cx="2736850" cy="8382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4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ทำข้อมูลหลักผู้ขาย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211138" y="3645124"/>
            <a:ext cx="2879725" cy="9144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400" b="1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ทำสัญญาจัดซื้อจัดจ้าง</a:t>
            </a:r>
          </a:p>
        </p:txBody>
      </p:sp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3214688" y="3949924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tx1"/>
              </a:gs>
              <a:gs pos="100000">
                <a:srgbClr val="D57D8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285750" y="5078636"/>
            <a:ext cx="2808288" cy="9144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400" b="1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ตรวจรับสินค้าหรือบริการ</a:t>
            </a:r>
          </a:p>
        </p:txBody>
      </p:sp>
      <p:sp>
        <p:nvSpPr>
          <p:cNvPr id="29704" name="AutoShape 9"/>
          <p:cNvSpPr>
            <a:spLocks noChangeArrowheads="1"/>
          </p:cNvSpPr>
          <p:nvPr/>
        </p:nvSpPr>
        <p:spPr bwMode="auto">
          <a:xfrm>
            <a:off x="3214688" y="5512024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tx1"/>
              </a:gs>
              <a:gs pos="100000">
                <a:srgbClr val="D57D8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3962400" y="2468786"/>
            <a:ext cx="1752600" cy="3657600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th-TH" sz="72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จัดซื้อ</a:t>
            </a:r>
          </a:p>
          <a:p>
            <a:pPr algn="ctr"/>
            <a:r>
              <a:rPr lang="th-TH" sz="72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จัดจ้าง</a:t>
            </a:r>
            <a:endParaRPr lang="en-US" sz="7200" b="1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6638925" y="2290986"/>
            <a:ext cx="2133600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AP</a:t>
            </a:r>
          </a:p>
          <a:p>
            <a:pPr algn="ctr">
              <a:defRPr/>
            </a:pPr>
            <a:r>
              <a:rPr lang="th-TH" sz="2400" b="1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เบิกจ่ายเงิน</a:t>
            </a:r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6638925" y="5388199"/>
            <a:ext cx="2160588" cy="762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GL</a:t>
            </a:r>
          </a:p>
          <a:p>
            <a:pPr algn="ctr">
              <a:defRPr/>
            </a:pPr>
            <a:r>
              <a:rPr lang="th-TH" sz="2400" b="1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บันทึกบัญชีอัตโนมัติ</a:t>
            </a:r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6638925" y="3721324"/>
            <a:ext cx="2133600" cy="838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FA</a:t>
            </a:r>
          </a:p>
          <a:p>
            <a:pPr algn="ctr">
              <a:defRPr/>
            </a:pPr>
            <a:r>
              <a:rPr lang="th-TH" sz="2400" b="1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มีมูลค่า </a:t>
            </a:r>
            <a:r>
              <a:rPr lang="en-US" sz="2400" b="1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&gt;= 5,000.-</a:t>
            </a:r>
            <a:endParaRPr lang="th-TH" sz="2400" b="1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9709" name="AutoShape 15"/>
          <p:cNvSpPr>
            <a:spLocks noChangeArrowheads="1"/>
          </p:cNvSpPr>
          <p:nvPr/>
        </p:nvSpPr>
        <p:spPr bwMode="auto">
          <a:xfrm>
            <a:off x="6067425" y="2583086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gradFill rotWithShape="0">
            <a:gsLst>
              <a:gs pos="0">
                <a:schemeClr val="tx1"/>
              </a:gs>
              <a:gs pos="100000">
                <a:srgbClr val="D57D8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9710" name="AutoShape 17"/>
          <p:cNvSpPr>
            <a:spLocks noChangeArrowheads="1"/>
          </p:cNvSpPr>
          <p:nvPr/>
        </p:nvSpPr>
        <p:spPr bwMode="auto">
          <a:xfrm>
            <a:off x="6067425" y="3873724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gradFill rotWithShape="0">
            <a:gsLst>
              <a:gs pos="0">
                <a:schemeClr val="tx1"/>
              </a:gs>
              <a:gs pos="100000">
                <a:srgbClr val="D57D8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9711" name="AutoShape 18"/>
          <p:cNvSpPr>
            <a:spLocks noChangeArrowheads="1"/>
          </p:cNvSpPr>
          <p:nvPr/>
        </p:nvSpPr>
        <p:spPr bwMode="auto">
          <a:xfrm>
            <a:off x="6067425" y="5540599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gradFill rotWithShape="0">
            <a:gsLst>
              <a:gs pos="0">
                <a:schemeClr val="tx1"/>
              </a:gs>
              <a:gs pos="100000">
                <a:srgbClr val="D57D8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3986213" y="1268636"/>
            <a:ext cx="1804987" cy="7461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000" b="1" dirty="0" smtClean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ตรวจสอบ</a:t>
            </a:r>
            <a:r>
              <a:rPr lang="th-TH" sz="2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งบประมาณ</a:t>
            </a:r>
          </a:p>
        </p:txBody>
      </p:sp>
      <p:sp>
        <p:nvSpPr>
          <p:cNvPr id="29713" name="AutoShape 20"/>
          <p:cNvSpPr>
            <a:spLocks noChangeArrowheads="1"/>
          </p:cNvSpPr>
          <p:nvPr/>
        </p:nvSpPr>
        <p:spPr bwMode="auto">
          <a:xfrm rot="5400000">
            <a:off x="5638006" y="2026668"/>
            <a:ext cx="871537" cy="431800"/>
          </a:xfrm>
          <a:prstGeom prst="curvedDownArrow">
            <a:avLst>
              <a:gd name="adj1" fmla="val 40368"/>
              <a:gd name="adj2" fmla="val 80735"/>
              <a:gd name="adj3" fmla="val 33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9714" name="AutoShape 21"/>
          <p:cNvSpPr>
            <a:spLocks noChangeArrowheads="1"/>
          </p:cNvSpPr>
          <p:nvPr/>
        </p:nvSpPr>
        <p:spPr bwMode="auto">
          <a:xfrm rot="5400000" flipH="1" flipV="1">
            <a:off x="3298031" y="1928243"/>
            <a:ext cx="874713" cy="431800"/>
          </a:xfrm>
          <a:prstGeom prst="curvedDownArrow">
            <a:avLst>
              <a:gd name="adj1" fmla="val 40515"/>
              <a:gd name="adj2" fmla="val 81029"/>
              <a:gd name="adj3" fmla="val 3333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9715" name="Rectangle 22"/>
          <p:cNvSpPr>
            <a:spLocks noChangeArrowheads="1"/>
          </p:cNvSpPr>
          <p:nvPr/>
        </p:nvSpPr>
        <p:spPr bwMode="auto">
          <a:xfrm>
            <a:off x="103188" y="1052736"/>
            <a:ext cx="8893175" cy="53387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9716" name="Line 23"/>
          <p:cNvSpPr>
            <a:spLocks noChangeShapeType="1"/>
          </p:cNvSpPr>
          <p:nvPr/>
        </p:nvSpPr>
        <p:spPr bwMode="auto">
          <a:xfrm>
            <a:off x="3962400" y="3230786"/>
            <a:ext cx="182880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ตัวยึดหมายเลขภาพนิ่ง 20"/>
          <p:cNvSpPr>
            <a:spLocks noGrp="1"/>
          </p:cNvSpPr>
          <p:nvPr>
            <p:ph type="sldNum" sz="quarter" idx="12"/>
          </p:nvPr>
        </p:nvSpPr>
        <p:spPr>
          <a:xfrm>
            <a:off x="6652419" y="6367804"/>
            <a:ext cx="2133600" cy="320675"/>
          </a:xfrm>
        </p:spPr>
        <p:txBody>
          <a:bodyPr/>
          <a:lstStyle/>
          <a:p>
            <a:pPr>
              <a:defRPr/>
            </a:pPr>
            <a:fld id="{F20A5E4F-0250-4840-8CB6-B931852C5D5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DSCF2904.JPG"/>
          <p:cNvPicPr>
            <a:picLocks noChangeAspect="1"/>
          </p:cNvPicPr>
          <p:nvPr/>
        </p:nvPicPr>
        <p:blipFill>
          <a:blip r:embed="rId2">
            <a:lum contrast="-30000"/>
          </a:blip>
          <a:srcRect l="40113" t="4689" r="45819" b="84249"/>
          <a:stretch>
            <a:fillRect/>
          </a:stretch>
        </p:blipFill>
        <p:spPr>
          <a:xfrm>
            <a:off x="3347864" y="3276668"/>
            <a:ext cx="4118992" cy="202199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40283" r="51953" b="29688"/>
          <a:stretch>
            <a:fillRect/>
          </a:stretch>
        </p:blipFill>
        <p:spPr bwMode="auto">
          <a:xfrm>
            <a:off x="1140565" y="1077071"/>
            <a:ext cx="612068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91"/>
          <a:stretch/>
        </p:blipFill>
        <p:spPr>
          <a:xfrm>
            <a:off x="3275856" y="5456007"/>
            <a:ext cx="4191000" cy="965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8" t="3604" r="8937" b="39690"/>
          <a:stretch/>
        </p:blipFill>
        <p:spPr>
          <a:xfrm>
            <a:off x="1138131" y="3284984"/>
            <a:ext cx="1800200" cy="3168352"/>
          </a:xfrm>
          <a:prstGeom prst="rect">
            <a:avLst/>
          </a:prstGeom>
        </p:spPr>
      </p:pic>
      <p:sp>
        <p:nvSpPr>
          <p:cNvPr id="10" name="สี่เหลี่ยมผืนผ้า 10"/>
          <p:cNvSpPr/>
          <p:nvPr/>
        </p:nvSpPr>
        <p:spPr>
          <a:xfrm>
            <a:off x="539552" y="132727"/>
            <a:ext cx="7444655" cy="758332"/>
          </a:xfrm>
          <a:prstGeom prst="rect">
            <a:avLst/>
          </a:prstGeom>
          <a:solidFill>
            <a:srgbClr val="05A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1" name="สี่เหลี่ยมผืนผ้า 28"/>
          <p:cNvSpPr/>
          <p:nvPr/>
        </p:nvSpPr>
        <p:spPr>
          <a:xfrm>
            <a:off x="3203848" y="88725"/>
            <a:ext cx="2614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 CHRISTY" panose="02000000000000000000" pitchFamily="2" charset="0"/>
                <a:cs typeface="TH SarabunPSK" panose="020B0500040200020003" pitchFamily="34" charset="-34"/>
              </a:rPr>
              <a:t>หน่วยงานหลัก</a:t>
            </a:r>
            <a:endParaRPr lang="en-US" sz="4800" b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 CHRISTY" panose="02000000000000000000" pitchFamily="2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7491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2620" t="20671" r="40629" b="9844"/>
          <a:stretch/>
        </p:blipFill>
        <p:spPr>
          <a:xfrm>
            <a:off x="4572000" y="-3748"/>
            <a:ext cx="4572000" cy="66011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/>
          <a:srcRect l="22329" t="19688" r="41145" b="5501"/>
          <a:stretch/>
        </p:blipFill>
        <p:spPr>
          <a:xfrm>
            <a:off x="16277" y="-3748"/>
            <a:ext cx="4752529" cy="6601100"/>
          </a:xfrm>
          <a:prstGeom prst="rect">
            <a:avLst/>
          </a:prstGeom>
        </p:spPr>
      </p:pic>
      <p:grpSp>
        <p:nvGrpSpPr>
          <p:cNvPr id="10" name="กลุ่ม 9"/>
          <p:cNvGrpSpPr/>
          <p:nvPr/>
        </p:nvGrpSpPr>
        <p:grpSpPr>
          <a:xfrm>
            <a:off x="1230756" y="1052736"/>
            <a:ext cx="4421364" cy="4464496"/>
            <a:chOff x="1230756" y="1052736"/>
            <a:chExt cx="4421364" cy="4464496"/>
          </a:xfrm>
        </p:grpSpPr>
        <p:sp>
          <p:nvSpPr>
            <p:cNvPr id="5" name="สี่เหลี่ยมผืนผ้า 4"/>
            <p:cNvSpPr/>
            <p:nvPr/>
          </p:nvSpPr>
          <p:spPr>
            <a:xfrm>
              <a:off x="1833716" y="2708920"/>
              <a:ext cx="1586155" cy="2880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2771801" y="4869160"/>
              <a:ext cx="1152128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1230756" y="5301208"/>
              <a:ext cx="1685060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5004048" y="1052736"/>
              <a:ext cx="504056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5054446" y="1556792"/>
              <a:ext cx="597674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สี่เหลี่ยมผืนผ้า 10"/>
          <p:cNvSpPr/>
          <p:nvPr/>
        </p:nvSpPr>
        <p:spPr>
          <a:xfrm>
            <a:off x="1616703" y="1390255"/>
            <a:ext cx="1586155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68575" y="83822"/>
            <a:ext cx="85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None/>
            </a:pPr>
            <a:r>
              <a:rPr lang="th-TH" alt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132 ข้อ</a:t>
            </a:r>
            <a:endParaRPr lang="th-TH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ตัวแทนหมายเลขสไลด์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B8B7-146A-421E-BEC0-087B50FF0261}" type="slidenum">
              <a:rPr lang="en-US" altLang="en-US" smtClean="0"/>
              <a:pPr/>
              <a:t>20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091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D55-FE1B-4A77-B982-6C59DBCBFEBA}" type="slidenum">
              <a:rPr lang="en-US" altLang="en-US" smtClean="0"/>
              <a:pPr/>
              <a:t>21</a:t>
            </a:fld>
            <a:endParaRPr lang="th-TH" altLang="en-US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16241" t="10827" r="17901" b="6964"/>
          <a:stretch/>
        </p:blipFill>
        <p:spPr>
          <a:xfrm>
            <a:off x="22212" y="29888"/>
            <a:ext cx="4572000" cy="2823047"/>
          </a:xfrm>
          <a:prstGeom prst="rect">
            <a:avLst/>
          </a:prstGeom>
        </p:spPr>
      </p:pic>
      <p:grpSp>
        <p:nvGrpSpPr>
          <p:cNvPr id="14" name="กลุ่ม 13"/>
          <p:cNvGrpSpPr/>
          <p:nvPr/>
        </p:nvGrpSpPr>
        <p:grpSpPr>
          <a:xfrm>
            <a:off x="22212" y="3081065"/>
            <a:ext cx="4572000" cy="3672409"/>
            <a:chOff x="22212" y="3081065"/>
            <a:chExt cx="4572000" cy="3672409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 rotWithShape="1">
            <a:blip r:embed="rId3"/>
            <a:srcRect l="16177" t="36172" r="17412" b="5501"/>
            <a:stretch/>
          </p:blipFill>
          <p:spPr>
            <a:xfrm>
              <a:off x="22212" y="3081065"/>
              <a:ext cx="4572000" cy="3672409"/>
            </a:xfrm>
            <a:prstGeom prst="rect">
              <a:avLst/>
            </a:prstGeom>
          </p:spPr>
        </p:pic>
        <p:sp>
          <p:nvSpPr>
            <p:cNvPr id="5" name="สี่เหลี่ยมผืนผ้า 4"/>
            <p:cNvSpPr/>
            <p:nvPr/>
          </p:nvSpPr>
          <p:spPr>
            <a:xfrm>
              <a:off x="454260" y="5904112"/>
              <a:ext cx="3168352" cy="144018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454260" y="4823994"/>
              <a:ext cx="3672408" cy="10081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3622612" y="5868108"/>
              <a:ext cx="504056" cy="252029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469338" y="6120136"/>
              <a:ext cx="849018" cy="216025"/>
            </a:xfrm>
            <a:prstGeom prst="rect">
              <a:avLst/>
            </a:prstGeom>
            <a:noFill/>
            <a:ln w="28575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/>
          <a:srcRect l="19008" t="14563" r="21775" b="5703"/>
          <a:stretch/>
        </p:blipFill>
        <p:spPr>
          <a:xfrm>
            <a:off x="4486708" y="-7962"/>
            <a:ext cx="4621796" cy="6505994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4716016" y="0"/>
            <a:ext cx="4342692" cy="6926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436096" y="107693"/>
            <a:ext cx="805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 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739340" y="29888"/>
            <a:ext cx="1289044" cy="23076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03BD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080636" y="908720"/>
            <a:ext cx="1083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4000" dirty="0">
                <a:solidFill>
                  <a:srgbClr val="FF0000"/>
                </a:solidFill>
              </a:rPr>
              <a:t>พ.ร.บ.</a:t>
            </a:r>
          </a:p>
        </p:txBody>
      </p:sp>
    </p:spTree>
    <p:extLst>
      <p:ext uri="{BB962C8B-B14F-4D97-AF65-F5344CB8AC3E}">
        <p14:creationId xmlns:p14="http://schemas.microsoft.com/office/powerpoint/2010/main" val="11066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7497-86F4-4AA9-9A7C-0CA8B8E335C9}" type="slidenum">
              <a:rPr lang="en-US" altLang="en-US" smtClean="0"/>
              <a:pPr/>
              <a:t>22</a:t>
            </a:fld>
            <a:endParaRPr lang="th-TH" alt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00597" y="2086442"/>
            <a:ext cx="7865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AutoNum type="arabicPeriod"/>
            </a:pP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</a:t>
            </a:r>
            <a:r>
              <a:rPr lang="th-TH" altLang="th-TH" sz="2800" dirty="0">
                <a:solidFill>
                  <a:srgbClr val="5751D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หน่วยงานอื่น</a:t>
            </a: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เป็นหน่วยงานของ</a:t>
            </a: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รัฐ</a:t>
            </a:r>
          </a:p>
          <a:p>
            <a:pPr marL="457200" indent="-457200" eaLnBrk="1" hangingPunct="1">
              <a:buAutoNum type="arabicPeriod"/>
            </a:pP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หลักเกณฑ์เกี่ยวกับผู้มีสิทธิขอขึ้นทะเบียน</a:t>
            </a:r>
            <a:r>
              <a:rPr lang="th-TH" altLang="th-TH" sz="2800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ผู้ประกอบการ</a:t>
            </a:r>
          </a:p>
          <a:p>
            <a:pPr marL="457200" indent="-457200" eaLnBrk="1" hangingPunct="1">
              <a:buAutoNum type="arabicPeriod"/>
            </a:pP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alt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พัสดุที่รัฐต้องการส่งเสริมฯ/</a:t>
            </a:r>
            <a:r>
              <a:rPr lang="th-TH" alt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วิธีการจัดซื้อฯคัดเลือก/</a:t>
            </a:r>
            <a:r>
              <a:rPr lang="th-TH" altLang="th-TH" sz="28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เฉพาะเจาะจง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24392" y="4800156"/>
            <a:ext cx="8522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กำหนด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หลักเกณฑ์ฯ เงื่อนไขการ</a:t>
            </a:r>
            <a:r>
              <a:rPr lang="th-TH" sz="28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ขึ้นทะเบียนที่</a:t>
            </a:r>
            <a:r>
              <a:rPr lang="th-TH" sz="2800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ปรึกษา</a:t>
            </a:r>
          </a:p>
          <a:p>
            <a:pPr eaLnBrk="1" hangingPunct="1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กำหนด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อัตราค่าจ้างผู้ให้บริการ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งานจ้างออกแบบ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ฯ</a:t>
            </a:r>
          </a:p>
          <a:p>
            <a:pPr eaLnBrk="1" hangingPunct="1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กำหนด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ซื้อจัดจ้างกับหน่วยงานของรัฐที่ใช้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สิทธิอุทธรณ์ไม่ได้</a:t>
            </a:r>
            <a:endParaRPr lang="th-TH" alt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052500" y="476672"/>
            <a:ext cx="1728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None/>
            </a:pPr>
            <a:r>
              <a:rPr lang="th-TH" alt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alt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ฉบับแรก</a:t>
            </a:r>
            <a:endParaRPr lang="th-TH" alt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107504" y="116632"/>
            <a:ext cx="2808312" cy="1728192"/>
          </a:xfrm>
          <a:prstGeom prst="ellipse">
            <a:avLst/>
          </a:prstGeom>
          <a:gradFill flip="none" rotWithShape="1">
            <a:gsLst>
              <a:gs pos="0">
                <a:srgbClr val="5751D8">
                  <a:shade val="30000"/>
                  <a:satMod val="115000"/>
                </a:srgbClr>
              </a:gs>
              <a:gs pos="50000">
                <a:srgbClr val="5751D8">
                  <a:shade val="67500"/>
                  <a:satMod val="115000"/>
                </a:srgbClr>
              </a:gs>
              <a:gs pos="100000">
                <a:srgbClr val="5751D8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3600" b="1" dirty="0">
                <a:solidFill>
                  <a:schemeClr val="bg1"/>
                </a:solidFill>
              </a:rPr>
              <a:t>กฎ</a:t>
            </a:r>
            <a:r>
              <a:rPr lang="th-TH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กระทรวง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14638" y="3674850"/>
            <a:ext cx="853244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 กำหนด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วงเงิน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ซื้อจัดจ้างพัสดุ  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วิธีเฉพาะเจาะจง/ไม่ทำข้อตกลงเป็นหนังสือ/การแต่งตั้งผู้ตรวจรับ</a:t>
            </a:r>
            <a:r>
              <a:rPr lang="th-TH" sz="28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 </a:t>
            </a:r>
          </a:p>
        </p:txBody>
      </p:sp>
    </p:spTree>
    <p:extLst>
      <p:ext uri="{BB962C8B-B14F-4D97-AF65-F5344CB8AC3E}">
        <p14:creationId xmlns:p14="http://schemas.microsoft.com/office/powerpoint/2010/main" val="15124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24904" t="24609" r="24733" b="6485"/>
          <a:stretch/>
        </p:blipFill>
        <p:spPr>
          <a:xfrm>
            <a:off x="13864" y="0"/>
            <a:ext cx="9104367" cy="6858000"/>
          </a:xfrm>
          <a:prstGeom prst="rect">
            <a:avLst/>
          </a:prstGeom>
        </p:spPr>
      </p:pic>
      <p:grpSp>
        <p:nvGrpSpPr>
          <p:cNvPr id="6" name="กลุ่ม 5"/>
          <p:cNvGrpSpPr/>
          <p:nvPr/>
        </p:nvGrpSpPr>
        <p:grpSpPr>
          <a:xfrm>
            <a:off x="1331640" y="3140968"/>
            <a:ext cx="6898250" cy="1224135"/>
            <a:chOff x="1331640" y="3140968"/>
            <a:chExt cx="6898250" cy="1224135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1331640" y="3573015"/>
              <a:ext cx="3744416" cy="3150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707904" y="3140968"/>
              <a:ext cx="1512168" cy="36004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6501698" y="3600001"/>
              <a:ext cx="1728192" cy="2880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3131840" y="3960040"/>
              <a:ext cx="4032448" cy="4050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7497-86F4-4AA9-9A7C-0CA8B8E335C9}" type="slidenum">
              <a:rPr lang="en-US" altLang="en-US" smtClean="0"/>
              <a:pPr/>
              <a:t>23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0233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0668" t="9641" r="21775" b="6688"/>
          <a:stretch/>
        </p:blipFill>
        <p:spPr>
          <a:xfrm>
            <a:off x="13356" y="0"/>
            <a:ext cx="9130644" cy="6741368"/>
          </a:xfrm>
          <a:prstGeom prst="rect">
            <a:avLst/>
          </a:prstGeom>
        </p:spPr>
      </p:pic>
      <p:grpSp>
        <p:nvGrpSpPr>
          <p:cNvPr id="4" name="กลุ่ม 3"/>
          <p:cNvGrpSpPr/>
          <p:nvPr/>
        </p:nvGrpSpPr>
        <p:grpSpPr>
          <a:xfrm>
            <a:off x="3275856" y="1052736"/>
            <a:ext cx="2592288" cy="288032"/>
            <a:chOff x="3275856" y="1052736"/>
            <a:chExt cx="2592288" cy="288032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4139952" y="1052736"/>
              <a:ext cx="1728192" cy="2880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275856" y="1052736"/>
              <a:ext cx="864096" cy="28803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7558792" y="1052736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None/>
            </a:pPr>
            <a:r>
              <a:rPr lang="th-TH" alt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223ข้อ</a:t>
            </a:r>
            <a:endParaRPr lang="th-TH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7497-86F4-4AA9-9A7C-0CA8B8E335C9}" type="slidenum">
              <a:rPr lang="en-US" altLang="en-US" smtClean="0"/>
              <a:pPr/>
              <a:t>24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832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D55-FE1B-4A77-B982-6C59DBCBFEBA}" type="slidenum">
              <a:rPr lang="en-US" altLang="en-US" smtClean="0"/>
              <a:pPr/>
              <a:t>25</a:t>
            </a:fld>
            <a:endParaRPr lang="th-TH" altLang="en-US"/>
          </a:p>
        </p:txBody>
      </p:sp>
      <p:grpSp>
        <p:nvGrpSpPr>
          <p:cNvPr id="6" name="กลุ่ม 5"/>
          <p:cNvGrpSpPr/>
          <p:nvPr/>
        </p:nvGrpSpPr>
        <p:grpSpPr>
          <a:xfrm>
            <a:off x="0" y="44624"/>
            <a:ext cx="7463980" cy="6813376"/>
            <a:chOff x="0" y="44624"/>
            <a:chExt cx="7463980" cy="6813376"/>
          </a:xfrm>
        </p:grpSpPr>
        <p:pic>
          <p:nvPicPr>
            <p:cNvPr id="3" name="รูปภาพ 2"/>
            <p:cNvPicPr>
              <a:picLocks noChangeAspect="1"/>
            </p:cNvPicPr>
            <p:nvPr/>
          </p:nvPicPr>
          <p:blipFill rotWithShape="1">
            <a:blip r:embed="rId2"/>
            <a:srcRect l="21864" t="60675" r="23683" b="14359"/>
            <a:stretch/>
          </p:blipFill>
          <p:spPr>
            <a:xfrm>
              <a:off x="179512" y="908720"/>
              <a:ext cx="6692495" cy="1674850"/>
            </a:xfrm>
            <a:prstGeom prst="rect">
              <a:avLst/>
            </a:prstGeom>
          </p:spPr>
        </p:pic>
        <p:pic>
          <p:nvPicPr>
            <p:cNvPr id="4" name="รูปภาพ 3"/>
            <p:cNvPicPr>
              <a:picLocks noChangeAspect="1"/>
            </p:cNvPicPr>
            <p:nvPr/>
          </p:nvPicPr>
          <p:blipFill rotWithShape="1">
            <a:blip r:embed="rId3"/>
            <a:srcRect l="20757" t="7875" r="20859" b="28814"/>
            <a:stretch/>
          </p:blipFill>
          <p:spPr>
            <a:xfrm>
              <a:off x="0" y="2564904"/>
              <a:ext cx="6660232" cy="4293096"/>
            </a:xfrm>
            <a:prstGeom prst="rect">
              <a:avLst/>
            </a:prstGeom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 rotWithShape="1">
            <a:blip r:embed="rId2"/>
            <a:srcRect l="20668" t="8859" r="21222" b="79419"/>
            <a:stretch/>
          </p:blipFill>
          <p:spPr>
            <a:xfrm>
              <a:off x="0" y="44624"/>
              <a:ext cx="7463980" cy="897677"/>
            </a:xfrm>
            <a:prstGeom prst="rect">
              <a:avLst/>
            </a:prstGeom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1601924" y="908720"/>
            <a:ext cx="297007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25758" y="1124744"/>
            <a:ext cx="1982345" cy="2880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67894" y="1712595"/>
            <a:ext cx="1200050" cy="2762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C03BD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169876" y="5373216"/>
            <a:ext cx="1169876" cy="2160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788024" y="5373216"/>
            <a:ext cx="1169876" cy="2160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385900" y="5805264"/>
            <a:ext cx="1169876" cy="2160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699792" y="5797102"/>
            <a:ext cx="2520280" cy="224186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247054" y="1289805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4000" b="1" dirty="0">
                <a:solidFill>
                  <a:srgbClr val="00B050"/>
                </a:solidFill>
              </a:rPr>
              <a:t>ระเบียบ</a:t>
            </a:r>
          </a:p>
        </p:txBody>
      </p:sp>
    </p:spTree>
    <p:extLst>
      <p:ext uri="{BB962C8B-B14F-4D97-AF65-F5344CB8AC3E}">
        <p14:creationId xmlns:p14="http://schemas.microsoft.com/office/powerpoint/2010/main" val="7443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D55-FE1B-4A77-B982-6C59DBCBFEBA}" type="slidenum">
              <a:rPr lang="en-US" altLang="en-US" smtClean="0"/>
              <a:pPr/>
              <a:t>26</a:t>
            </a:fld>
            <a:endParaRPr lang="th-TH" altLang="en-US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21221" t="14563" r="21775" b="33266"/>
          <a:stretch/>
        </p:blipFill>
        <p:spPr>
          <a:xfrm>
            <a:off x="1" y="14754"/>
            <a:ext cx="6457950" cy="342490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/>
          <a:srcRect l="21775" t="8657" r="21222" b="32281"/>
          <a:stretch/>
        </p:blipFill>
        <p:spPr>
          <a:xfrm>
            <a:off x="2191352" y="3447697"/>
            <a:ext cx="6317283" cy="3313766"/>
          </a:xfrm>
          <a:prstGeom prst="rect">
            <a:avLst/>
          </a:prstGeom>
        </p:spPr>
      </p:pic>
      <p:grpSp>
        <p:nvGrpSpPr>
          <p:cNvPr id="7" name="กลุ่ม 6"/>
          <p:cNvGrpSpPr/>
          <p:nvPr/>
        </p:nvGrpSpPr>
        <p:grpSpPr>
          <a:xfrm>
            <a:off x="5220072" y="5157192"/>
            <a:ext cx="2486401" cy="576064"/>
            <a:chOff x="5220072" y="5157192"/>
            <a:chExt cx="2486401" cy="576064"/>
          </a:xfrm>
        </p:grpSpPr>
        <p:sp>
          <p:nvSpPr>
            <p:cNvPr id="5" name="สี่เหลี่ยมผืนผ้า 4"/>
            <p:cNvSpPr/>
            <p:nvPr/>
          </p:nvSpPr>
          <p:spPr>
            <a:xfrm>
              <a:off x="5220072" y="5157192"/>
              <a:ext cx="1982345" cy="23542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5508104" y="5521351"/>
              <a:ext cx="2198369" cy="21190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6607288" y="931541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4000" b="1" dirty="0">
                <a:solidFill>
                  <a:srgbClr val="00B050"/>
                </a:solidFill>
              </a:rPr>
              <a:t>ระเบียบ</a:t>
            </a:r>
          </a:p>
        </p:txBody>
      </p:sp>
    </p:spTree>
    <p:extLst>
      <p:ext uri="{BB962C8B-B14F-4D97-AF65-F5344CB8AC3E}">
        <p14:creationId xmlns:p14="http://schemas.microsoft.com/office/powerpoint/2010/main" val="1113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4D55-FE1B-4A77-B982-6C59DBCBFEBA}" type="slidenum">
              <a:rPr lang="en-US" altLang="en-US" smtClean="0"/>
              <a:pPr/>
              <a:t>27</a:t>
            </a:fld>
            <a:endParaRPr lang="th-TH" altLang="en-US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/>
          </p:nvPr>
        </p:nvGraphicFramePr>
        <p:xfrm>
          <a:off x="0" y="0"/>
          <a:ext cx="9501862" cy="71990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79395">
                  <a:extLst>
                    <a:ext uri="{9D8B030D-6E8A-4147-A177-3AD203B41FA5}">
                      <a16:colId xmlns:a16="http://schemas.microsoft.com/office/drawing/2014/main" xmlns="" val="2734845608"/>
                    </a:ext>
                  </a:extLst>
                </a:gridCol>
                <a:gridCol w="3422467">
                  <a:extLst>
                    <a:ext uri="{9D8B030D-6E8A-4147-A177-3AD203B41FA5}">
                      <a16:colId xmlns:a16="http://schemas.microsoft.com/office/drawing/2014/main" xmlns="" val="1029285318"/>
                    </a:ext>
                  </a:extLst>
                </a:gridCol>
              </a:tblGrid>
              <a:tr h="68676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n-cs"/>
                        </a:rPr>
                        <a:t>กิจกรรม</a:t>
                      </a:r>
                      <a:endParaRPr lang="en-US" sz="2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cs typeface="+mn-cs"/>
                        </a:rPr>
                        <a:t>พรบ. /ระเบียบ/ กฎกระทรวง</a:t>
                      </a:r>
                      <a:endParaRPr lang="en-US" sz="240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3811088"/>
                  </a:ext>
                </a:extLst>
              </a:tr>
              <a:tr h="79912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400" b="1" dirty="0" smtClean="0">
                          <a:cs typeface="+mn-cs"/>
                        </a:rPr>
                        <a:t>มอบอำนาจ </a:t>
                      </a:r>
                      <a:r>
                        <a:rPr lang="th-TH" altLang="th-TH" sz="2400" dirty="0" smtClean="0">
                          <a:cs typeface="+mn-cs"/>
                        </a:rPr>
                        <a:t>ส่งสำเนาหลักฐานการมอบอำนาจให้</a:t>
                      </a:r>
                      <a:r>
                        <a:rPr lang="th-TH" altLang="th-TH" sz="2400" baseline="0" dirty="0" smtClean="0">
                          <a:cs typeface="+mn-cs"/>
                        </a:rPr>
                        <a:t> สตง. ทราบทุกครั้ง</a:t>
                      </a:r>
                      <a:endParaRPr lang="th-TH" altLang="th-TH" sz="2400" dirty="0" smtClean="0"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 smtClean="0">
                          <a:cs typeface="+mn-cs"/>
                        </a:rPr>
                        <a:t>หัวหน้าหน่วยงานของรัฐ หัวหน้าเหนือขึ้นไป ตามวงเงินที่เห็นสมควร</a:t>
                      </a:r>
                      <a:endParaRPr lang="th-TH" altLang="th-TH" sz="2400" b="1" dirty="0" smtClean="0">
                        <a:latin typeface="Angsana New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cs typeface="+mn-cs"/>
                        </a:rPr>
                        <a:t>ระเบียบข้อ 6-8</a:t>
                      </a:r>
                    </a:p>
                    <a:p>
                      <a:r>
                        <a:rPr lang="th-TH" sz="2400" baseline="0" dirty="0" smtClean="0">
                          <a:cs typeface="+mn-cs"/>
                        </a:rPr>
                        <a:t>ระเบียบข้อ 84-88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7616824"/>
                  </a:ext>
                </a:extLst>
              </a:tr>
              <a:tr h="79912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400" b="1" dirty="0" smtClean="0">
                          <a:cs typeface="+mn-cs"/>
                        </a:rPr>
                        <a:t>แต่งตั้งเจ้าหน้าที่ และหัวหน้าเจ้าหน้าที่</a:t>
                      </a:r>
                      <a:endParaRPr lang="th-TH" altLang="th-TH" sz="2400" b="1" dirty="0" smtClean="0">
                        <a:latin typeface="Angsana New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cs typeface="+mn-cs"/>
                        </a:rPr>
                        <a:t>เจ้าหน้าที่ - พรบ.มาตรา</a:t>
                      </a:r>
                      <a:r>
                        <a:rPr lang="th-TH" sz="2400" baseline="0" dirty="0" smtClean="0">
                          <a:cs typeface="+mn-cs"/>
                        </a:rPr>
                        <a:t> 4 </a:t>
                      </a:r>
                    </a:p>
                    <a:p>
                      <a:r>
                        <a:rPr lang="th-TH" sz="2400" baseline="0" dirty="0" smtClean="0">
                          <a:cs typeface="+mn-cs"/>
                        </a:rPr>
                        <a:t>หัวหน้าจนท. - ระเบียบข้อ 4 จาก (12)</a:t>
                      </a:r>
                      <a:endParaRPr lang="en-US" sz="240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601408"/>
                  </a:ext>
                </a:extLst>
              </a:tr>
              <a:tr h="150945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400" b="1" dirty="0" smtClean="0">
                          <a:cs typeface="+mn-cs"/>
                        </a:rPr>
                        <a:t>ทำแผนการจัดซื้อจัดจ้าง </a:t>
                      </a:r>
                      <a:r>
                        <a:rPr lang="th-TH" altLang="th-TH" sz="2400" dirty="0" smtClean="0">
                          <a:cs typeface="+mn-cs"/>
                        </a:rPr>
                        <a:t>(เมื่อเห็นชอบวงเงิน)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400" dirty="0" smtClean="0">
                          <a:cs typeface="+mn-cs"/>
                        </a:rPr>
                        <a:t>เจ้าหน้าที่</a:t>
                      </a:r>
                      <a:r>
                        <a:rPr lang="th-TH" altLang="th-TH" sz="2400" baseline="0" dirty="0" smtClean="0">
                          <a:cs typeface="+mn-cs"/>
                        </a:rPr>
                        <a:t> - </a:t>
                      </a:r>
                      <a:r>
                        <a:rPr lang="th-TH" altLang="th-TH" sz="2400" dirty="0" smtClean="0">
                          <a:cs typeface="+mn-cs"/>
                        </a:rPr>
                        <a:t>จัดทำแผนประจำปี เสนอหัวหน้าหน่วยงานของรัฐ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400" dirty="0" smtClean="0">
                          <a:cs typeface="+mn-cs"/>
                        </a:rPr>
                        <a:t>หัวหน้าเจ้าหน้าที่ - ประกาศเผยแพร่ในระบบ </a:t>
                      </a:r>
                      <a:r>
                        <a:rPr lang="en-US" altLang="th-TH" sz="2400" dirty="0" smtClean="0">
                          <a:cs typeface="+mn-cs"/>
                        </a:rPr>
                        <a:t>e</a:t>
                      </a:r>
                      <a:r>
                        <a:rPr lang="en-US" altLang="th-TH" sz="2400" baseline="0" dirty="0" smtClean="0">
                          <a:cs typeface="+mn-cs"/>
                        </a:rPr>
                        <a:t> GP/</a:t>
                      </a:r>
                      <a:r>
                        <a:rPr lang="th-TH" altLang="th-TH" sz="2400" baseline="0" dirty="0" smtClean="0">
                          <a:cs typeface="+mn-cs"/>
                        </a:rPr>
                        <a:t>สถานที่หน่วยงาน (มีข้อยกเว้น ม.11) </a:t>
                      </a:r>
                      <a:endParaRPr lang="th-TH" altLang="th-TH" sz="2400" b="0" dirty="0" smtClean="0">
                        <a:latin typeface="Angsana New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cs typeface="+mn-cs"/>
                        </a:rPr>
                        <a:t>พรบ.มาตรา</a:t>
                      </a:r>
                      <a:r>
                        <a:rPr lang="th-TH" sz="2400" baseline="0" dirty="0" smtClean="0">
                          <a:cs typeface="+mn-cs"/>
                        </a:rPr>
                        <a:t> 11 </a:t>
                      </a:r>
                    </a:p>
                    <a:p>
                      <a:r>
                        <a:rPr lang="th-TH" sz="2400" baseline="0" dirty="0" smtClean="0">
                          <a:cs typeface="+mn-cs"/>
                        </a:rPr>
                        <a:t>ระเบียบข้อ 11-13</a:t>
                      </a:r>
                      <a:endParaRPr lang="en-US" sz="240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7432395"/>
                  </a:ext>
                </a:extLst>
              </a:tr>
              <a:tr h="799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anose="02020603050405020304" pitchFamily="18" charset="-34"/>
                          <a:ea typeface="Arial" panose="020B0604020202020204" pitchFamily="34" charset="0"/>
                          <a:cs typeface="+mn-cs"/>
                        </a:rPr>
                        <a:t>จัดทำร่างขอบเขต</a:t>
                      </a:r>
                      <a:r>
                        <a:rPr kumimoji="0" lang="th-TH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anose="02020603050405020304" pitchFamily="18" charset="-34"/>
                          <a:ea typeface="Arial" panose="020B0604020202020204" pitchFamily="34" charset="0"/>
                          <a:cs typeface="+mn-cs"/>
                        </a:rPr>
                        <a:t>/คุณลักษณะเฉพาะของที่จะซื้อ/จ้าง รวมทั้ง</a:t>
                      </a:r>
                      <a:r>
                        <a:rPr kumimoji="0" lang="th-TH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anose="02020603050405020304" pitchFamily="18" charset="-34"/>
                          <a:ea typeface="Arial" panose="020B0604020202020204" pitchFamily="34" charset="0"/>
                          <a:cs typeface="+mn-cs"/>
                        </a:rPr>
                        <a:t>กำหนดหลักเกณฑ์การพิจารณา</a:t>
                      </a:r>
                      <a:r>
                        <a:rPr kumimoji="0" lang="th-TH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EucrosiaUPC" panose="02020603050405020304" pitchFamily="18" charset="-34"/>
                          <a:ea typeface="Arial" panose="020B0604020202020204" pitchFamily="34" charset="0"/>
                          <a:cs typeface="+mn-cs"/>
                        </a:rPr>
                        <a:t>คัดเลือกข้อเสนอ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 smtClean="0">
                          <a:cs typeface="+mn-cs"/>
                        </a:rPr>
                        <a:t>ระเบียบข้อ 21</a:t>
                      </a:r>
                      <a:endParaRPr lang="en-US" sz="2400" dirty="0" smtClean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0951308"/>
                  </a:ext>
                </a:extLst>
              </a:tr>
              <a:tr h="79912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400" b="1" dirty="0" smtClean="0">
                          <a:cs typeface="+mn-cs"/>
                        </a:rPr>
                        <a:t>ทำรายงานขอซื้อขอจ้าง </a:t>
                      </a:r>
                      <a:r>
                        <a:rPr lang="th-TH" altLang="th-TH" sz="2400" dirty="0" smtClean="0">
                          <a:cs typeface="+mn-cs"/>
                        </a:rPr>
                        <a:t>(เมื่อได้รับอนุมัติเงิน)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400" dirty="0" smtClean="0">
                          <a:cs typeface="+mn-cs"/>
                        </a:rPr>
                        <a:t>(เจ้าหน้าที่ทำ</a:t>
                      </a:r>
                      <a:r>
                        <a:rPr lang="th-TH" altLang="th-TH" sz="2400" baseline="0" dirty="0" smtClean="0">
                          <a:cs typeface="+mn-cs"/>
                        </a:rPr>
                        <a:t> ผ่านหัวหน้าเจ้าหน้าที่ เสนอต่อหัวหน้าหน่วยงาน</a:t>
                      </a:r>
                      <a:endParaRPr lang="th-TH" altLang="th-TH" sz="2400" b="0" dirty="0" smtClean="0">
                        <a:latin typeface="Angsana New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cs typeface="+mn-cs"/>
                        </a:rPr>
                        <a:t>ระเบียบข้อ 22-24</a:t>
                      </a:r>
                      <a:endParaRPr lang="en-US" sz="240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0814591"/>
                  </a:ext>
                </a:extLst>
              </a:tr>
              <a:tr h="52200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cs typeface="+mn-cs"/>
                        </a:rPr>
                        <a:t>แต่งตั้งคณะกรรมการ </a:t>
                      </a:r>
                      <a:endParaRPr lang="th-TH" altLang="th-TH" sz="2400" b="1" dirty="0" smtClean="0">
                        <a:latin typeface="Angsana New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aseline="0" dirty="0" smtClean="0">
                          <a:cs typeface="+mn-cs"/>
                        </a:rPr>
                        <a:t>ระเบียบข้อ 25-27</a:t>
                      </a:r>
                      <a:endParaRPr lang="en-US" sz="240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8741858"/>
                  </a:ext>
                </a:extLst>
              </a:tr>
              <a:tr h="44395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400" b="1" dirty="0" smtClean="0">
                          <a:cs typeface="+mn-cs"/>
                        </a:rPr>
                        <a:t>ดำเนินการซื้อ-จ้าง</a:t>
                      </a:r>
                      <a:endParaRPr lang="th-TH" altLang="th-TH" sz="2400" b="1" dirty="0" smtClean="0">
                        <a:latin typeface="Angsana New" panose="02020603050405020304" pitchFamily="18" charset="-34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 smtClean="0">
                          <a:cs typeface="+mn-cs"/>
                        </a:rPr>
                        <a:t>ระเบียบข้อ 28-83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533202"/>
                  </a:ext>
                </a:extLst>
              </a:tr>
              <a:tr h="686763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cs typeface="+mn-cs"/>
                        </a:rPr>
                        <a:t>บริหารสัญญา-</a:t>
                      </a:r>
                      <a:r>
                        <a:rPr lang="th-TH" altLang="th-TH" sz="2400" b="1" dirty="0" smtClean="0">
                          <a:cs typeface="+mn-cs"/>
                        </a:rPr>
                        <a:t>ตรวจรับ</a:t>
                      </a:r>
                      <a:endParaRPr lang="en-US" sz="24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cs typeface="+mn-cs"/>
                        </a:rPr>
                        <a:t>พรบ.มาตรา</a:t>
                      </a:r>
                      <a:r>
                        <a:rPr lang="th-TH" sz="2400" baseline="0" dirty="0" smtClean="0">
                          <a:cs typeface="+mn-cs"/>
                        </a:rPr>
                        <a:t> 100-105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4558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1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395413" y="4818063"/>
            <a:ext cx="1757362" cy="89693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th-TH" sz="2000" b="1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r>
              <a:rPr lang="th-TH" sz="2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หน่วยผู้เบิก</a:t>
            </a:r>
            <a:endParaRPr lang="th-TH" sz="1400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438275" y="2081213"/>
            <a:ext cx="1828800" cy="91916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th-TH" sz="2000" b="1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r>
              <a:rPr lang="th-TH" sz="2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กรมบัญชีกลาง</a:t>
            </a:r>
            <a:endParaRPr lang="th-TH" sz="1400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5643563" y="2081213"/>
            <a:ext cx="1828800" cy="79216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h-TH" sz="2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 </a:t>
            </a:r>
          </a:p>
          <a:p>
            <a:pPr algn="ctr">
              <a:defRPr/>
            </a:pPr>
            <a:r>
              <a:rPr lang="th-TH" sz="2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ธนาคารกรุงไทย</a:t>
            </a:r>
            <a:endParaRPr lang="th-TH" sz="1400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6792913" y="4602163"/>
            <a:ext cx="1371600" cy="8985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th-TH" sz="2000" b="1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r>
              <a:rPr lang="th-TH" sz="2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บัญชีหน่วยงาน</a:t>
            </a:r>
            <a:endParaRPr lang="th-TH" sz="2000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2009775" y="4068763"/>
            <a:ext cx="425450" cy="571500"/>
          </a:xfrm>
          <a:prstGeom prst="upArrow">
            <a:avLst>
              <a:gd name="adj1" fmla="val 50000"/>
              <a:gd name="adj2" fmla="val 33582"/>
            </a:avLst>
          </a:prstGeom>
          <a:solidFill>
            <a:srgbClr val="FFFFFF"/>
          </a:solidFill>
          <a:ln w="762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3840163" y="2298700"/>
            <a:ext cx="1371600" cy="4572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762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7121525" y="3603625"/>
            <a:ext cx="3429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4916488" y="4602163"/>
            <a:ext cx="1773237" cy="8985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th-TH" sz="2000" b="1" dirty="0">
              <a:solidFill>
                <a:srgbClr val="0000CC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r>
              <a:rPr lang="th-TH" sz="2000" b="1" dirty="0">
                <a:solidFill>
                  <a:srgbClr val="0000CC"/>
                </a:solidFill>
                <a:latin typeface="BrowalliaUPC" pitchFamily="34" charset="-34"/>
                <a:cs typeface="BrowalliaUPC" pitchFamily="34" charset="-34"/>
              </a:rPr>
              <a:t>บัญชีเจ้าหนี้/ผู้มีสิทธิ</a:t>
            </a: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5732463" y="3594100"/>
            <a:ext cx="3429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762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1035050" y="5524500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b="1">
                <a:latin typeface="BrowalliaUPC" pitchFamily="34" charset="-34"/>
                <a:cs typeface="BrowalliaUPC" pitchFamily="34" charset="-34"/>
              </a:rPr>
              <a:t/>
            </a:r>
            <a:br>
              <a:rPr lang="th-TH" b="1">
                <a:latin typeface="BrowalliaUPC" pitchFamily="34" charset="-34"/>
                <a:cs typeface="BrowalliaUPC" pitchFamily="34" charset="-34"/>
              </a:rPr>
            </a:br>
            <a:r>
              <a:rPr lang="th-TH" b="1">
                <a:latin typeface="BrowalliaUPC" pitchFamily="34" charset="-34"/>
                <a:cs typeface="BrowalliaUPC" pitchFamily="34" charset="-34"/>
              </a:rPr>
              <a:t>บันทึกรายการขอเบิกในระบบ GFMIS</a:t>
            </a:r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5407025" y="3086100"/>
            <a:ext cx="2541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>
                <a:latin typeface="BrowalliaUPC" pitchFamily="34" charset="-34"/>
                <a:cs typeface="BrowalliaUPC" pitchFamily="34" charset="-34"/>
              </a:rPr>
              <a:t>โอนเงินเข้าบัญชีเงินฝากผู้รับเงิน</a:t>
            </a:r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1177925" y="3178175"/>
            <a:ext cx="282257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h-TH" b="1">
                <a:latin typeface="BrowalliaUPC" pitchFamily="34" charset="-34"/>
                <a:cs typeface="BrowalliaUPC" pitchFamily="34" charset="-34"/>
              </a:rPr>
              <a:t>ตรวจสอบและอนุมัติรายการขอเบิก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h-TH" b="1">
                <a:latin typeface="BrowalliaUPC" pitchFamily="34" charset="-34"/>
                <a:cs typeface="BrowalliaUPC" pitchFamily="34" charset="-34"/>
              </a:rPr>
              <a:t>สั่งจ่ายผ่านระบบธนาคารกรุงไทย</a:t>
            </a:r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755650" y="4276725"/>
            <a:ext cx="1333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00FF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sz="1600" b="1" i="1">
                <a:solidFill>
                  <a:srgbClr val="FF00FF"/>
                </a:solidFill>
                <a:latin typeface="BrowalliaUPC" pitchFamily="34" charset="-34"/>
                <a:cs typeface="BrowalliaUPC" pitchFamily="34" charset="-34"/>
              </a:rPr>
              <a:t>Online</a:t>
            </a:r>
            <a:endParaRPr lang="en-US" sz="1600" b="1">
              <a:solidFill>
                <a:srgbClr val="FF00FF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1759" name="สี่เหลี่ยมผืนผ้า 17"/>
          <p:cNvSpPr>
            <a:spLocks noChangeArrowheads="1"/>
          </p:cNvSpPr>
          <p:nvPr/>
        </p:nvSpPr>
        <p:spPr bwMode="auto">
          <a:xfrm>
            <a:off x="3386207" y="428625"/>
            <a:ext cx="22509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tx2"/>
                </a:solidFill>
                <a:latin typeface="BrowalliaUPC" pitchFamily="34" charset="-34"/>
                <a:cs typeface="BrowalliaUPC" pitchFamily="34" charset="-34"/>
              </a:rPr>
              <a:t>เบิก</a:t>
            </a:r>
            <a:r>
              <a:rPr lang="th-TH" sz="4400" b="1" dirty="0">
                <a:solidFill>
                  <a:schemeClr val="tx2"/>
                </a:solidFill>
                <a:latin typeface="BrowalliaUPC" pitchFamily="34" charset="-34"/>
                <a:cs typeface="BrowalliaUPC" pitchFamily="34" charset="-34"/>
              </a:rPr>
              <a:t>จ่ายเงิน </a:t>
            </a:r>
            <a:endParaRPr lang="th-TH" sz="4400" dirty="0">
              <a:solidFill>
                <a:schemeClr val="tx2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F16F7-C323-4157-BAC5-7A579692BD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2"/>
          <p:cNvSpPr>
            <a:spLocks noGrp="1"/>
          </p:cNvSpPr>
          <p:nvPr>
            <p:ph sz="quarter" idx="12"/>
          </p:nvPr>
        </p:nvSpPr>
        <p:spPr>
          <a:xfrm>
            <a:off x="0" y="1066800"/>
            <a:ext cx="9144000" cy="48006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endParaRPr lang="th-TH" sz="280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pPr marL="0" indent="0">
              <a:buNone/>
              <a:defRPr/>
            </a:pPr>
            <a:r>
              <a:rPr lang="th-TH" sz="2800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ข้อ 24 </a:t>
            </a:r>
            <a:r>
              <a:rPr lang="th-TH" sz="28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การขอเบิกเงิน</a:t>
            </a:r>
            <a:r>
              <a:rPr lang="th-TH" sz="2800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ของส่วนราชการสำหรับการซื้อทรัพย์สิน ฯ</a:t>
            </a:r>
          </a:p>
          <a:p>
            <a:pPr marL="457189" indent="-457189">
              <a:buFont typeface="Courier New" pitchFamily="49" charset="0"/>
              <a:buChar char="o"/>
              <a:defRPr/>
            </a:pPr>
            <a:r>
              <a:rPr lang="th-TH" sz="2800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ใบสั่งซื้อ ใบสั่งจ้าง มีวงเงินตั้งแต่</a:t>
            </a:r>
            <a:r>
              <a:rPr lang="th-TH" sz="28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ห้าพันบาทขึ้นไป</a:t>
            </a:r>
          </a:p>
          <a:p>
            <a:pPr marL="457189" indent="-457189">
              <a:buNone/>
              <a:defRPr/>
            </a:pPr>
            <a:r>
              <a:rPr lang="th-TH" sz="2800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        โดยกรมบัญชีกลาง</a:t>
            </a:r>
            <a:r>
              <a:rPr lang="th-TH" sz="28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จ่ายเงินเข้าบัญชี</a:t>
            </a:r>
            <a:r>
              <a:rPr lang="th-TH" sz="2800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ให้เจ้าหนี้หรือผู้มีสิทธิรับเงินของส่วนราชการ</a:t>
            </a:r>
            <a:r>
              <a:rPr lang="th-TH" sz="28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โดยตรง</a:t>
            </a:r>
          </a:p>
          <a:p>
            <a:pPr marL="457189" indent="-457189">
              <a:buFont typeface="Courier New" pitchFamily="49" charset="0"/>
              <a:buChar char="o"/>
              <a:defRPr/>
            </a:pPr>
            <a:r>
              <a:rPr lang="th-TH" sz="2800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แต่หากจำนวนเงินไม่ถึง 5,000 บาท </a:t>
            </a:r>
            <a:r>
              <a:rPr lang="th-TH" sz="28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ไม่ต้องจัดทำ</a:t>
            </a:r>
            <a:r>
              <a:rPr lang="th-TH" sz="2800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ใบสั่งซื้อสั่งจ้างในระบบ </a:t>
            </a:r>
          </a:p>
          <a:p>
            <a:pPr marL="457189" indent="-457189">
              <a:buNone/>
              <a:defRPr/>
            </a:pPr>
            <a:r>
              <a:rPr lang="th-TH" sz="2800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       โดยกรมบัญชีกลางจะ</a:t>
            </a:r>
            <a:r>
              <a:rPr lang="th-TH" sz="28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จ่ายเงินเข้าบัญชีเงินฝากธนาคารของส่วนราชการ</a:t>
            </a:r>
            <a:r>
              <a:rPr lang="th-TH" sz="2800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เพื่อไปจ่ายต่อให้เจ้าหนี้หรือผู้มีสิทธิรับเงินต่อไป หรือหากส่วนราชการต้องการ</a:t>
            </a:r>
            <a:r>
              <a:rPr lang="th-TH" sz="28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ให้จ่ายเงินเข้าบัญชีให้กับเจ้าหนี้</a:t>
            </a:r>
            <a:r>
              <a:rPr lang="th-TH" sz="2800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หรือผู้มีสิทธิรับเงินของส่วนราชการ</a:t>
            </a:r>
            <a:r>
              <a:rPr lang="th-TH" sz="28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โดยตรงก็ได้ </a:t>
            </a:r>
          </a:p>
          <a:p>
            <a:pPr marL="457189" indent="-457189">
              <a:buNone/>
              <a:defRPr/>
            </a:pPr>
            <a:r>
              <a:rPr lang="th-TH" sz="28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2800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การซื้อทรัพย์สิน จ้างทำของ หรือเช่าทรัพย์สิน ให้ส่วนราชการดำเนินการขอเบิกเงินจากคลังโดยเร็ว </a:t>
            </a:r>
            <a:r>
              <a:rPr lang="th-TH" sz="28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อย่างช้า ไม่เกินห้าวันทำการ นับจากวันที่ได้ตรวจรับ</a:t>
            </a:r>
            <a:r>
              <a:rPr lang="th-TH" sz="2800" dirty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ถูกต้องแล้ว ฯ</a:t>
            </a:r>
            <a:endParaRPr lang="th-TH" sz="2800" dirty="0">
              <a:solidFill>
                <a:srgbClr val="6600CC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816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ระเบียบการเบิกจ่ายเงินจากคลัง การเก็บรักษาเงิน 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และการนำเงินส่งคลัง พ.ศ. 2551</a:t>
            </a:r>
          </a:p>
        </p:txBody>
      </p:sp>
    </p:spTree>
    <p:extLst>
      <p:ext uri="{BB962C8B-B14F-4D97-AF65-F5344CB8AC3E}">
        <p14:creationId xmlns:p14="http://schemas.microsoft.com/office/powerpoint/2010/main" val="42018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3407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tabLst>
                <a:tab pos="898525" algn="l"/>
                <a:tab pos="1616075" algn="l"/>
                <a:tab pos="2422525" algn="l"/>
              </a:tabLst>
              <a:defRPr/>
            </a:pPr>
            <a:r>
              <a:rPr lang="th-TH" sz="2000" b="1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พระราชบัญญัติวิธีการงบประมาณ พ.ศ. 2502 และที่แก้ไขเพิ่มเติม</a:t>
            </a:r>
            <a:endParaRPr lang="th-TH" sz="2000" b="1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288" t="13825" r="28737" b="21946"/>
          <a:stretch/>
        </p:blipFill>
        <p:spPr>
          <a:xfrm>
            <a:off x="146894" y="1124744"/>
            <a:ext cx="4320480" cy="4271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107" t="16778" r="32872" b="9395"/>
          <a:stretch/>
        </p:blipFill>
        <p:spPr>
          <a:xfrm>
            <a:off x="4132651" y="344112"/>
            <a:ext cx="4841098" cy="5832648"/>
          </a:xfrm>
          <a:prstGeom prst="rect">
            <a:avLst/>
          </a:prstGeom>
        </p:spPr>
      </p:pic>
      <p:sp>
        <p:nvSpPr>
          <p:cNvPr id="8" name="สี่เหลี่ยมผืนผ้า 4"/>
          <p:cNvSpPr/>
          <p:nvPr/>
        </p:nvSpPr>
        <p:spPr>
          <a:xfrm>
            <a:off x="4499992" y="3717032"/>
            <a:ext cx="2880319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4"/>
          <p:cNvSpPr/>
          <p:nvPr/>
        </p:nvSpPr>
        <p:spPr>
          <a:xfrm>
            <a:off x="4499992" y="620688"/>
            <a:ext cx="4186808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533401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thaiDist">
              <a:spcBef>
                <a:spcPct val="20000"/>
              </a:spcBef>
              <a:buClr>
                <a:schemeClr val="tx2"/>
              </a:buClr>
              <a:tabLst>
                <a:tab pos="898502" algn="l"/>
                <a:tab pos="1616035" algn="l"/>
                <a:tab pos="2422465" algn="l"/>
              </a:tabLst>
              <a:defRPr/>
            </a:pPr>
            <a:r>
              <a:rPr lang="th-TH" sz="2800" dirty="0">
                <a:latin typeface="BrowalliaUPC" pitchFamily="34" charset="-34"/>
                <a:cs typeface="BrowalliaUPC" pitchFamily="34" charset="-34"/>
              </a:rPr>
              <a:t>	1.  การจ่ายเงินหรือก่อหนี้ผูกพัน</a:t>
            </a:r>
            <a:r>
              <a:rPr lang="th-TH" sz="28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ได้เฉพาะมีกฎหมาย </a:t>
            </a:r>
            <a:r>
              <a:rPr lang="th-TH" sz="2800" dirty="0">
                <a:latin typeface="BrowalliaUPC" pitchFamily="34" charset="-34"/>
                <a:cs typeface="BrowalliaUPC" pitchFamily="34" charset="-34"/>
              </a:rPr>
              <a:t>ระเบียบ ข้อบังคับ คำสั่ง มติคณะรัฐมนตรี หรือได้รับอนุญาตจากกระทรวงการคลัง</a:t>
            </a:r>
          </a:p>
          <a:p>
            <a:pPr algn="thaiDist">
              <a:spcBef>
                <a:spcPct val="20000"/>
              </a:spcBef>
              <a:buClr>
                <a:schemeClr val="tx2"/>
              </a:buClr>
              <a:tabLst>
                <a:tab pos="898502" algn="l"/>
                <a:tab pos="1616035" algn="l"/>
                <a:tab pos="2422465" algn="l"/>
              </a:tabLst>
              <a:defRPr/>
            </a:pPr>
            <a:r>
              <a:rPr lang="th-TH" sz="2800" dirty="0">
                <a:latin typeface="BrowalliaUPC" pitchFamily="34" charset="-34"/>
                <a:cs typeface="BrowalliaUPC" pitchFamily="34" charset="-34"/>
              </a:rPr>
              <a:t>	2.  การเบิกเงินเพื่อการใด</a:t>
            </a:r>
            <a:r>
              <a:rPr lang="th-TH" sz="28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จะต้องนำไปจ่ายเพื่อการนั้น</a:t>
            </a:r>
          </a:p>
          <a:p>
            <a:pPr algn="thaiDist">
              <a:spcBef>
                <a:spcPct val="20000"/>
              </a:spcBef>
              <a:buClr>
                <a:schemeClr val="tx2"/>
              </a:buClr>
              <a:tabLst>
                <a:tab pos="898502" algn="l"/>
                <a:tab pos="1616035" algn="l"/>
                <a:tab pos="2422465" algn="l"/>
              </a:tabLst>
              <a:defRPr/>
            </a:pPr>
            <a:r>
              <a:rPr lang="th-TH" sz="2800" dirty="0">
                <a:latin typeface="BrowalliaUPC" pitchFamily="34" charset="-34"/>
                <a:cs typeface="BrowalliaUPC" pitchFamily="34" charset="-34"/>
              </a:rPr>
              <a:t>	3.  </a:t>
            </a:r>
            <a:r>
              <a:rPr lang="th-TH" sz="28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หนี้ต้องถึงกำหนดชำร</a:t>
            </a:r>
            <a:r>
              <a:rPr lang="th-TH" sz="2800" dirty="0">
                <a:latin typeface="BrowalliaUPC" pitchFamily="34" charset="-34"/>
                <a:cs typeface="BrowalliaUPC" pitchFamily="34" charset="-34"/>
              </a:rPr>
              <a:t>ะหรือใกล้จะถึงกำหนดชำระ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898502" algn="l"/>
                <a:tab pos="1616035" algn="l"/>
                <a:tab pos="2422465" algn="l"/>
              </a:tabLst>
              <a:defRPr/>
            </a:pPr>
            <a:r>
              <a:rPr lang="th-TH" sz="2800" dirty="0"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2800" kern="0" dirty="0">
                <a:latin typeface="BrowalliaUPC" pitchFamily="34" charset="-34"/>
                <a:cs typeface="BrowalliaUPC" pitchFamily="34" charset="-34"/>
              </a:rPr>
              <a:t>4.  ค่าใช้จ่ายที่เกิดขึ้น</a:t>
            </a:r>
            <a:r>
              <a:rPr lang="th-TH" sz="2800" kern="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ในปีงบประมาณใด</a:t>
            </a:r>
            <a:r>
              <a:rPr lang="th-TH" sz="2800" kern="0" dirty="0">
                <a:latin typeface="BrowalliaUPC" pitchFamily="34" charset="-34"/>
                <a:cs typeface="BrowalliaUPC" pitchFamily="34" charset="-34"/>
              </a:rPr>
              <a:t>ให้เบิกจากเงิน </a:t>
            </a:r>
            <a:r>
              <a:rPr lang="th-TH" sz="2800" kern="0" dirty="0" err="1">
                <a:latin typeface="BrowalliaUPC" pitchFamily="34" charset="-34"/>
                <a:cs typeface="BrowalliaUPC" pitchFamily="34" charset="-34"/>
              </a:rPr>
              <a:t>งป</a:t>
            </a:r>
            <a:r>
              <a:rPr lang="th-TH" sz="2800" kern="0" dirty="0">
                <a:latin typeface="BrowalliaUPC" pitchFamily="34" charset="-34"/>
                <a:cs typeface="BrowalliaUPC" pitchFamily="34" charset="-34"/>
              </a:rPr>
              <a:t>ม.รายจ่ายของปีนั้น</a:t>
            </a:r>
            <a:endParaRPr lang="en-US" sz="2800" kern="0" dirty="0">
              <a:latin typeface="BrowalliaUPC" pitchFamily="34" charset="-34"/>
              <a:cs typeface="BrowalliaUPC" pitchFamily="34" charset="-34"/>
            </a:endParaRPr>
          </a:p>
          <a:p>
            <a:pPr algn="thaiDist">
              <a:spcBef>
                <a:spcPct val="20000"/>
              </a:spcBef>
              <a:buClr>
                <a:schemeClr val="tx2"/>
              </a:buClr>
              <a:tabLst>
                <a:tab pos="898502" algn="l"/>
                <a:tab pos="1616035" algn="l"/>
                <a:tab pos="2422465" algn="l"/>
              </a:tabLst>
              <a:defRPr/>
            </a:pPr>
            <a:endParaRPr lang="th-TH" sz="28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5853" y="3124201"/>
            <a:ext cx="7643866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ct val="20000"/>
              </a:spcBef>
              <a:buClr>
                <a:schemeClr val="tx2"/>
              </a:buClr>
              <a:tabLst>
                <a:tab pos="898502" algn="l"/>
                <a:tab pos="1616035" algn="l"/>
                <a:tab pos="2422465" algn="l"/>
              </a:tabLst>
              <a:defRPr/>
            </a:pPr>
            <a:r>
              <a:rPr lang="th-TH" sz="2800" dirty="0">
                <a:solidFill>
                  <a:srgbClr val="FF0000"/>
                </a:solidFill>
                <a:cs typeface="EucrosiaUPC" pitchFamily="18" charset="-34"/>
              </a:rPr>
              <a:t>เว้นแต่</a:t>
            </a:r>
          </a:p>
          <a:p>
            <a:pPr algn="thaiDist">
              <a:spcBef>
                <a:spcPct val="20000"/>
              </a:spcBef>
              <a:buClr>
                <a:schemeClr val="tx2"/>
              </a:buClr>
              <a:tabLst>
                <a:tab pos="898502" algn="l"/>
                <a:tab pos="1616035" algn="l"/>
                <a:tab pos="2422465" algn="l"/>
              </a:tabLst>
              <a:defRPr/>
            </a:pPr>
            <a:r>
              <a:rPr lang="th-TH" sz="2800" dirty="0">
                <a:cs typeface="EucrosiaUPC" pitchFamily="18" charset="-34"/>
              </a:rPr>
              <a:t>กันเงินไว้เบิกเหลื่อมปี (มีหนี้ /ไม่มีหนี้)</a:t>
            </a:r>
          </a:p>
          <a:p>
            <a:pPr algn="thaiDist">
              <a:spcBef>
                <a:spcPct val="20000"/>
              </a:spcBef>
              <a:buClr>
                <a:schemeClr val="tx2"/>
              </a:buClr>
              <a:tabLst>
                <a:tab pos="898502" algn="l"/>
                <a:tab pos="1616035" algn="l"/>
                <a:tab pos="2422465" algn="l"/>
              </a:tabLst>
              <a:defRPr/>
            </a:pPr>
            <a:r>
              <a:rPr lang="th-TH" sz="2800" dirty="0">
                <a:cs typeface="EucrosiaUPC" pitchFamily="18" charset="-34"/>
              </a:rPr>
              <a:t>ค่าใช้จ่ายค้างเบิกข้ามปี</a:t>
            </a:r>
          </a:p>
          <a:p>
            <a:pPr algn="thaiDist">
              <a:spcBef>
                <a:spcPct val="20000"/>
              </a:spcBef>
              <a:buClr>
                <a:schemeClr val="tx2"/>
              </a:buClr>
              <a:tabLst>
                <a:tab pos="898502" algn="l"/>
                <a:tab pos="1616035" algn="l"/>
                <a:tab pos="2422465" algn="l"/>
              </a:tabLst>
              <a:defRPr/>
            </a:pPr>
            <a:r>
              <a:rPr lang="th-TH" sz="2800" dirty="0">
                <a:cs typeface="EucrosiaUPC" pitchFamily="18" charset="-34"/>
              </a:rPr>
              <a:t>ค่าใช้จ่ายที่ให้ถือเป็นรายจ่ายเมื่อได้รับแจ้งให้ชำระหนี้ (ทุกเดือน เฉพาะก.ย.)</a:t>
            </a:r>
          </a:p>
          <a:p>
            <a:pPr algn="thaiDist">
              <a:spcBef>
                <a:spcPct val="20000"/>
              </a:spcBef>
              <a:buClr>
                <a:schemeClr val="tx2"/>
              </a:buClr>
              <a:tabLst>
                <a:tab pos="898502" algn="l"/>
                <a:tab pos="1616035" algn="l"/>
                <a:tab pos="2422465" algn="l"/>
              </a:tabLst>
              <a:defRPr/>
            </a:pPr>
            <a:r>
              <a:rPr lang="th-TH" sz="2800" dirty="0">
                <a:cs typeface="EucrosiaUPC" pitchFamily="18" charset="-34"/>
              </a:rPr>
              <a:t>เงินยืมคาบเกี่ยว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0" y="857233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ข้อ 29 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สํานัก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งบประมาณจะจัดสรรงบประมาณรายจ่ายงบกลางให้กรมบัญชีกลาง ตามวงเงินที่ระบุในพระราชบัญญัติงบประมาณรายจ่าย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ประจําปี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หรือพระราชบัญญัติงบประมาณรายจ่ายเพิ่มเติม เพื่อส่วนราชการต่างๆ เบิกจ่ายกับ</a:t>
            </a:r>
            <a:r>
              <a:rPr lang="th-TH" sz="24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กรมบัญชีกลางได้ตาม</a:t>
            </a:r>
            <a:r>
              <a:rPr lang="th-TH" sz="2400" dirty="0" err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จํานวน</a:t>
            </a:r>
            <a:r>
              <a:rPr lang="th-TH" sz="24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ที่ต้องจ่ายจริง 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สําหรับ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งบประมาณรายจ่ายงบกลาง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รายการดังต่อไปนี้</a:t>
            </a:r>
          </a:p>
          <a:p>
            <a:pPr lvl="1"/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1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) เงินเบี้ยหวัด </a:t>
            </a:r>
            <a:r>
              <a:rPr lang="th-TH" sz="2400" b="1" dirty="0" err="1">
                <a:latin typeface="Browallia New" pitchFamily="34" charset="-34"/>
                <a:cs typeface="Browallia New" pitchFamily="34" charset="-34"/>
              </a:rPr>
              <a:t>บําเหน็จ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b="1" dirty="0" err="1">
                <a:latin typeface="Browallia New" pitchFamily="34" charset="-34"/>
                <a:cs typeface="Browallia New" pitchFamily="34" charset="-34"/>
              </a:rPr>
              <a:t>บํานาญ</a:t>
            </a:r>
            <a:endParaRPr lang="th-TH" sz="2400" b="1" dirty="0">
              <a:latin typeface="Browallia New" pitchFamily="34" charset="-34"/>
              <a:cs typeface="Browallia New" pitchFamily="34" charset="-34"/>
            </a:endParaRPr>
          </a:p>
          <a:p>
            <a:pPr lvl="1"/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) เงินช่วยเหลือข้าราชการลูกจ้างและพนักงานของรัฐ</a:t>
            </a:r>
          </a:p>
          <a:p>
            <a:pPr lvl="1"/>
            <a:r>
              <a:rPr lang="th-TH" sz="2400" i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3</a:t>
            </a:r>
            <a:r>
              <a:rPr lang="th-TH" sz="2400" i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) เงินเลื่อนขั้น เลื่อนอันดับเงินเดือนและเงินปรับวุฒิข้าราชการ</a:t>
            </a:r>
          </a:p>
          <a:p>
            <a:pPr lvl="1"/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4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) เงิน</a:t>
            </a:r>
            <a:r>
              <a:rPr lang="th-TH" sz="2400" b="1" dirty="0" err="1">
                <a:latin typeface="Browallia New" pitchFamily="34" charset="-34"/>
                <a:cs typeface="Browallia New" pitchFamily="34" charset="-34"/>
              </a:rPr>
              <a:t>สํารอง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เงินสมทบ และเงินชดเชยของข้าราชการ</a:t>
            </a:r>
          </a:p>
          <a:p>
            <a:pPr lvl="1"/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5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) เงินสมทบของ</a:t>
            </a:r>
            <a:r>
              <a:rPr lang="th-TH" sz="2400" b="1" dirty="0" err="1">
                <a:latin typeface="Browallia New" pitchFamily="34" charset="-34"/>
                <a:cs typeface="Browallia New" pitchFamily="34" charset="-34"/>
              </a:rPr>
              <a:t>ลูกจ้างประจํา</a:t>
            </a:r>
            <a:endParaRPr lang="th-TH" sz="2400" b="1" dirty="0">
              <a:latin typeface="Browallia New" pitchFamily="34" charset="-34"/>
              <a:cs typeface="Browallia New" pitchFamily="34" charset="-34"/>
            </a:endParaRPr>
          </a:p>
          <a:p>
            <a:pPr lvl="1"/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6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) ค่าใช้จ่ายในการรักษาพยาบาลข้าราชการลูกจ้างและพนักงานของรัฐ</a:t>
            </a:r>
          </a:p>
          <a:p>
            <a:pPr lvl="1"/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7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) ค่าใช้จ่ายการปรับเงินค่าตอบแทนบุคลากรภาครัฐ</a:t>
            </a:r>
          </a:p>
          <a:p>
            <a:pPr lvl="1"/>
            <a:endParaRPr lang="th-TH" sz="2400" dirty="0">
              <a:latin typeface="Browallia New" pitchFamily="34" charset="-34"/>
              <a:cs typeface="Browallia New" pitchFamily="34" charset="-34"/>
            </a:endParaRPr>
          </a:p>
          <a:p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    </a:t>
            </a:r>
            <a:r>
              <a:rPr lang="th-TH" sz="2400" i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ทั้งนี้รายการตาม (1) (2) (4) (5) (6) และ (7) ให้เบิกจ่ายโดยตรงส่วนรายการตาม(3) ให้โอนไปตั้งจ่ายในงบบุคลากรประเภทเงินเดือน และค่าจ้าง</a:t>
            </a:r>
            <a:r>
              <a:rPr lang="th-TH" sz="2400" i="1" dirty="0" err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ประจํา</a:t>
            </a:r>
            <a:r>
              <a:rPr lang="th-TH" sz="2400" i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ของแผนงบประมาณ ผลผลิตหรือโครงการใดๆ ในงบประมาณรายจ่ายของส่วนราชการ แล้วแต่กรณี</a:t>
            </a:r>
          </a:p>
        </p:txBody>
      </p:sp>
      <p:sp>
        <p:nvSpPr>
          <p:cNvPr id="10" name="Rectangle 2"/>
          <p:cNvSpPr/>
          <p:nvPr/>
        </p:nvSpPr>
        <p:spPr>
          <a:xfrm>
            <a:off x="0" y="762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รายจ่ายงบกลาง </a:t>
            </a:r>
          </a:p>
        </p:txBody>
      </p:sp>
    </p:spTree>
    <p:extLst>
      <p:ext uri="{BB962C8B-B14F-4D97-AF65-F5344CB8AC3E}">
        <p14:creationId xmlns:p14="http://schemas.microsoft.com/office/powerpoint/2010/main" val="10560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6120680" cy="2880320"/>
          </a:xfrm>
        </p:spPr>
        <p:txBody>
          <a:bodyPr>
            <a:normAutofit lnSpcReduction="10000"/>
          </a:bodyPr>
          <a:lstStyle/>
          <a:p>
            <a:pPr marL="609585" indent="-609585">
              <a:buFont typeface="Wingdings" pitchFamily="2" charset="2"/>
              <a:buChar char="J"/>
            </a:pPr>
            <a:r>
              <a:rPr lang="th-TH" sz="4000" b="1" dirty="0" smtClean="0">
                <a:solidFill>
                  <a:srgbClr val="FF00FF"/>
                </a:solidFill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4000" b="1" dirty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จ่ายตามกม. ระเบียบ ข้อบังคับ</a:t>
            </a:r>
            <a:endParaRPr lang="en-US" sz="4000" b="1" dirty="0">
              <a:solidFill>
                <a:srgbClr val="FF00FF"/>
              </a:solidFill>
              <a:latin typeface="BrowalliaUPC" pitchFamily="34" charset="-34"/>
              <a:cs typeface="BrowalliaUPC" pitchFamily="34" charset="-34"/>
            </a:endParaRPr>
          </a:p>
          <a:p>
            <a:pPr marL="609585" indent="-609585">
              <a:buFont typeface="Wingdings" pitchFamily="2" charset="2"/>
              <a:buChar char="J"/>
            </a:pPr>
            <a:r>
              <a:rPr lang="th-TH" sz="4000" b="1" dirty="0">
                <a:solidFill>
                  <a:srgbClr val="FF00FF"/>
                </a:solidFill>
                <a:latin typeface="BrowalliaUPC" pitchFamily="34" charset="-34"/>
                <a:cs typeface="BrowalliaUPC" pitchFamily="34" charset="-34"/>
              </a:rPr>
              <a:t>ผู้มีอำนาจอนุมัติจ่าย</a:t>
            </a:r>
          </a:p>
          <a:p>
            <a:pPr marL="609585" indent="-609585">
              <a:buFont typeface="Wingdings" pitchFamily="2" charset="2"/>
              <a:buChar char="J"/>
            </a:pPr>
            <a:r>
              <a:rPr lang="th-TH" sz="4000" b="1" dirty="0">
                <a:solidFill>
                  <a:srgbClr val="009900"/>
                </a:solidFill>
                <a:latin typeface="BrowalliaUPC" pitchFamily="34" charset="-34"/>
                <a:cs typeface="BrowalliaUPC" pitchFamily="34" charset="-34"/>
              </a:rPr>
              <a:t>จ่ายตรงโดยกรมบัญชีกลาง</a:t>
            </a:r>
          </a:p>
          <a:p>
            <a:pPr marL="609585" indent="-609585">
              <a:buFont typeface="Wingdings" pitchFamily="2" charset="2"/>
              <a:buChar char="J"/>
            </a:pPr>
            <a:r>
              <a:rPr lang="th-TH" sz="4000" b="1" dirty="0">
                <a:solidFill>
                  <a:srgbClr val="9900CC"/>
                </a:solidFill>
                <a:latin typeface="BrowalliaUPC" pitchFamily="34" charset="-34"/>
                <a:cs typeface="BrowalliaUPC" pitchFamily="34" charset="-34"/>
              </a:rPr>
              <a:t> หลักฐานการจ่าย	</a:t>
            </a:r>
            <a:r>
              <a:rPr lang="th-TH" sz="3600" b="1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	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2972668"/>
            <a:ext cx="9144000" cy="3367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altLang="en-US" sz="3000" u="sng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ข้อกำหนดในการจ่ายเงิน</a:t>
            </a:r>
          </a:p>
          <a:p>
            <a:r>
              <a:rPr lang="th-TH" altLang="en-US" sz="30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th-TH" altLang="en-US" sz="3000" dirty="0" smtClean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จ่ายเงิน</a:t>
            </a:r>
            <a:r>
              <a:rPr lang="th-TH" altLang="en-US" sz="30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หรือก่อหนี้ผูกพัน ได้แต่</a:t>
            </a:r>
            <a:r>
              <a:rPr lang="th-TH" altLang="en-US" sz="300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เฉพาะที่</a:t>
            </a:r>
            <a:r>
              <a:rPr lang="th-TH" altLang="en-US" sz="30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กฎหมาย ระเบียบ ข้อบังคับ หรือหนังสือสั่งการของกระทรวงมหาดไทย</a:t>
            </a:r>
          </a:p>
          <a:p>
            <a:r>
              <a:rPr lang="th-TH" altLang="en-US" sz="30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</a:t>
            </a:r>
            <a:r>
              <a:rPr lang="th-TH" altLang="en-US" sz="3000" dirty="0" smtClean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</a:t>
            </a:r>
            <a:r>
              <a:rPr lang="th-TH" altLang="en-US" sz="30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จ่ายเงินให้</a:t>
            </a:r>
            <a:r>
              <a:rPr lang="th-TH" altLang="en-US" sz="300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จ่ายเป็นเช็ค</a:t>
            </a:r>
          </a:p>
          <a:p>
            <a:pPr>
              <a:buFontTx/>
              <a:buNone/>
            </a:pPr>
            <a:r>
              <a:rPr lang="th-TH" altLang="en-US" sz="33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th-TH" altLang="en-US" sz="3000" b="1" u="sng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ยกเว้น</a:t>
            </a:r>
            <a:r>
              <a:rPr lang="th-TH" altLang="en-US" sz="3300" b="1" u="sng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altLang="en-US" sz="30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กรณีที่ไม่อาจจ่ายเป็นเช็คได้ ให้จัดทำใบถอนเงินฝากธนาคาร เพื่อให้ธนาคารออก</a:t>
            </a:r>
            <a:r>
              <a:rPr lang="th-TH" altLang="en-US" sz="300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ตั๋วแลกเงิน หรือโอนเงินผ่านธนาคาร</a:t>
            </a:r>
            <a:endParaRPr lang="th-TH" altLang="en-US" sz="3300" b="1" u="sng" dirty="0">
              <a:solidFill>
                <a:srgbClr val="FF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>
              <a:buFontTx/>
              <a:buNone/>
            </a:pPr>
            <a:r>
              <a:rPr lang="th-TH" altLang="en-US" sz="3300" dirty="0">
                <a:latin typeface="BrowalliaUPC" panose="020B0604020202020204" pitchFamily="34" charset="-34"/>
                <a:cs typeface="BrowalliaUPC" panose="020B0604020202020204" pitchFamily="34" charset="-34"/>
              </a:rPr>
              <a:t>	</a:t>
            </a:r>
            <a:endParaRPr lang="th-TH" altLang="en-US" sz="3300" dirty="0">
              <a:solidFill>
                <a:srgbClr val="0066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62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หมายเลขสไลด์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629-8DF4-403E-A167-4B6EE4A0E794}" type="slidenum">
              <a:rPr lang="en-US" smtClean="0"/>
              <a:t>33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7504" y="332656"/>
            <a:ext cx="8895118" cy="2574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en-US" sz="27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การจ่ายเงินกรณีซื้อหรือเช่าทรัพย์สินหรือจ้างทำของให้ออกเช็คสั่งจ่ายในนามของเจ้าหนี้ </a:t>
            </a:r>
            <a:endParaRPr lang="th-TH" altLang="en-US" sz="2700" dirty="0" smtClean="0">
              <a:solidFill>
                <a:srgbClr val="0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0" indent="0">
              <a:buNone/>
            </a:pPr>
            <a:r>
              <a:rPr lang="th-TH" altLang="en-US" sz="2700" dirty="0" smtClean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โดยขีดฆ่าคำว่า “หรือตามคำสั่ง” หรือ “หรือผู้ถือ” ออกและขีดคร่อม</a:t>
            </a:r>
            <a:endParaRPr lang="th-TH" altLang="en-US" sz="2700" dirty="0">
              <a:solidFill>
                <a:srgbClr val="0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r>
              <a:rPr lang="th-TH" altLang="en-US" sz="27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altLang="en-US" sz="2700" dirty="0" smtClean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</a:t>
            </a:r>
            <a:r>
              <a:rPr lang="th-TH" altLang="en-US" sz="27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จ่ายเงินตามสิทธิที่พึงจะได้รับ </a:t>
            </a:r>
            <a:r>
              <a:rPr lang="th-TH" altLang="en-US" sz="2700" b="1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หากมีความจำเป็น    กรณีวงเงินต่ำกว่า 2,000 บาท </a:t>
            </a:r>
            <a:r>
              <a:rPr lang="th-TH" altLang="en-US" sz="2700" b="1" dirty="0" smtClean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ให้</a:t>
            </a:r>
            <a:r>
              <a:rPr lang="th-TH" altLang="en-US" sz="2700" b="1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ออกเช็คในนามหัวหน้าหน่วยงานคลัง</a:t>
            </a:r>
            <a:r>
              <a:rPr lang="th-TH" altLang="en-US" sz="27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โดยขีดฆ่าคำว่า “หรือตามคำสั่ง” หรือ </a:t>
            </a:r>
            <a:r>
              <a:rPr lang="th-TH" altLang="en-US" sz="2700" dirty="0" smtClean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“</a:t>
            </a:r>
            <a:r>
              <a:rPr lang="th-TH" altLang="en-US" sz="27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หรือผู้ถือ” ออก </a:t>
            </a:r>
            <a:r>
              <a:rPr lang="th-TH" altLang="en-US" sz="2700" b="1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ห้ามออกเช็คสั่งจ่ายเงินสด</a:t>
            </a:r>
          </a:p>
          <a:p>
            <a:pPr>
              <a:buFontTx/>
              <a:buNone/>
            </a:pPr>
            <a:endParaRPr lang="th-TH" altLang="en-US" sz="2700" b="1" dirty="0">
              <a:solidFill>
                <a:srgbClr val="0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>
              <a:buFontTx/>
              <a:buNone/>
            </a:pPr>
            <a:endParaRPr lang="th-TH" altLang="en-US" sz="2700" b="1" dirty="0">
              <a:solidFill>
                <a:srgbClr val="0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2" name="กลุ่ม 4"/>
          <p:cNvGrpSpPr/>
          <p:nvPr/>
        </p:nvGrpSpPr>
        <p:grpSpPr>
          <a:xfrm>
            <a:off x="727786" y="2477289"/>
            <a:ext cx="7959014" cy="3486826"/>
            <a:chOff x="0" y="0"/>
            <a:chExt cx="12192000" cy="6281283"/>
          </a:xfrm>
        </p:grpSpPr>
        <p:pic>
          <p:nvPicPr>
            <p:cNvPr id="13" name="รูปภาพ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762435"/>
            </a:xfrm>
            <a:prstGeom prst="rect">
              <a:avLst/>
            </a:prstGeom>
          </p:spPr>
        </p:pic>
        <p:sp>
          <p:nvSpPr>
            <p:cNvPr id="14" name="สี่เหลี่ยมผืนผ้า 2"/>
            <p:cNvSpPr/>
            <p:nvPr/>
          </p:nvSpPr>
          <p:spPr>
            <a:xfrm>
              <a:off x="4329112" y="5205091"/>
              <a:ext cx="2238375" cy="464743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altLang="en-US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ลงชื่อ  นาย </a:t>
              </a:r>
              <a:r>
                <a:rPr lang="th-TH" altLang="en-US" dirty="0" smtClean="0">
                  <a:latin typeface="BrowalliaUPC" panose="020B0604020202020204" pitchFamily="34" charset="-34"/>
                  <a:cs typeface="BrowalliaUPC" panose="020B0604020202020204" pitchFamily="34" charset="-34"/>
                </a:rPr>
                <a:t>ก</a:t>
              </a:r>
              <a:endParaRPr lang="th-TH" altLang="en-US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5" name="สี่เหลี่ยมผืนผ้า 7"/>
            <p:cNvSpPr/>
            <p:nvPr/>
          </p:nvSpPr>
          <p:spPr>
            <a:xfrm>
              <a:off x="6567487" y="5525463"/>
              <a:ext cx="2238375" cy="464743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altLang="en-US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ลงชื่อ  นาย </a:t>
              </a:r>
              <a:r>
                <a:rPr lang="th-TH" altLang="en-US" dirty="0" smtClean="0">
                  <a:latin typeface="BrowalliaUPC" panose="020B0604020202020204" pitchFamily="34" charset="-34"/>
                  <a:cs typeface="BrowalliaUPC" panose="020B0604020202020204" pitchFamily="34" charset="-34"/>
                </a:rPr>
                <a:t>ข</a:t>
              </a:r>
              <a:endParaRPr lang="th-TH" altLang="en-US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16" name="สี่เหลี่ยมผืนผ้า 8"/>
            <p:cNvSpPr/>
            <p:nvPr/>
          </p:nvSpPr>
          <p:spPr>
            <a:xfrm>
              <a:off x="8805863" y="5816540"/>
              <a:ext cx="2238375" cy="464743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altLang="en-US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ลงชื่อ  นาย </a:t>
              </a:r>
              <a:r>
                <a:rPr lang="th-TH" altLang="en-US" dirty="0" smtClean="0">
                  <a:latin typeface="BrowalliaUPC" panose="020B0604020202020204" pitchFamily="34" charset="-34"/>
                  <a:cs typeface="BrowalliaUPC" panose="020B0604020202020204" pitchFamily="34" charset="-34"/>
                </a:rPr>
                <a:t>ง</a:t>
              </a:r>
              <a:endParaRPr lang="th-TH" altLang="en-US" dirty="0"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sp>
        <p:nvSpPr>
          <p:cNvPr id="17" name="สี่เหลี่ยมผืนผ้า 9"/>
          <p:cNvSpPr/>
          <p:nvPr/>
        </p:nvSpPr>
        <p:spPr>
          <a:xfrm>
            <a:off x="1475656" y="5835122"/>
            <a:ext cx="147875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35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Cr </a:t>
            </a:r>
            <a:r>
              <a:rPr lang="th-TH" altLang="en-US" sz="135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ภาพเช็ค จาก </a:t>
            </a:r>
            <a:r>
              <a:rPr lang="en-US" altLang="en-US" sz="135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Google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92047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896" y="857691"/>
            <a:ext cx="4375088" cy="14191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th-TH" altLang="en-US" sz="2700" dirty="0" smtClean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อนุมัติ</a:t>
            </a:r>
            <a:r>
              <a:rPr lang="th-TH" altLang="en-US" sz="27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ให้จ่ายเงินยืมตามเงื่อนไข ดังนี้</a:t>
            </a:r>
            <a:endParaRPr lang="en-US" altLang="en-US" sz="2700" dirty="0">
              <a:solidFill>
                <a:srgbClr val="0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en-US" altLang="en-US" sz="27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altLang="en-US" sz="270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มีงบประมาณ</a:t>
            </a:r>
            <a:r>
              <a:rPr lang="th-TH" altLang="en-US" sz="27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เพื่อการนั้น</a:t>
            </a:r>
            <a:endParaRPr lang="en-US" altLang="en-US" sz="2700" dirty="0">
              <a:solidFill>
                <a:srgbClr val="0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>
              <a:lnSpc>
                <a:spcPct val="80000"/>
              </a:lnSpc>
            </a:pPr>
            <a:r>
              <a:rPr lang="th-TH" altLang="en-US" sz="27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ผู้ยืม</a:t>
            </a:r>
            <a:r>
              <a:rPr lang="th-TH" altLang="en-US" sz="270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ทำสัญญา </a:t>
            </a:r>
            <a:r>
              <a:rPr lang="th-TH" altLang="en-US" sz="27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โดยไม่มีภาระหนี้เดิม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8834"/>
            <a:ext cx="3995936" cy="857250"/>
          </a:xfrm>
          <a:prstGeom prst="rect">
            <a:avLst/>
          </a:prstGeom>
          <a:solidFill>
            <a:srgbClr val="B3E1FF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th-TH" altLang="en-US" sz="3200" b="1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การจ่ายเงินยืม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67200" y="337880"/>
            <a:ext cx="4572000" cy="1938992"/>
          </a:xfrm>
          <a:prstGeom prst="rect">
            <a:avLst/>
          </a:prstGeom>
          <a:solidFill>
            <a:srgbClr val="B3E1FF"/>
          </a:solidFill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th-TH" altLang="en-US" sz="24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ผู้ยืมสัญญาว่าจะปฏิบัติตามระเบียบของทางราชการทุกประการ หากไม่ปฏิบัติตามที่กำหนด จะยินยอมให้หักเงินเดือน ค่าจ้าง เบี้ยหวัด บำเหน็จ บำนาญ หรือเงินอื่นใดที่ได้รับจากทางราชการ ชดใช้จำนวนเงินที่ยืมไปจนครบถ้วนทันที </a:t>
            </a: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629-8DF4-403E-A167-4B6EE4A0E794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13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1811223214"/>
              </p:ext>
            </p:extLst>
          </p:nvPr>
        </p:nvGraphicFramePr>
        <p:xfrm>
          <a:off x="-469576" y="2445763"/>
          <a:ext cx="8856984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5603" y="2490555"/>
            <a:ext cx="4020666" cy="612255"/>
          </a:xfrm>
        </p:spPr>
        <p:txBody>
          <a:bodyPr>
            <a:normAutofit/>
          </a:bodyPr>
          <a:lstStyle/>
          <a:p>
            <a:pPr algn="ctr"/>
            <a:r>
              <a:rPr lang="th-TH" altLang="en-US" sz="3200" b="1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การส่งใช้เงินยืม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-304800" y="6081612"/>
            <a:ext cx="9144000" cy="914599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th-TH" altLang="en-US" sz="27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ยืมเงินปฏิบัติราชการนอกจากข้อ 1 หรือข้อ 2 ส่งใช้</a:t>
            </a:r>
            <a:r>
              <a:rPr lang="th-TH" altLang="en-US" sz="270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ภายใน 30 วัน</a:t>
            </a:r>
            <a:r>
              <a:rPr lang="th-TH" altLang="en-US" sz="27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นับจาก</a:t>
            </a:r>
            <a:r>
              <a:rPr lang="th-TH" altLang="en-US" sz="270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วันที่ได้รับเงิน</a:t>
            </a:r>
          </a:p>
        </p:txBody>
      </p:sp>
    </p:spTree>
    <p:extLst>
      <p:ext uri="{BB962C8B-B14F-4D97-AF65-F5344CB8AC3E}">
        <p14:creationId xmlns:p14="http://schemas.microsoft.com/office/powerpoint/2010/main" val="469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tabLst>
                <a:tab pos="533387" algn="l"/>
                <a:tab pos="1082648" algn="l"/>
                <a:tab pos="1431890" algn="l"/>
                <a:tab pos="2422465" algn="l"/>
              </a:tabLst>
              <a:defRPr/>
            </a:pPr>
            <a:r>
              <a:rPr lang="th-TH" sz="48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ประเด็นสำคัญเกี่ยวกับการเบิก</a:t>
            </a:r>
            <a:r>
              <a:rPr lang="th-TH" sz="48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จ่ายเงิน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6596360"/>
              </p:ext>
            </p:extLst>
          </p:nvPr>
        </p:nvGraphicFramePr>
        <p:xfrm>
          <a:off x="0" y="1285861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23850" y="4187825"/>
            <a:ext cx="8424863" cy="24923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323850" y="1627188"/>
            <a:ext cx="8424863" cy="2171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1682750" y="2154238"/>
            <a:ext cx="1223963" cy="601662"/>
          </a:xfrm>
          <a:prstGeom prst="ellipse">
            <a:avLst/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1563688" y="2205038"/>
            <a:ext cx="137160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h-TH" sz="400" b="1"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2000" b="1">
                <a:latin typeface="BrowalliaUPC" pitchFamily="34" charset="-34"/>
                <a:cs typeface="BrowalliaUPC" pitchFamily="34" charset="-34"/>
              </a:rPr>
              <a:t>กองคลัง</a:t>
            </a:r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7018338" y="2778125"/>
            <a:ext cx="361950" cy="292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3225800" y="1196975"/>
            <a:ext cx="266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3200" b="1"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กระบวนการจัดเก็บ</a:t>
            </a: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395288" y="1393825"/>
            <a:ext cx="1841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latin typeface="BrowalliaUPC" pitchFamily="34" charset="-34"/>
                <a:cs typeface="BrowalliaUPC" pitchFamily="34" charset="-34"/>
              </a:rPr>
              <a:t/>
            </a:r>
            <a:br>
              <a:rPr lang="en-US" sz="1400">
                <a:latin typeface="BrowalliaUPC" pitchFamily="34" charset="-34"/>
                <a:cs typeface="BrowalliaUPC" pitchFamily="34" charset="-34"/>
              </a:rPr>
            </a:br>
            <a:endParaRPr lang="en-US">
              <a:latin typeface="BrowalliaUPC" pitchFamily="34" charset="-34"/>
              <a:cs typeface="BrowalliaUPC" pitchFamily="34" charset="-34"/>
            </a:endParaRPr>
          </a:p>
          <a:p>
            <a:endParaRPr lang="en-US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903288" y="2616200"/>
            <a:ext cx="309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th-TH" sz="1600">
                <a:latin typeface="BrowalliaUPC" pitchFamily="34" charset="-34"/>
                <a:cs typeface="BrowalliaUPC" pitchFamily="34" charset="-34"/>
              </a:rPr>
              <a:t>1. จัดเก็บเงิน  </a:t>
            </a:r>
          </a:p>
          <a:p>
            <a:pPr marL="533400" indent="-533400"/>
            <a:r>
              <a:rPr lang="th-TH" sz="1600">
                <a:latin typeface="BrowalliaUPC" pitchFamily="34" charset="-34"/>
                <a:cs typeface="BrowalliaUPC" pitchFamily="34" charset="-34"/>
              </a:rPr>
              <a:t>2. ออกใบเสร็จ(ด้วยวิธีการเดิม)</a:t>
            </a:r>
          </a:p>
        </p:txBody>
      </p:sp>
      <p:sp>
        <p:nvSpPr>
          <p:cNvPr id="33802" name="Oval 12"/>
          <p:cNvSpPr>
            <a:spLocks noChangeArrowheads="1"/>
          </p:cNvSpPr>
          <p:nvPr/>
        </p:nvSpPr>
        <p:spPr bwMode="auto">
          <a:xfrm>
            <a:off x="6443663" y="2133600"/>
            <a:ext cx="1584325" cy="576263"/>
          </a:xfrm>
          <a:prstGeom prst="ellipse">
            <a:avLst/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6553200" y="2286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latin typeface="BrowalliaUPC" pitchFamily="34" charset="-34"/>
                <a:cs typeface="BrowalliaUPC" pitchFamily="34" charset="-34"/>
              </a:rPr>
              <a:t>ระบบ</a:t>
            </a:r>
            <a:r>
              <a:rPr lang="en-US" sz="2000" b="1">
                <a:latin typeface="BrowalliaUPC" pitchFamily="34" charset="-34"/>
                <a:cs typeface="BrowalliaUPC" pitchFamily="34" charset="-34"/>
              </a:rPr>
              <a:t> GFMIS</a:t>
            </a:r>
            <a:endParaRPr lang="th-TH" sz="2000" b="1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3302000" y="3676650"/>
            <a:ext cx="2484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th-TH" sz="3200" b="1"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กระบวนการนำส่ง</a:t>
            </a: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588963" y="4383088"/>
            <a:ext cx="1374775" cy="431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000" b="1">
                <a:latin typeface="BrowalliaUPC" pitchFamily="34" charset="-34"/>
                <a:cs typeface="BrowalliaUPC" pitchFamily="34" charset="-34"/>
              </a:rPr>
              <a:t>กองคลัง</a:t>
            </a:r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806" name="Text Box 16"/>
          <p:cNvSpPr txBox="1">
            <a:spLocks noChangeArrowheads="1"/>
          </p:cNvSpPr>
          <p:nvPr/>
        </p:nvSpPr>
        <p:spPr bwMode="auto">
          <a:xfrm>
            <a:off x="3546475" y="4383088"/>
            <a:ext cx="1655763" cy="4318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2000" b="1">
                <a:latin typeface="BrowalliaUPC" pitchFamily="34" charset="-34"/>
                <a:cs typeface="BrowalliaUPC" pitchFamily="34" charset="-34"/>
              </a:rPr>
              <a:t>  ธนาคารกรุงไทย</a:t>
            </a:r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807" name="Text Box 17"/>
          <p:cNvSpPr txBox="1">
            <a:spLocks noChangeArrowheads="1"/>
          </p:cNvSpPr>
          <p:nvPr/>
        </p:nvSpPr>
        <p:spPr bwMode="auto">
          <a:xfrm>
            <a:off x="6003925" y="4410075"/>
            <a:ext cx="2579688" cy="576263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h-TH" sz="600" b="1"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2000" b="1">
                <a:latin typeface="BrowalliaUPC" pitchFamily="34" charset="-34"/>
                <a:cs typeface="BrowalliaUPC" pitchFamily="34" charset="-34"/>
              </a:rPr>
              <a:t>กรมบัญชีกลาง/คลังจังหวัด</a:t>
            </a:r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808" name="AutoShape 18"/>
          <p:cNvSpPr>
            <a:spLocks noChangeArrowheads="1"/>
          </p:cNvSpPr>
          <p:nvPr/>
        </p:nvSpPr>
        <p:spPr bwMode="auto">
          <a:xfrm>
            <a:off x="2174875" y="4525963"/>
            <a:ext cx="1150938" cy="288925"/>
          </a:xfrm>
          <a:prstGeom prst="rightArrow">
            <a:avLst>
              <a:gd name="adj1" fmla="val 50000"/>
              <a:gd name="adj2" fmla="val 99588"/>
            </a:avLst>
          </a:prstGeom>
          <a:solidFill>
            <a:srgbClr val="FFFF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809" name="AutoShape 19"/>
          <p:cNvSpPr>
            <a:spLocks noChangeArrowheads="1"/>
          </p:cNvSpPr>
          <p:nvPr/>
        </p:nvSpPr>
        <p:spPr bwMode="auto">
          <a:xfrm>
            <a:off x="5283200" y="4525963"/>
            <a:ext cx="571500" cy="288925"/>
          </a:xfrm>
          <a:prstGeom prst="rightArrow">
            <a:avLst>
              <a:gd name="adj1" fmla="val 50000"/>
              <a:gd name="adj2" fmla="val 49451"/>
            </a:avLst>
          </a:prstGeom>
          <a:solidFill>
            <a:srgbClr val="FFFF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810" name="AutoShape 20"/>
          <p:cNvSpPr>
            <a:spLocks noChangeArrowheads="1"/>
          </p:cNvSpPr>
          <p:nvPr/>
        </p:nvSpPr>
        <p:spPr bwMode="auto">
          <a:xfrm rot="10800000">
            <a:off x="4140200" y="5300663"/>
            <a:ext cx="336550" cy="431800"/>
          </a:xfrm>
          <a:prstGeom prst="upArrow">
            <a:avLst>
              <a:gd name="adj1" fmla="val 50000"/>
              <a:gd name="adj2" fmla="val 32075"/>
            </a:avLst>
          </a:prstGeom>
          <a:solidFill>
            <a:srgbClr val="FFFF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811" name="Rectangle 21"/>
          <p:cNvSpPr>
            <a:spLocks noChangeArrowheads="1"/>
          </p:cNvSpPr>
          <p:nvPr/>
        </p:nvSpPr>
        <p:spPr bwMode="auto">
          <a:xfrm>
            <a:off x="5456238" y="4311650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BrowalliaUPC" pitchFamily="34" charset="-34"/>
                <a:ea typeface="Cordia New" pitchFamily="34" charset="-34"/>
                <a:cs typeface="BrowalliaUPC" pitchFamily="34" charset="-34"/>
              </a:rPr>
              <a:t> </a:t>
            </a:r>
            <a:endParaRPr lang="en-US">
              <a:latin typeface="BrowalliaUPC" pitchFamily="34" charset="-34"/>
              <a:ea typeface="Cordia New" pitchFamily="34" charset="-34"/>
              <a:cs typeface="BrowalliaUPC" pitchFamily="34" charset="-34"/>
            </a:endParaRPr>
          </a:p>
        </p:txBody>
      </p:sp>
      <p:sp>
        <p:nvSpPr>
          <p:cNvPr id="33812" name="Text Box 22"/>
          <p:cNvSpPr txBox="1">
            <a:spLocks noChangeArrowheads="1"/>
          </p:cNvSpPr>
          <p:nvPr/>
        </p:nvSpPr>
        <p:spPr bwMode="auto">
          <a:xfrm>
            <a:off x="488950" y="4814888"/>
            <a:ext cx="3527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>
                <a:latin typeface="BrowalliaUPC" pitchFamily="34" charset="-34"/>
                <a:cs typeface="BrowalliaUPC" pitchFamily="34" charset="-34"/>
              </a:rPr>
              <a:t>จัดทำใบนำส่งและระบุรหัสอ้างอิง</a:t>
            </a:r>
          </a:p>
          <a:p>
            <a:r>
              <a:rPr lang="th-TH" sz="1600">
                <a:latin typeface="BrowalliaUPC" pitchFamily="34" charset="-34"/>
                <a:cs typeface="BrowalliaUPC" pitchFamily="34" charset="-34"/>
              </a:rPr>
              <a:t>ในใบนำฝากธนาคาร     </a:t>
            </a:r>
          </a:p>
        </p:txBody>
      </p:sp>
      <p:sp>
        <p:nvSpPr>
          <p:cNvPr id="33813" name="Text Box 23"/>
          <p:cNvSpPr txBox="1">
            <a:spLocks noChangeArrowheads="1"/>
          </p:cNvSpPr>
          <p:nvPr/>
        </p:nvSpPr>
        <p:spPr bwMode="auto">
          <a:xfrm>
            <a:off x="3419475" y="6165850"/>
            <a:ext cx="1512888" cy="3968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>
                <a:latin typeface="BrowalliaUPC" pitchFamily="34" charset="-34"/>
                <a:cs typeface="BrowalliaUPC" pitchFamily="34" charset="-34"/>
              </a:rPr>
              <a:t>ระบบ</a:t>
            </a:r>
            <a:r>
              <a:rPr lang="en-US" sz="2000" b="1">
                <a:latin typeface="BrowalliaUPC" pitchFamily="34" charset="-34"/>
                <a:cs typeface="BrowalliaUPC" pitchFamily="34" charset="-34"/>
              </a:rPr>
              <a:t> GFMIS</a:t>
            </a:r>
            <a:endParaRPr lang="th-TH" sz="2000" b="1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814" name="Text Box 24"/>
          <p:cNvSpPr txBox="1">
            <a:spLocks noChangeArrowheads="1"/>
          </p:cNvSpPr>
          <p:nvPr/>
        </p:nvSpPr>
        <p:spPr bwMode="auto">
          <a:xfrm>
            <a:off x="3613150" y="4981575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600">
                <a:latin typeface="BrowalliaUPC" pitchFamily="34" charset="-34"/>
                <a:cs typeface="BrowalliaUPC" pitchFamily="34" charset="-34"/>
              </a:rPr>
              <a:t>รับเงินสด/เช็คเข้าบัญชีเงินฝาก</a:t>
            </a:r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6350000" y="5102225"/>
            <a:ext cx="2376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>
                <a:latin typeface="BrowalliaUPC" pitchFamily="34" charset="-34"/>
                <a:cs typeface="BrowalliaUPC" pitchFamily="34" charset="-34"/>
              </a:rPr>
              <a:t>รับ Statement เพื่อกระทบยอดการนำส่งรายได้/เงินฝาก</a:t>
            </a:r>
          </a:p>
        </p:txBody>
      </p:sp>
      <p:grpSp>
        <p:nvGrpSpPr>
          <p:cNvPr id="33816" name="Group 27"/>
          <p:cNvGrpSpPr>
            <a:grpSpLocks/>
          </p:cNvGrpSpPr>
          <p:nvPr/>
        </p:nvGrpSpPr>
        <p:grpSpPr bwMode="auto">
          <a:xfrm>
            <a:off x="3736975" y="2205038"/>
            <a:ext cx="2478088" cy="611187"/>
            <a:chOff x="1973" y="1071"/>
            <a:chExt cx="1315" cy="385"/>
          </a:xfrm>
        </p:grpSpPr>
        <p:sp>
          <p:nvSpPr>
            <p:cNvPr id="33824" name="AutoShape 28"/>
            <p:cNvSpPr>
              <a:spLocks noChangeArrowheads="1"/>
            </p:cNvSpPr>
            <p:nvPr/>
          </p:nvSpPr>
          <p:spPr bwMode="auto">
            <a:xfrm>
              <a:off x="1973" y="1071"/>
              <a:ext cx="1315" cy="301"/>
            </a:xfrm>
            <a:prstGeom prst="rightArrow">
              <a:avLst>
                <a:gd name="adj1" fmla="val 50000"/>
                <a:gd name="adj2" fmla="val 109219"/>
              </a:avLst>
            </a:prstGeom>
            <a:solidFill>
              <a:srgbClr val="FFFF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33825" name="Text Box 29"/>
            <p:cNvSpPr txBox="1">
              <a:spLocks noChangeArrowheads="1"/>
            </p:cNvSpPr>
            <p:nvPr/>
          </p:nvSpPr>
          <p:spPr bwMode="auto">
            <a:xfrm>
              <a:off x="1974" y="1126"/>
              <a:ext cx="10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1400" b="1">
                  <a:latin typeface="BrowalliaUPC" pitchFamily="34" charset="-34"/>
                  <a:cs typeface="BrowalliaUPC" pitchFamily="34" charset="-34"/>
                </a:rPr>
                <a:t>บันทึกข้อมูลเข้าระบบ </a:t>
              </a:r>
              <a:r>
                <a:rPr lang="en-US" sz="1400" b="1">
                  <a:latin typeface="BrowalliaUPC" pitchFamily="34" charset="-34"/>
                  <a:cs typeface="BrowalliaUPC" pitchFamily="34" charset="-34"/>
                </a:rPr>
                <a:t>GFMIS</a:t>
              </a:r>
              <a:r>
                <a:rPr lang="th-TH" sz="1400" b="1">
                  <a:latin typeface="BrowalliaUPC" pitchFamily="34" charset="-34"/>
                  <a:cs typeface="BrowalliaUPC" pitchFamily="34" charset="-34"/>
                </a:rPr>
                <a:t> </a:t>
              </a:r>
            </a:p>
          </p:txBody>
        </p:sp>
      </p:grpSp>
      <p:sp>
        <p:nvSpPr>
          <p:cNvPr id="33817" name="Text Box 30"/>
          <p:cNvSpPr txBox="1">
            <a:spLocks noChangeArrowheads="1"/>
          </p:cNvSpPr>
          <p:nvPr/>
        </p:nvSpPr>
        <p:spPr bwMode="auto">
          <a:xfrm>
            <a:off x="2387600" y="4525963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400" b="1">
                <a:latin typeface="BrowalliaUPC" pitchFamily="34" charset="-34"/>
                <a:cs typeface="BrowalliaUPC" pitchFamily="34" charset="-34"/>
              </a:rPr>
              <a:t>นำส่งเงิน</a:t>
            </a:r>
          </a:p>
        </p:txBody>
      </p:sp>
      <p:sp>
        <p:nvSpPr>
          <p:cNvPr id="33818" name="AutoShape 31"/>
          <p:cNvSpPr>
            <a:spLocks noChangeArrowheads="1"/>
          </p:cNvSpPr>
          <p:nvPr/>
        </p:nvSpPr>
        <p:spPr bwMode="auto">
          <a:xfrm rot="2550627">
            <a:off x="1922463" y="5589588"/>
            <a:ext cx="1584325" cy="361950"/>
          </a:xfrm>
          <a:prstGeom prst="rightArrow">
            <a:avLst>
              <a:gd name="adj1" fmla="val 50000"/>
              <a:gd name="adj2" fmla="val 109430"/>
            </a:avLst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819" name="Text Box 32"/>
          <p:cNvSpPr txBox="1">
            <a:spLocks noChangeArrowheads="1"/>
          </p:cNvSpPr>
          <p:nvPr/>
        </p:nvSpPr>
        <p:spPr bwMode="auto">
          <a:xfrm rot="2413793">
            <a:off x="1835150" y="5949950"/>
            <a:ext cx="2520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200" b="1">
                <a:latin typeface="BrowalliaUPC" pitchFamily="34" charset="-34"/>
                <a:cs typeface="BrowalliaUPC" pitchFamily="34" charset="-34"/>
              </a:rPr>
              <a:t>บันทึกข้อมูลเข้าระบบ </a:t>
            </a:r>
            <a:r>
              <a:rPr lang="en-US" sz="1200" b="1">
                <a:latin typeface="BrowalliaUPC" pitchFamily="34" charset="-34"/>
                <a:cs typeface="BrowalliaUPC" pitchFamily="34" charset="-34"/>
              </a:rPr>
              <a:t>GFMIS</a:t>
            </a:r>
            <a:r>
              <a:rPr lang="th-TH" sz="1200" b="1">
                <a:latin typeface="BrowalliaUPC" pitchFamily="34" charset="-34"/>
                <a:cs typeface="BrowalliaUPC" pitchFamily="34" charset="-34"/>
              </a:rPr>
              <a:t> </a:t>
            </a:r>
          </a:p>
        </p:txBody>
      </p:sp>
      <p:sp>
        <p:nvSpPr>
          <p:cNvPr id="33820" name="Rectangle 33"/>
          <p:cNvSpPr>
            <a:spLocks noChangeArrowheads="1"/>
          </p:cNvSpPr>
          <p:nvPr/>
        </p:nvSpPr>
        <p:spPr bwMode="auto">
          <a:xfrm>
            <a:off x="185738" y="1227138"/>
            <a:ext cx="8748712" cy="55276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821" name="AutoShape 34"/>
          <p:cNvSpPr>
            <a:spLocks noChangeArrowheads="1"/>
          </p:cNvSpPr>
          <p:nvPr/>
        </p:nvSpPr>
        <p:spPr bwMode="auto">
          <a:xfrm rot="7749326">
            <a:off x="4925219" y="5417344"/>
            <a:ext cx="1295400" cy="430212"/>
          </a:xfrm>
          <a:prstGeom prst="rightArrow">
            <a:avLst>
              <a:gd name="adj1" fmla="val 50000"/>
              <a:gd name="adj2" fmla="val 75277"/>
            </a:avLst>
          </a:prstGeom>
          <a:solidFill>
            <a:srgbClr val="FFFF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822" name="สี่เหลี่ยมผืนผ้า 34"/>
          <p:cNvSpPr>
            <a:spLocks noChangeArrowheads="1"/>
          </p:cNvSpPr>
          <p:nvPr/>
        </p:nvSpPr>
        <p:spPr bwMode="auto">
          <a:xfrm>
            <a:off x="3102826" y="125339"/>
            <a:ext cx="2909771" cy="71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4400" b="1" dirty="0" smtClean="0">
                <a:solidFill>
                  <a:schemeClr val="tx2"/>
                </a:solidFill>
                <a:latin typeface="BrowalliaUPC" pitchFamily="34" charset="-34"/>
                <a:cs typeface="BrowalliaUPC" pitchFamily="34" charset="-34"/>
              </a:rPr>
              <a:t>รับ</a:t>
            </a:r>
            <a:r>
              <a:rPr lang="th-TH" sz="4400" b="1" dirty="0">
                <a:solidFill>
                  <a:schemeClr val="tx2"/>
                </a:solidFill>
                <a:latin typeface="BrowalliaUPC" pitchFamily="34" charset="-34"/>
                <a:cs typeface="BrowalliaUPC" pitchFamily="34" charset="-34"/>
              </a:rPr>
              <a:t>และนำส่งเงิน</a:t>
            </a:r>
            <a:endParaRPr lang="th-TH" sz="4400" dirty="0">
              <a:solidFill>
                <a:schemeClr val="tx2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3" name="ตัวยึดหมายเลขภาพนิ่ง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5BD56-1FEE-42FA-924B-CFCABD1DE0C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08520" y="714375"/>
            <a:ext cx="7945193" cy="1357313"/>
          </a:xfrm>
        </p:spPr>
        <p:txBody>
          <a:bodyPr>
            <a:normAutofit/>
          </a:bodyPr>
          <a:lstStyle/>
          <a:p>
            <a:pPr marL="609585" indent="-609585">
              <a:lnSpc>
                <a:spcPct val="80000"/>
              </a:lnSpc>
              <a:buNone/>
            </a:pPr>
            <a:r>
              <a:rPr lang="th-TH" sz="4400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</a:t>
            </a:r>
            <a:r>
              <a:rPr lang="th-TH" sz="3600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dirty="0">
                <a:solidFill>
                  <a:srgbClr val="FF3300"/>
                </a:solidFill>
                <a:latin typeface="BrowalliaUPC" pitchFamily="34" charset="-34"/>
                <a:cs typeface="BrowalliaUPC" pitchFamily="34" charset="-34"/>
              </a:rPr>
              <a:t>- รับเงินจากบุคคลภายนอกหรือผู้ที่เกี่ยวข้อง (เงินสด/เช็ค)</a:t>
            </a:r>
          </a:p>
          <a:p>
            <a:pPr marL="609585" indent="-609585">
              <a:buSzPct val="75000"/>
              <a:buNone/>
            </a:pPr>
            <a:r>
              <a:rPr lang="th-TH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dirty="0">
                <a:solidFill>
                  <a:srgbClr val="9933FF"/>
                </a:solidFill>
                <a:latin typeface="BrowalliaUPC" pitchFamily="34" charset="-34"/>
                <a:cs typeface="BrowalliaUPC" pitchFamily="34" charset="-34"/>
              </a:rPr>
              <a:t>- รับเงินจากคลัง (เข้าบัญชีเงินฝากธนาคาร)</a:t>
            </a:r>
          </a:p>
          <a:p>
            <a:pPr marL="609585" indent="-609585">
              <a:buSzPct val="75000"/>
              <a:buNone/>
            </a:pPr>
            <a:endParaRPr lang="th-TH" sz="40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83" y="0"/>
            <a:ext cx="3143250" cy="71437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th-TH" sz="4800" b="1" kern="0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การรับเงิน</a:t>
            </a:r>
          </a:p>
          <a:p>
            <a:pPr marL="609585" indent="-609585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th-TH" sz="4000" b="1" kern="0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endParaRPr lang="th-TH" sz="3600" b="1" kern="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" y="3910468"/>
            <a:ext cx="5148064" cy="71437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th-TH" sz="4800" b="1" kern="0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การนำเงินส่งหรือฝากคลัง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th-TH" sz="4400" b="1" kern="0" dirty="0">
                <a:solidFill>
                  <a:srgbClr val="CC0099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endParaRPr lang="th-TH" sz="3600" b="1" kern="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4581128"/>
            <a:ext cx="9144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585" indent="-609585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th-TH" sz="4800" kern="0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</a:t>
            </a:r>
            <a:r>
              <a:rPr lang="th-TH" sz="4000" kern="0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4000" kern="0" dirty="0">
                <a:solidFill>
                  <a:srgbClr val="FF00FF"/>
                </a:solidFill>
                <a:latin typeface="BrowalliaUPC" pitchFamily="34" charset="-34"/>
                <a:cs typeface="BrowalliaUPC" pitchFamily="34" charset="-34"/>
              </a:rPr>
              <a:t>- </a:t>
            </a:r>
            <a:r>
              <a:rPr lang="th-TH" sz="3200" kern="0" dirty="0">
                <a:solidFill>
                  <a:srgbClr val="FF00FF"/>
                </a:solidFill>
                <a:latin typeface="BrowalliaUPC" pitchFamily="34" charset="-34"/>
                <a:cs typeface="BrowalliaUPC" pitchFamily="34" charset="-34"/>
              </a:rPr>
              <a:t>เงินรายได้แผ่นดินอย่างน้อยเดือนละครั้ง</a:t>
            </a:r>
          </a:p>
          <a:p>
            <a:pPr marL="609585" indent="-609585" eaLnBrk="0" hangingPunct="0">
              <a:spcBef>
                <a:spcPct val="20000"/>
              </a:spcBef>
              <a:defRPr/>
            </a:pPr>
            <a:r>
              <a:rPr lang="th-TH" sz="3200" kern="0" dirty="0">
                <a:solidFill>
                  <a:srgbClr val="009900"/>
                </a:solidFill>
                <a:latin typeface="BrowalliaUPC" pitchFamily="34" charset="-34"/>
                <a:cs typeface="BrowalliaUPC" pitchFamily="34" charset="-34"/>
              </a:rPr>
              <a:t>	- เงินงบประมาณ (เบิกเกินส่งคืน)ภายใน15วันทำการ</a:t>
            </a:r>
          </a:p>
          <a:p>
            <a:pPr marL="609585" indent="-609585" eaLnBrk="0" hangingPunct="0">
              <a:spcBef>
                <a:spcPct val="20000"/>
              </a:spcBef>
              <a:defRPr/>
            </a:pPr>
            <a:r>
              <a:rPr lang="th-TH" sz="3200" kern="0" dirty="0">
                <a:solidFill>
                  <a:srgbClr val="9900CC"/>
                </a:solidFill>
                <a:latin typeface="BrowalliaUPC" pitchFamily="34" charset="-34"/>
                <a:cs typeface="BrowalliaUPC" pitchFamily="34" charset="-34"/>
              </a:rPr>
              <a:t>	- เงินนอกงบประมาณอย่างน้อยเดือนละครั้ง</a:t>
            </a:r>
          </a:p>
          <a:p>
            <a:pPr marL="609585" indent="-609585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th-TH" sz="3200" kern="0" dirty="0">
                <a:solidFill>
                  <a:srgbClr val="CC0099"/>
                </a:solidFill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3200" kern="0" dirty="0">
                <a:latin typeface="BrowalliaUPC" pitchFamily="34" charset="-34"/>
                <a:cs typeface="BrowalliaUPC" pitchFamily="34" charset="-34"/>
              </a:rPr>
              <a:t>- กรณีเช็คให้นำส่ง/ฝากทันที</a:t>
            </a:r>
          </a:p>
          <a:p>
            <a:pPr marL="609585" indent="-609585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th-TH" sz="3600" kern="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349" y="2400460"/>
            <a:ext cx="4355976" cy="648072"/>
          </a:xfrm>
          <a:prstGeom prst="rect">
            <a:avLst/>
          </a:prstGeom>
          <a:solidFill>
            <a:srgbClr val="99FF66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>
              <a:lnSpc>
                <a:spcPct val="80000"/>
              </a:lnSpc>
              <a:buFont typeface="Arial" pitchFamily="34" charset="0"/>
              <a:buNone/>
            </a:pPr>
            <a:r>
              <a:rPr lang="th-TH" sz="4800" b="1" dirty="0" smtClean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   การเก็บรักษาเงิน</a:t>
            </a:r>
            <a:endParaRPr lang="th-TH" sz="4800" b="1" dirty="0">
              <a:solidFill>
                <a:srgbClr val="0000FF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319464" y="2004454"/>
            <a:ext cx="4824536" cy="197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90575" lvl="1" indent="-533387" eaLnBrk="0" hangingPunct="0">
              <a:buSzPct val="75000"/>
              <a:buFont typeface="Arial" panose="020B0604020202020204" pitchFamily="34" charset="0"/>
              <a:buChar char="•"/>
              <a:defRPr/>
            </a:pPr>
            <a:r>
              <a:rPr lang="th-TH" sz="3200" kern="0" dirty="0">
                <a:solidFill>
                  <a:srgbClr val="0000FF"/>
                </a:solidFill>
                <a:latin typeface="BrowalliaUPC" pitchFamily="34" charset="-34"/>
                <a:cs typeface="BrowalliaUPC" pitchFamily="34" charset="-34"/>
              </a:rPr>
              <a:t>วงเงินเก็บรักษา</a:t>
            </a:r>
          </a:p>
          <a:p>
            <a:pPr marL="990575" lvl="1" indent="-533387" eaLnBrk="0" hangingPunct="0">
              <a:buSzPct val="75000"/>
              <a:buFont typeface="Arial" panose="020B0604020202020204" pitchFamily="34" charset="0"/>
              <a:buChar char="•"/>
              <a:defRPr/>
            </a:pPr>
            <a:r>
              <a:rPr lang="th-TH" sz="3200" kern="0" dirty="0">
                <a:solidFill>
                  <a:srgbClr val="9900CC"/>
                </a:solidFill>
                <a:latin typeface="BrowalliaUPC" pitchFamily="34" charset="-34"/>
                <a:cs typeface="BrowalliaUPC" pitchFamily="34" charset="-34"/>
              </a:rPr>
              <a:t>ตู้นิรภัย</a:t>
            </a:r>
          </a:p>
          <a:p>
            <a:pPr marL="990575" lvl="1" indent="-533387" eaLnBrk="0" hangingPunct="0">
              <a:buSzPct val="75000"/>
              <a:buFont typeface="Arial" panose="020B0604020202020204" pitchFamily="34" charset="0"/>
              <a:buChar char="•"/>
              <a:defRPr/>
            </a:pPr>
            <a:r>
              <a:rPr lang="th-TH" sz="3200" kern="0" dirty="0">
                <a:solidFill>
                  <a:srgbClr val="009900"/>
                </a:solidFill>
                <a:latin typeface="BrowalliaUPC" pitchFamily="34" charset="-34"/>
                <a:cs typeface="BrowalliaUPC" pitchFamily="34" charset="-34"/>
              </a:rPr>
              <a:t>กรรมการเก็บรักษาเงิน</a:t>
            </a:r>
          </a:p>
          <a:p>
            <a:pPr marL="990575" lvl="1" indent="-533387" eaLnBrk="0" hangingPunct="0">
              <a:buSzPct val="75000"/>
              <a:buFont typeface="Arial" panose="020B0604020202020204" pitchFamily="34" charset="0"/>
              <a:buChar char="•"/>
              <a:defRPr/>
            </a:pPr>
            <a:r>
              <a:rPr lang="th-TH" sz="3200" kern="0" dirty="0">
                <a:solidFill>
                  <a:srgbClr val="FF00FF"/>
                </a:solidFill>
                <a:latin typeface="BrowalliaUPC" pitchFamily="34" charset="-34"/>
                <a:cs typeface="BrowalliaUPC" pitchFamily="34" charset="-34"/>
              </a:rPr>
              <a:t>รายงานเงินคงเหลือประจำวัน</a:t>
            </a:r>
            <a:endParaRPr lang="th-TH" sz="2400" kern="0" dirty="0">
              <a:solidFill>
                <a:srgbClr val="FF00FF"/>
              </a:solidFill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16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124645" y="2941637"/>
            <a:ext cx="1828800" cy="100806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h-TH" sz="2000" b="1">
                <a:latin typeface="BrowalliaUPC" pitchFamily="34" charset="-34"/>
                <a:cs typeface="BrowalliaUPC" pitchFamily="34" charset="-34"/>
              </a:rPr>
              <a:t>การกำหนด</a:t>
            </a:r>
          </a:p>
          <a:p>
            <a:pPr algn="ctr">
              <a:defRPr/>
            </a:pPr>
            <a:r>
              <a:rPr lang="th-TH" sz="2000" b="1">
                <a:latin typeface="BrowalliaUPC" pitchFamily="34" charset="-34"/>
                <a:cs typeface="BrowalliaUPC" pitchFamily="34" charset="-34"/>
              </a:rPr>
              <a:t>รหัสสินทรัพย์</a:t>
            </a:r>
          </a:p>
          <a:p>
            <a:pPr algn="ctr">
              <a:defRPr/>
            </a:pPr>
            <a:r>
              <a:rPr lang="th-TH" sz="2000" b="1">
                <a:latin typeface="BrowalliaUPC" pitchFamily="34" charset="-34"/>
                <a:cs typeface="BrowalliaUPC" pitchFamily="34" charset="-34"/>
              </a:rPr>
              <a:t>(1)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572570" y="1357312"/>
            <a:ext cx="1828800" cy="1008063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66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h-TH" sz="2000" b="1" dirty="0">
                <a:latin typeface="BrowalliaUPC" pitchFamily="34" charset="-34"/>
                <a:cs typeface="BrowalliaUPC" pitchFamily="34" charset="-34"/>
              </a:rPr>
              <a:t>การได้มาของ</a:t>
            </a:r>
          </a:p>
          <a:p>
            <a:pPr algn="ctr">
              <a:defRPr/>
            </a:pPr>
            <a:r>
              <a:rPr lang="th-TH" sz="2000" b="1" dirty="0">
                <a:latin typeface="BrowalliaUPC" pitchFamily="34" charset="-34"/>
                <a:cs typeface="BrowalliaUPC" pitchFamily="34" charset="-34"/>
              </a:rPr>
              <a:t>สินทรัพย์</a:t>
            </a:r>
          </a:p>
          <a:p>
            <a:pPr algn="ctr">
              <a:defRPr/>
            </a:pPr>
            <a:r>
              <a:rPr lang="th-TH" sz="2000" b="1" dirty="0">
                <a:latin typeface="BrowalliaUPC" pitchFamily="34" charset="-34"/>
                <a:cs typeface="BrowalliaUPC" pitchFamily="34" charset="-34"/>
              </a:rPr>
              <a:t>(2)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6009383" y="2941637"/>
            <a:ext cx="1828800" cy="1008063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h-TH" sz="2000" b="1">
                <a:latin typeface="BrowalliaUPC" pitchFamily="34" charset="-34"/>
                <a:cs typeface="BrowalliaUPC" pitchFamily="34" charset="-34"/>
              </a:rPr>
              <a:t>การตัดจำหน่าย</a:t>
            </a:r>
          </a:p>
          <a:p>
            <a:pPr algn="ctr">
              <a:defRPr/>
            </a:pPr>
            <a:r>
              <a:rPr lang="th-TH" sz="2000" b="1">
                <a:latin typeface="BrowalliaUPC" pitchFamily="34" charset="-34"/>
                <a:cs typeface="BrowalliaUPC" pitchFamily="34" charset="-34"/>
              </a:rPr>
              <a:t>สินทรัพย์</a:t>
            </a:r>
          </a:p>
          <a:p>
            <a:pPr algn="ctr">
              <a:defRPr/>
            </a:pPr>
            <a:r>
              <a:rPr lang="th-TH" sz="2000" b="1">
                <a:latin typeface="BrowalliaUPC" pitchFamily="34" charset="-34"/>
                <a:cs typeface="BrowalliaUPC" pitchFamily="34" charset="-34"/>
              </a:rPr>
              <a:t>(3)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336033" y="4441825"/>
            <a:ext cx="2286000" cy="1008062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66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h-TH" sz="2000" b="1">
                <a:latin typeface="BrowalliaUPC" pitchFamily="34" charset="-34"/>
                <a:cs typeface="BrowalliaUPC" pitchFamily="34" charset="-34"/>
              </a:rPr>
              <a:t>ประมวลผลสิ้นงวด</a:t>
            </a:r>
          </a:p>
          <a:p>
            <a:pPr algn="ctr">
              <a:defRPr/>
            </a:pPr>
            <a:r>
              <a:rPr lang="th-TH" sz="2000" b="1">
                <a:latin typeface="BrowalliaUPC" pitchFamily="34" charset="-34"/>
                <a:cs typeface="BrowalliaUPC" pitchFamily="34" charset="-34"/>
              </a:rPr>
              <a:t>/สิ้นปีบัญชี</a:t>
            </a:r>
          </a:p>
          <a:p>
            <a:pPr algn="ctr">
              <a:defRPr/>
            </a:pPr>
            <a:r>
              <a:rPr lang="th-TH" sz="2000" b="1">
                <a:latin typeface="BrowalliaUPC" pitchFamily="34" charset="-34"/>
                <a:cs typeface="BrowalliaUPC" pitchFamily="34" charset="-34"/>
              </a:rPr>
              <a:t>(4)</a:t>
            </a:r>
          </a:p>
        </p:txBody>
      </p:sp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3556695" y="2805112"/>
            <a:ext cx="2032000" cy="1203325"/>
          </a:xfrm>
          <a:prstGeom prst="flowChartMultidocument">
            <a:avLst/>
          </a:prstGeom>
          <a:solidFill>
            <a:srgbClr val="00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810695" y="3246437"/>
            <a:ext cx="13970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3200" b="1">
                <a:latin typeface="BrowalliaUPC" pitchFamily="34" charset="-34"/>
                <a:cs typeface="BrowalliaUPC" pitchFamily="34" charset="-34"/>
              </a:rPr>
              <a:t>รายงาน</a:t>
            </a: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251520" y="984250"/>
            <a:ext cx="8642350" cy="48244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5849" name="AutoShape 10"/>
          <p:cNvSpPr>
            <a:spLocks noChangeArrowheads="1"/>
          </p:cNvSpPr>
          <p:nvPr/>
        </p:nvSpPr>
        <p:spPr bwMode="auto">
          <a:xfrm rot="5400000" flipH="1">
            <a:off x="2713733" y="2149475"/>
            <a:ext cx="6477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5850" name="AutoShape 11"/>
          <p:cNvSpPr>
            <a:spLocks noChangeArrowheads="1"/>
          </p:cNvSpPr>
          <p:nvPr/>
        </p:nvSpPr>
        <p:spPr bwMode="auto">
          <a:xfrm rot="-5400000">
            <a:off x="5606952" y="2148681"/>
            <a:ext cx="647700" cy="649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5851" name="AutoShape 12"/>
          <p:cNvSpPr>
            <a:spLocks noChangeArrowheads="1"/>
          </p:cNvSpPr>
          <p:nvPr/>
        </p:nvSpPr>
        <p:spPr bwMode="auto">
          <a:xfrm rot="5400000" flipV="1">
            <a:off x="5695852" y="4079081"/>
            <a:ext cx="647700" cy="649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5852" name="AutoShape 13"/>
          <p:cNvSpPr>
            <a:spLocks noChangeArrowheads="1"/>
          </p:cNvSpPr>
          <p:nvPr/>
        </p:nvSpPr>
        <p:spPr bwMode="auto">
          <a:xfrm rot="10800000" flipV="1">
            <a:off x="2607370" y="4046537"/>
            <a:ext cx="647700" cy="6492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5853" name="สี่เหลี่ยมผืนผ้า 14"/>
          <p:cNvSpPr>
            <a:spLocks noChangeArrowheads="1"/>
          </p:cNvSpPr>
          <p:nvPr/>
        </p:nvSpPr>
        <p:spPr bwMode="auto">
          <a:xfrm>
            <a:off x="3710171" y="214313"/>
            <a:ext cx="17347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tx2"/>
                </a:solidFill>
                <a:latin typeface="BrowalliaUPC" pitchFamily="34" charset="-34"/>
                <a:cs typeface="BrowalliaUPC" pitchFamily="34" charset="-34"/>
              </a:rPr>
              <a:t>ทรัพย์สิน</a:t>
            </a:r>
            <a:endParaRPr lang="th-TH" sz="4400" dirty="0">
              <a:solidFill>
                <a:schemeClr val="tx2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4" name="ตัวยึดหมายเลขภาพนิ่ง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F93A4-F9BB-4314-995D-A23DE580FAD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 txBox="1">
            <a:spLocks/>
          </p:cNvSpPr>
          <p:nvPr/>
        </p:nvSpPr>
        <p:spPr bwMode="auto">
          <a:xfrm>
            <a:off x="26988" y="1008063"/>
            <a:ext cx="9069387" cy="5786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SzPct val="70000"/>
              <a:buFont typeface="Monotype Sorts" pitchFamily="2" charset="2"/>
              <a:buNone/>
            </a:pPr>
            <a:r>
              <a:rPr lang="th-TH" altLang="th-TH" sz="3400" b="1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	</a:t>
            </a:r>
          </a:p>
        </p:txBody>
      </p:sp>
      <p:sp>
        <p:nvSpPr>
          <p:cNvPr id="73731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algn="ctr" eaLnBrk="1" hangingPunct="1"/>
            <a:r>
              <a:rPr lang="th-TH" altLang="th-TH" sz="3600" dirty="0" smtClean="0">
                <a:latin typeface="Browallia New" pitchFamily="34" charset="-34"/>
                <a:cs typeface="Browallia New" pitchFamily="34" charset="-34"/>
              </a:rPr>
              <a:t>ตารางอายุการใช้งานและอัตราค่าเสื่อมราคาทรัพย์สิน</a:t>
            </a: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5257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th-TH" altLang="th-TH" sz="2600" b="1" dirty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 eaLnBrk="1" hangingPunct="1"/>
            <a:r>
              <a:rPr lang="th-TH" altLang="th-TH" sz="26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ประเภททรัพย์สิน</a:t>
            </a:r>
          </a:p>
          <a:p>
            <a:pPr eaLnBrk="1" hangingPunct="1"/>
            <a:endParaRPr lang="th-TH" altLang="th-TH" sz="2600" b="1" dirty="0">
              <a:solidFill>
                <a:schemeClr val="tx2"/>
              </a:solidFill>
              <a:latin typeface="Browallia New" pitchFamily="34" charset="-34"/>
              <a:cs typeface="Browallia New" pitchFamily="34" charset="-34"/>
            </a:endParaRPr>
          </a:p>
          <a:p>
            <a:pPr eaLnBrk="1" hangingPunct="1"/>
            <a:r>
              <a:rPr lang="th-TH" altLang="th-TH" sz="26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1. อาคารถาวร</a:t>
            </a:r>
          </a:p>
          <a:p>
            <a:pPr eaLnBrk="1" hangingPunct="1"/>
            <a:r>
              <a:rPr lang="th-TH" altLang="th-TH" sz="26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2. อาคารชั่วคราว / โรงเรียน</a:t>
            </a:r>
          </a:p>
          <a:p>
            <a:pPr eaLnBrk="1" hangingPunct="1"/>
            <a:r>
              <a:rPr lang="th-TH" altLang="th-TH" sz="26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3. สิ่งก่อสร้าง</a:t>
            </a:r>
          </a:p>
          <a:p>
            <a:pPr eaLnBrk="1" hangingPunct="1"/>
            <a:r>
              <a:rPr lang="th-TH" altLang="th-TH" sz="26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    3.1 ใช้คอนกรีตเสริมเหล็กหรือโครง  </a:t>
            </a:r>
          </a:p>
          <a:p>
            <a:pPr eaLnBrk="1" hangingPunct="1"/>
            <a:r>
              <a:rPr lang="th-TH" altLang="th-TH" sz="26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           เหล็กเป็นส่วนประกอบหลัก</a:t>
            </a:r>
          </a:p>
          <a:p>
            <a:pPr eaLnBrk="1" hangingPunct="1"/>
            <a:r>
              <a:rPr lang="th-TH" altLang="th-TH" sz="26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    3.2 ใช้ไม้หรือวัสดุอื่นๆ เป็นส่วนประกอบ</a:t>
            </a:r>
          </a:p>
          <a:p>
            <a:pPr eaLnBrk="1" hangingPunct="1"/>
            <a:r>
              <a:rPr lang="th-TH" altLang="th-TH" sz="26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4. ครุภัณฑ์สำนักงาน</a:t>
            </a:r>
          </a:p>
          <a:p>
            <a:pPr eaLnBrk="1" hangingPunct="1"/>
            <a:r>
              <a:rPr lang="th-TH" altLang="th-TH" sz="26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5. ครุภัณฑ์ยานพาหนะและขนส่ง</a:t>
            </a:r>
          </a:p>
          <a:p>
            <a:pPr eaLnBrk="1" hangingPunct="1"/>
            <a:r>
              <a:rPr lang="th-TH" altLang="th-TH" sz="26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6. ครุภัณฑ์ไฟฟ้าและวิทยุ (ยกเว้นเครื่อง</a:t>
            </a:r>
          </a:p>
          <a:p>
            <a:pPr eaLnBrk="1" hangingPunct="1"/>
            <a:r>
              <a:rPr lang="th-TH" altLang="th-TH" sz="26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    กำเนิดไฟฟ้าให้มีอายุการใช้งาน 15-20 ปี)</a:t>
            </a:r>
          </a:p>
          <a:p>
            <a:pPr eaLnBrk="1" hangingPunct="1"/>
            <a:r>
              <a:rPr lang="th-TH" altLang="th-TH" sz="2600" b="1" dirty="0">
                <a:solidFill>
                  <a:schemeClr val="tx2"/>
                </a:solidFill>
                <a:latin typeface="Browallia New" pitchFamily="34" charset="-34"/>
                <a:cs typeface="Browallia New" pitchFamily="34" charset="-34"/>
              </a:rPr>
              <a:t>7. ครุภัณฑ์โฆษณาและเผยแพร่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30713" y="1101725"/>
            <a:ext cx="4954587" cy="5997575"/>
            <a:chOff x="2791" y="480"/>
            <a:chExt cx="3121" cy="3778"/>
          </a:xfrm>
        </p:grpSpPr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3072" y="480"/>
              <a:ext cx="1440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th-TH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อายุการใช้งาน</a:t>
              </a:r>
            </a:p>
            <a:p>
              <a:pPr algn="ctr" eaLnBrk="1" hangingPunct="1"/>
              <a:r>
                <a:rPr lang="th-TH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(ปี)</a:t>
              </a:r>
            </a:p>
            <a:p>
              <a:pPr algn="ctr" eaLnBrk="1" hangingPunct="1"/>
              <a:r>
                <a:rPr lang="th-TH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อย่างต่ำ  อย่างสูง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791" y="1200"/>
              <a:ext cx="1011" cy="3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15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8</a:t>
              </a:r>
            </a:p>
            <a:p>
              <a:pPr algn="ctr" eaLnBrk="1" hangingPunct="1"/>
              <a:endParaRPr lang="en-US" altLang="th-TH" sz="2600" b="1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15</a:t>
              </a:r>
            </a:p>
            <a:p>
              <a:pPr algn="ctr" eaLnBrk="1" hangingPunct="1"/>
              <a:endParaRPr lang="en-US" altLang="th-TH" sz="2600" b="1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5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8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5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5</a:t>
              </a:r>
            </a:p>
            <a:p>
              <a:pPr algn="ctr" eaLnBrk="1" hangingPunct="1"/>
              <a:endParaRPr lang="en-US" altLang="th-TH" sz="2600" b="1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5</a:t>
              </a:r>
            </a:p>
            <a:p>
              <a:pPr algn="ctr" eaLnBrk="1" hangingPunct="1"/>
              <a:endParaRPr lang="en-US" altLang="th-TH" sz="2600" b="1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4476" y="488"/>
              <a:ext cx="1208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h-TH" altLang="th-TH" sz="2600" b="1" dirty="0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อัตราค่าเสื่อม</a:t>
              </a:r>
            </a:p>
            <a:p>
              <a:pPr algn="ctr" eaLnBrk="1" hangingPunct="1"/>
              <a:r>
                <a:rPr lang="th-TH" altLang="th-TH" sz="2600" b="1" dirty="0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ราคา/ปี (ร้อยละ)</a:t>
              </a:r>
            </a:p>
            <a:p>
              <a:pPr algn="ctr" eaLnBrk="1" hangingPunct="1"/>
              <a:r>
                <a:rPr lang="th-TH" altLang="th-TH" sz="2600" b="1" dirty="0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อย่างต่ำ  อย่างสูง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3574" y="1200"/>
              <a:ext cx="938" cy="3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40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15</a:t>
              </a:r>
            </a:p>
            <a:p>
              <a:pPr algn="ctr" eaLnBrk="1" hangingPunct="1"/>
              <a:endParaRPr lang="en-US" altLang="th-TH" sz="2600" b="1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25</a:t>
              </a:r>
            </a:p>
            <a:p>
              <a:pPr algn="ctr" eaLnBrk="1" hangingPunct="1"/>
              <a:endParaRPr lang="en-US" altLang="th-TH" sz="2600" b="1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15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12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8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10 </a:t>
              </a:r>
            </a:p>
            <a:p>
              <a:pPr algn="ctr" eaLnBrk="1" hangingPunct="1"/>
              <a:endParaRPr lang="en-US" altLang="th-TH" sz="2600" b="1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10</a:t>
              </a:r>
            </a:p>
            <a:p>
              <a:pPr algn="ctr" eaLnBrk="1" hangingPunct="1"/>
              <a:endParaRPr lang="en-US" altLang="th-TH" sz="2600" b="1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4105" y="1200"/>
              <a:ext cx="1092" cy="3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2.5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6.5</a:t>
              </a:r>
            </a:p>
            <a:p>
              <a:pPr algn="ctr" eaLnBrk="1" hangingPunct="1"/>
              <a:endParaRPr lang="en-US" altLang="th-TH" sz="2600" b="1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4</a:t>
              </a:r>
            </a:p>
            <a:p>
              <a:pPr algn="ctr" eaLnBrk="1" hangingPunct="1"/>
              <a:endParaRPr lang="en-US" altLang="th-TH" sz="2600" b="1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6.5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8.5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12.5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10</a:t>
              </a:r>
            </a:p>
            <a:p>
              <a:pPr algn="ctr" eaLnBrk="1" hangingPunct="1"/>
              <a:endParaRPr lang="en-US" altLang="th-TH" sz="2600" b="1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 eaLnBrk="1" hangingPunct="1"/>
              <a:r>
                <a:rPr lang="en-US" altLang="th-TH" sz="2600" b="1">
                  <a:solidFill>
                    <a:srgbClr val="0070C0"/>
                  </a:solidFill>
                  <a:latin typeface="Browallia New" pitchFamily="34" charset="-34"/>
                  <a:cs typeface="Browallia New" pitchFamily="34" charset="-34"/>
                </a:rPr>
                <a:t>10</a:t>
              </a:r>
            </a:p>
            <a:p>
              <a:pPr algn="ctr" eaLnBrk="1" hangingPunct="1"/>
              <a:endParaRPr lang="en-US" altLang="th-TH" sz="2600" b="1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4936" y="1200"/>
              <a:ext cx="976" cy="3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6.5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12.5</a:t>
              </a:r>
            </a:p>
            <a:p>
              <a:pPr algn="ctr" eaLnBrk="1" hangingPunct="1"/>
              <a:endParaRPr lang="en-US" altLang="th-TH" sz="2600" b="1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6.5</a:t>
              </a:r>
            </a:p>
            <a:p>
              <a:pPr algn="ctr" eaLnBrk="1" hangingPunct="1"/>
              <a:endParaRPr lang="en-US" altLang="th-TH" sz="2600" b="1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20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12.5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20</a:t>
              </a: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20</a:t>
              </a:r>
            </a:p>
            <a:p>
              <a:pPr algn="ctr" eaLnBrk="1" hangingPunct="1"/>
              <a:endParaRPr lang="en-US" altLang="th-TH" sz="2600" b="1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 eaLnBrk="1" hangingPunct="1"/>
              <a:r>
                <a:rPr lang="en-US" altLang="th-TH" sz="2600" b="1">
                  <a:solidFill>
                    <a:srgbClr val="002060"/>
                  </a:solidFill>
                  <a:latin typeface="Browallia New" pitchFamily="34" charset="-34"/>
                  <a:cs typeface="Browallia New" pitchFamily="34" charset="-34"/>
                </a:rPr>
                <a:t>20</a:t>
              </a:r>
            </a:p>
            <a:p>
              <a:pPr algn="ctr" eaLnBrk="1" hangingPunct="1"/>
              <a:endParaRPr lang="en-US" altLang="th-TH" sz="2600" b="1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73734" name="Line 11"/>
          <p:cNvSpPr>
            <a:spLocks noChangeShapeType="1"/>
          </p:cNvSpPr>
          <p:nvPr/>
        </p:nvSpPr>
        <p:spPr bwMode="auto">
          <a:xfrm>
            <a:off x="457200" y="1066800"/>
            <a:ext cx="8153400" cy="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5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80528" y="0"/>
            <a:ext cx="8185248" cy="6741368"/>
            <a:chOff x="-180528" y="0"/>
            <a:chExt cx="8185248" cy="67413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0671" t="21410" r="29717" b="17314"/>
            <a:stretch/>
          </p:blipFill>
          <p:spPr>
            <a:xfrm>
              <a:off x="-180528" y="0"/>
              <a:ext cx="8185248" cy="6741368"/>
            </a:xfrm>
            <a:prstGeom prst="rect">
              <a:avLst/>
            </a:prstGeom>
          </p:spPr>
        </p:pic>
        <p:sp>
          <p:nvSpPr>
            <p:cNvPr id="8" name="สี่เหลี่ยมผืนผ้า 4"/>
            <p:cNvSpPr/>
            <p:nvPr/>
          </p:nvSpPr>
          <p:spPr>
            <a:xfrm>
              <a:off x="2339752" y="836712"/>
              <a:ext cx="4397994" cy="2880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สี่เหลี่ยมผืนผ้า 4"/>
            <p:cNvSpPr/>
            <p:nvPr/>
          </p:nvSpPr>
          <p:spPr>
            <a:xfrm>
              <a:off x="1713099" y="1817440"/>
              <a:ext cx="3290949" cy="315416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สี่เหลี่ยมผืนผ้า 4"/>
            <p:cNvSpPr/>
            <p:nvPr/>
          </p:nvSpPr>
          <p:spPr>
            <a:xfrm>
              <a:off x="1713098" y="2204864"/>
              <a:ext cx="4840101" cy="2160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สี่เหลี่ยมผืนผ้า 4"/>
            <p:cNvSpPr/>
            <p:nvPr/>
          </p:nvSpPr>
          <p:spPr>
            <a:xfrm>
              <a:off x="1699968" y="2798168"/>
              <a:ext cx="3160064" cy="270792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สี่เหลี่ยมผืนผ้า 4"/>
            <p:cNvSpPr/>
            <p:nvPr/>
          </p:nvSpPr>
          <p:spPr>
            <a:xfrm>
              <a:off x="2958717" y="4498976"/>
              <a:ext cx="3160064" cy="270792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สี่เหลี่ยมผืนผ้า 4"/>
            <p:cNvSpPr/>
            <p:nvPr/>
          </p:nvSpPr>
          <p:spPr>
            <a:xfrm>
              <a:off x="1713098" y="3814900"/>
              <a:ext cx="5739222" cy="2621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17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ChangeArrowheads="1"/>
          </p:cNvSpPr>
          <p:nvPr/>
        </p:nvSpPr>
        <p:spPr bwMode="auto">
          <a:xfrm>
            <a:off x="990600" y="5302250"/>
            <a:ext cx="2160588" cy="863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36195" name="AutoShape 3"/>
          <p:cNvSpPr>
            <a:spLocks noChangeArrowheads="1"/>
          </p:cNvSpPr>
          <p:nvPr/>
        </p:nvSpPr>
        <p:spPr bwMode="auto">
          <a:xfrm>
            <a:off x="3941763" y="3573463"/>
            <a:ext cx="1728787" cy="1223962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36196" name="AutoShape 4"/>
          <p:cNvSpPr>
            <a:spLocks noChangeArrowheads="1"/>
          </p:cNvSpPr>
          <p:nvPr/>
        </p:nvSpPr>
        <p:spPr bwMode="auto">
          <a:xfrm>
            <a:off x="990600" y="3768725"/>
            <a:ext cx="2160588" cy="863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36197" name="AutoShape 5"/>
          <p:cNvSpPr>
            <a:spLocks noChangeArrowheads="1"/>
          </p:cNvSpPr>
          <p:nvPr/>
        </p:nvSpPr>
        <p:spPr bwMode="auto">
          <a:xfrm>
            <a:off x="428625" y="2205038"/>
            <a:ext cx="2722563" cy="863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835400" y="3384550"/>
            <a:ext cx="20224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h-TH" sz="2400" b="1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2400" b="1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ระบบ</a:t>
            </a:r>
            <a:endParaRPr lang="th-TH" sz="240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2400" b="1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บัญชีแยกประเภททั่วไป</a:t>
            </a:r>
            <a:endParaRPr lang="th-TH" sz="240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571500" y="2243138"/>
            <a:ext cx="25717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 b="1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บันทึกรายการจากระบบ</a:t>
            </a:r>
            <a:endParaRPr lang="th-TH" sz="240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2400" b="1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PO AP RP FA อัตโนมัติ</a:t>
            </a:r>
            <a:endParaRPr lang="th-TH" sz="240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1101725" y="3860800"/>
            <a:ext cx="1828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 b="1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ปรับปรุงรายการ</a:t>
            </a:r>
            <a:endParaRPr lang="th-TH" sz="240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2400" b="1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ทางบัญชี</a:t>
            </a:r>
            <a:endParaRPr lang="th-TH" sz="240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952500" y="5373688"/>
            <a:ext cx="21780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 b="1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รับการ Interface</a:t>
            </a:r>
            <a:endParaRPr lang="th-TH" sz="240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h-TH" sz="2400" b="1">
                <a:solidFill>
                  <a:srgbClr val="000099"/>
                </a:solidFill>
                <a:latin typeface="BrowalliaUPC" pitchFamily="34" charset="-34"/>
                <a:cs typeface="BrowalliaUPC" pitchFamily="34" charset="-34"/>
              </a:rPr>
              <a:t>จากกรมที่มีระบบเอง</a:t>
            </a:r>
            <a:endParaRPr lang="th-TH" sz="2400">
              <a:solidFill>
                <a:srgbClr val="000099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7898" name="AutoShape 12"/>
          <p:cNvSpPr>
            <a:spLocks noChangeArrowheads="1"/>
          </p:cNvSpPr>
          <p:nvPr/>
        </p:nvSpPr>
        <p:spPr bwMode="auto">
          <a:xfrm>
            <a:off x="3297238" y="4022725"/>
            <a:ext cx="576262" cy="342900"/>
          </a:xfrm>
          <a:prstGeom prst="rightArrow">
            <a:avLst>
              <a:gd name="adj1" fmla="val 50000"/>
              <a:gd name="adj2" fmla="val 42014"/>
            </a:avLst>
          </a:prstGeom>
          <a:solidFill>
            <a:srgbClr val="0066FF"/>
          </a:solidFill>
          <a:ln w="38100">
            <a:noFill/>
            <a:miter lim="800000"/>
            <a:headEnd/>
            <a:tailEnd/>
          </a:ln>
        </p:spPr>
        <p:txBody>
          <a:bodyPr/>
          <a:lstStyle/>
          <a:p>
            <a:endParaRPr lang="th-TH" sz="2400">
              <a:latin typeface="BrowalliaUPC" pitchFamily="34" charset="-34"/>
              <a:cs typeface="BrowalliaUPC" pitchFamily="34" charset="-34"/>
            </a:endParaRPr>
          </a:p>
        </p:txBody>
      </p:sp>
      <p:grpSp>
        <p:nvGrpSpPr>
          <p:cNvPr id="37899" name="Group 16"/>
          <p:cNvGrpSpPr>
            <a:grpSpLocks/>
          </p:cNvGrpSpPr>
          <p:nvPr/>
        </p:nvGrpSpPr>
        <p:grpSpPr bwMode="auto">
          <a:xfrm>
            <a:off x="6643688" y="3429000"/>
            <a:ext cx="2214562" cy="1343025"/>
            <a:chOff x="2109" y="3067"/>
            <a:chExt cx="1225" cy="756"/>
          </a:xfrm>
        </p:grpSpPr>
        <p:sp>
          <p:nvSpPr>
            <p:cNvPr id="37913" name="AutoShape 17"/>
            <p:cNvSpPr>
              <a:spLocks noChangeArrowheads="1"/>
            </p:cNvSpPr>
            <p:nvPr/>
          </p:nvSpPr>
          <p:spPr bwMode="auto">
            <a:xfrm>
              <a:off x="2109" y="3113"/>
              <a:ext cx="1225" cy="544"/>
            </a:xfrm>
            <a:prstGeom prst="flowChartDocumen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400" b="1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37914" name="Text Box 18"/>
            <p:cNvSpPr txBox="1">
              <a:spLocks noChangeArrowheads="1"/>
            </p:cNvSpPr>
            <p:nvPr/>
          </p:nvSpPr>
          <p:spPr bwMode="auto">
            <a:xfrm>
              <a:off x="2154" y="3067"/>
              <a:ext cx="99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BrowalliaUPC" pitchFamily="34" charset="-34"/>
                  <a:cs typeface="BrowalliaUPC" pitchFamily="34" charset="-34"/>
                </a:rPr>
                <a:t>รายงานการเงินระดับจังหวัด</a:t>
              </a:r>
            </a:p>
          </p:txBody>
        </p:sp>
      </p:grpSp>
      <p:grpSp>
        <p:nvGrpSpPr>
          <p:cNvPr id="37900" name="Group 19"/>
          <p:cNvGrpSpPr>
            <a:grpSpLocks/>
          </p:cNvGrpSpPr>
          <p:nvPr/>
        </p:nvGrpSpPr>
        <p:grpSpPr bwMode="auto">
          <a:xfrm>
            <a:off x="4572000" y="5410200"/>
            <a:ext cx="1944688" cy="936625"/>
            <a:chOff x="2245" y="3521"/>
            <a:chExt cx="1225" cy="590"/>
          </a:xfrm>
        </p:grpSpPr>
        <p:sp>
          <p:nvSpPr>
            <p:cNvPr id="37911" name="AutoShape 20"/>
            <p:cNvSpPr>
              <a:spLocks noChangeArrowheads="1"/>
            </p:cNvSpPr>
            <p:nvPr/>
          </p:nvSpPr>
          <p:spPr bwMode="auto">
            <a:xfrm>
              <a:off x="2245" y="3567"/>
              <a:ext cx="1225" cy="544"/>
            </a:xfrm>
            <a:prstGeom prst="flowChartDocumen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400" b="1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37912" name="Text Box 21"/>
            <p:cNvSpPr txBox="1">
              <a:spLocks noChangeArrowheads="1"/>
            </p:cNvSpPr>
            <p:nvPr/>
          </p:nvSpPr>
          <p:spPr bwMode="auto">
            <a:xfrm>
              <a:off x="2290" y="3521"/>
              <a:ext cx="99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BrowalliaUPC" pitchFamily="34" charset="-34"/>
                  <a:cs typeface="BrowalliaUPC" pitchFamily="34" charset="-34"/>
                </a:rPr>
                <a:t>งบการเงินระดับกรม</a:t>
              </a:r>
            </a:p>
          </p:txBody>
        </p:sp>
      </p:grpSp>
      <p:grpSp>
        <p:nvGrpSpPr>
          <p:cNvPr id="37901" name="Group 22"/>
          <p:cNvGrpSpPr>
            <a:grpSpLocks/>
          </p:cNvGrpSpPr>
          <p:nvPr/>
        </p:nvGrpSpPr>
        <p:grpSpPr bwMode="auto">
          <a:xfrm>
            <a:off x="6056313" y="1920875"/>
            <a:ext cx="1944687" cy="936625"/>
            <a:chOff x="2245" y="3521"/>
            <a:chExt cx="1225" cy="590"/>
          </a:xfrm>
        </p:grpSpPr>
        <p:sp>
          <p:nvSpPr>
            <p:cNvPr id="37909" name="AutoShape 23"/>
            <p:cNvSpPr>
              <a:spLocks noChangeArrowheads="1"/>
            </p:cNvSpPr>
            <p:nvPr/>
          </p:nvSpPr>
          <p:spPr bwMode="auto">
            <a:xfrm>
              <a:off x="2245" y="3567"/>
              <a:ext cx="1225" cy="544"/>
            </a:xfrm>
            <a:prstGeom prst="flowChartDocument">
              <a:avLst/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2400" b="1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37910" name="Text Box 24"/>
            <p:cNvSpPr txBox="1">
              <a:spLocks noChangeArrowheads="1"/>
            </p:cNvSpPr>
            <p:nvPr/>
          </p:nvSpPr>
          <p:spPr bwMode="auto">
            <a:xfrm>
              <a:off x="2290" y="3521"/>
              <a:ext cx="99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 b="1">
                  <a:solidFill>
                    <a:schemeClr val="bg1"/>
                  </a:solidFill>
                  <a:latin typeface="BrowalliaUPC" pitchFamily="34" charset="-34"/>
                  <a:cs typeface="BrowalliaUPC" pitchFamily="34" charset="-34"/>
                </a:rPr>
                <a:t>งบการเงินรวมระดับประเทศ</a:t>
              </a:r>
            </a:p>
          </p:txBody>
        </p:sp>
      </p:grpSp>
      <p:sp>
        <p:nvSpPr>
          <p:cNvPr id="37902" name="Line 25"/>
          <p:cNvSpPr>
            <a:spLocks noChangeShapeType="1"/>
          </p:cNvSpPr>
          <p:nvPr/>
        </p:nvSpPr>
        <p:spPr bwMode="auto">
          <a:xfrm flipV="1">
            <a:off x="5148263" y="2714625"/>
            <a:ext cx="923925" cy="785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26"/>
          <p:cNvSpPr>
            <a:spLocks noChangeShapeType="1"/>
          </p:cNvSpPr>
          <p:nvPr/>
        </p:nvSpPr>
        <p:spPr bwMode="auto">
          <a:xfrm>
            <a:off x="5076825" y="4797425"/>
            <a:ext cx="358775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Line 27"/>
          <p:cNvSpPr>
            <a:spLocks noChangeShapeType="1"/>
          </p:cNvSpPr>
          <p:nvPr/>
        </p:nvSpPr>
        <p:spPr bwMode="auto">
          <a:xfrm flipV="1">
            <a:off x="5715000" y="4097338"/>
            <a:ext cx="928688" cy="46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AutoShape 28"/>
          <p:cNvSpPr>
            <a:spLocks noChangeArrowheads="1"/>
          </p:cNvSpPr>
          <p:nvPr/>
        </p:nvSpPr>
        <p:spPr bwMode="auto">
          <a:xfrm>
            <a:off x="3352800" y="5181600"/>
            <a:ext cx="9906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240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7906" name="AutoShape 29"/>
          <p:cNvSpPr>
            <a:spLocks noChangeArrowheads="1"/>
          </p:cNvSpPr>
          <p:nvPr/>
        </p:nvSpPr>
        <p:spPr bwMode="auto">
          <a:xfrm>
            <a:off x="3352800" y="2590800"/>
            <a:ext cx="9144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240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7907" name="สี่เหลี่ยมผืนผ้า 30"/>
          <p:cNvSpPr>
            <a:spLocks noChangeArrowheads="1"/>
          </p:cNvSpPr>
          <p:nvPr/>
        </p:nvSpPr>
        <p:spPr bwMode="auto">
          <a:xfrm>
            <a:off x="2071688" y="428625"/>
            <a:ext cx="5056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4400" b="1">
                <a:solidFill>
                  <a:schemeClr val="tx2"/>
                </a:solidFill>
                <a:latin typeface="Angsana New" pitchFamily="18" charset="-34"/>
                <a:cs typeface="Cordia New" pitchFamily="34" charset="-34"/>
              </a:rPr>
              <a:t>ระบบบัญชีแยกประเภททั่วไป</a:t>
            </a:r>
            <a:endParaRPr lang="th-TH" sz="4400">
              <a:solidFill>
                <a:schemeClr val="tx2"/>
              </a:solidFill>
            </a:endParaRPr>
          </a:p>
        </p:txBody>
      </p:sp>
      <p:sp>
        <p:nvSpPr>
          <p:cNvPr id="26" name="ตัวยึดหมายเลขภาพนิ่ง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62017-894C-474D-8BEA-DD8760EA4A8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914400"/>
          <a:ext cx="9144000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Bitmap Image" r:id="rId3" imgW="9161905" imgH="4229690" progId="PBrush">
                  <p:embed/>
                </p:oleObj>
              </mc:Choice>
              <mc:Fallback>
                <p:oleObj name="Bitmap Image" r:id="rId3" imgW="9161905" imgH="4229690" progId="PBrush">
                  <p:embed/>
                  <p:pic>
                    <p:nvPicPr>
                      <p:cNvPr id="4098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9144000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987675" y="5867400"/>
            <a:ext cx="1223963" cy="461963"/>
          </a:xfrm>
          <a:prstGeom prst="rect">
            <a:avLst/>
          </a:prstGeom>
          <a:solidFill>
            <a:srgbClr val="FFD9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 sz="2400" b="1">
                <a:solidFill>
                  <a:srgbClr val="660066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ยอดยกมา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4457700" y="5867400"/>
            <a:ext cx="1223963" cy="461963"/>
          </a:xfrm>
          <a:prstGeom prst="rect">
            <a:avLst/>
          </a:prstGeom>
          <a:solidFill>
            <a:srgbClr val="E1EB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dia New" pitchFamily="34" charset="-34"/>
                <a:cs typeface="Cordia New" pitchFamily="34" charset="-34"/>
              </a:rPr>
              <a:t>เดบิต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5940425" y="5867400"/>
            <a:ext cx="1223963" cy="461963"/>
          </a:xfrm>
          <a:prstGeom prst="rect">
            <a:avLst/>
          </a:prstGeom>
          <a:solidFill>
            <a:srgbClr val="D9F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 sz="2400" b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เครดิต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308850" y="5867400"/>
            <a:ext cx="1223963" cy="461963"/>
          </a:xfrm>
          <a:prstGeom prst="rect">
            <a:avLst/>
          </a:prstGeom>
          <a:solidFill>
            <a:srgbClr val="FFF7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altLang="en-US" sz="2400" b="1">
                <a:solidFill>
                  <a:srgbClr val="0070C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ยอดยกไป</a:t>
            </a:r>
          </a:p>
        </p:txBody>
      </p:sp>
    </p:spTree>
    <p:extLst>
      <p:ext uri="{BB962C8B-B14F-4D97-AF65-F5344CB8AC3E}">
        <p14:creationId xmlns:p14="http://schemas.microsoft.com/office/powerpoint/2010/main" val="801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28802"/>
            <a:ext cx="9144000" cy="176288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ความรับผิดด้านการเงินการคลัง</a:t>
            </a:r>
            <a:endParaRPr lang="en-US" sz="44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865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395288" y="620713"/>
            <a:ext cx="8353425" cy="10795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ความรับ</a:t>
            </a:r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ผิด</a:t>
            </a:r>
            <a:endParaRPr lang="th-TH" sz="4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3276600" y="2997200"/>
            <a:ext cx="2446338" cy="1008063"/>
          </a:xfrm>
          <a:prstGeom prst="rect">
            <a:avLst/>
          </a:prstGeom>
          <a:solidFill>
            <a:srgbClr val="92D05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th-TH" sz="36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    ทางวินัย</a:t>
            </a:r>
            <a:endParaRPr lang="th-TH" sz="36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538163" y="2997200"/>
            <a:ext cx="2305050" cy="1008063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36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ทางอาญา</a:t>
            </a:r>
            <a:endParaRPr lang="th-TH" sz="36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6084888" y="2997200"/>
            <a:ext cx="2520950" cy="936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th-TH" sz="36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ทางแพ่ง/ละเมิด</a:t>
            </a:r>
            <a:endParaRPr lang="th-TH" sz="36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476375" y="2349500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572000" y="1700213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476375" y="23495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572000" y="2349500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7812088" y="23495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910" y="4143380"/>
            <a:ext cx="1285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ประหารชีวิต</a:t>
            </a:r>
            <a:br>
              <a:rPr lang="th-TH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• จำคุก</a:t>
            </a:r>
            <a:br>
              <a:rPr lang="th-TH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• กักขัง</a:t>
            </a:r>
            <a:br>
              <a:rPr lang="th-TH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• ปรับ</a:t>
            </a:r>
            <a:br>
              <a:rPr lang="th-TH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• ริบทรัพย์สิน</a:t>
            </a:r>
            <a:endParaRPr lang="en-US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3636" y="4143380"/>
            <a:ext cx="3000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ถ้าเป็นเงิน 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ชดใช้เป็นเงิน </a:t>
            </a:r>
            <a:endParaRPr lang="en-US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ถ้าเป็นสิ่งของ - ชดใช้เป็นสิ่งของที่มีสภาพ </a:t>
            </a: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                   คุณภาพ ปริมาณ และ </a:t>
            </a: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                   ลักษณะอย่างเดียวกัน </a:t>
            </a:r>
            <a:endParaRPr lang="en-US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ถ้าซ่อม        - ต้อง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ทํา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สัญญาตกลง และซ่อม </a:t>
            </a:r>
          </a:p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                   ให้แล้วเสร็จโดยเร็ว (6เดือน) </a:t>
            </a:r>
            <a:endParaRPr lang="en-US" dirty="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6314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ถ้าชดใช้ต่างจากทรัพย์สินที่เสียหายหรือสูญหาย - ต้อง</a:t>
            </a:r>
            <a:r>
              <a:rPr lang="th-TH" dirty="0" err="1" smtClean="0">
                <a:latin typeface="Browallia New" pitchFamily="34" charset="-34"/>
                <a:cs typeface="Browallia New" pitchFamily="34" charset="-34"/>
              </a:rPr>
              <a:t>ทํา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ความตกลงกับกระทรวงการคลัง</a:t>
            </a:r>
            <a:endParaRPr lang="en-US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0364" y="41433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1.ภาคทัณฑ์</a:t>
            </a:r>
          </a:p>
          <a:p>
            <a:pPr eaLnBrk="0" hangingPunct="0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2.ตัดเงินเดือน/ค่าจ้าง</a:t>
            </a:r>
          </a:p>
          <a:p>
            <a:pPr eaLnBrk="0" hangingPunct="0"/>
            <a:r>
              <a:rPr lang="th-TH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600" b="1" dirty="0" smtClean="0">
                <a:latin typeface="Browallia New" pitchFamily="34" charset="-34"/>
                <a:cs typeface="Browallia New" pitchFamily="34" charset="-34"/>
              </a:rPr>
              <a:t>3.ลดเงินเดือน/ขั้นค่าจ้าง</a:t>
            </a:r>
            <a:endParaRPr lang="th-TH" sz="1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1802" y="5000636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th-TH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4. ปลดออก</a:t>
            </a:r>
          </a:p>
          <a:p>
            <a:pPr marL="457200" indent="-457200" eaLnBrk="0" hangingPunct="0"/>
            <a:r>
              <a:rPr lang="th-TH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5. ไล่ออก</a:t>
            </a:r>
            <a:endParaRPr lang="th-TH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5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6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 animBg="1" autoUpdateAnimBg="0"/>
      <p:bldP spid="620547" grpId="0" animBg="1" autoUpdateAnimBg="0"/>
      <p:bldP spid="620548" grpId="0" animBg="1" autoUpdateAnimBg="0"/>
      <p:bldP spid="620549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WordArt 2"/>
          <p:cNvSpPr>
            <a:spLocks noChangeArrowheads="1" noChangeShapeType="1" noTextEdit="1"/>
          </p:cNvSpPr>
          <p:nvPr/>
        </p:nvSpPr>
        <p:spPr bwMode="auto">
          <a:xfrm>
            <a:off x="0" y="1643050"/>
            <a:ext cx="9144000" cy="136842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th-TH" sz="5400" b="1" kern="1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ความรับผิดทางวินัย</a:t>
            </a:r>
            <a:endParaRPr lang="en-US" sz="5400" b="1" kern="10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50825" y="3357563"/>
            <a:ext cx="8496300" cy="144145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th-TH" sz="4400" kern="10" dirty="0">
                <a:latin typeface="Browallia New" pitchFamily="34" charset="-34"/>
                <a:cs typeface="Browallia New" pitchFamily="34" charset="-34"/>
              </a:rPr>
              <a:t>ตามพระราชบัญญัติระเบียบข้าราชการ</a:t>
            </a:r>
            <a:r>
              <a:rPr lang="th-TH" sz="4400" kern="10" dirty="0" err="1">
                <a:latin typeface="Browallia New" pitchFamily="34" charset="-34"/>
                <a:cs typeface="Browallia New" pitchFamily="34" charset="-34"/>
              </a:rPr>
              <a:t>พล</a:t>
            </a:r>
            <a:r>
              <a:rPr lang="th-TH" sz="4400" kern="10" dirty="0" err="1" smtClean="0">
                <a:latin typeface="Browallia New" pitchFamily="34" charset="-34"/>
                <a:cs typeface="Browallia New" pitchFamily="34" charset="-34"/>
              </a:rPr>
              <a:t>เรือน</a:t>
            </a:r>
            <a:r>
              <a:rPr lang="th-TH" sz="4400" kern="1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400" kern="10" dirty="0">
                <a:latin typeface="Browallia New" pitchFamily="34" charset="-34"/>
                <a:cs typeface="Browallia New" pitchFamily="34" charset="-34"/>
              </a:rPr>
              <a:t>พ.ศ.2551</a:t>
            </a:r>
            <a:endParaRPr lang="en-US" sz="4400" kern="1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26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chemeClr val="bg1"/>
          </a:solidFill>
          <a:ln>
            <a:solidFill>
              <a:srgbClr val="3E1F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4800" b="1" smtClean="0">
                <a:latin typeface="Browallia New" pitchFamily="34" charset="-34"/>
                <a:cs typeface="Browallia New" pitchFamily="34" charset="-34"/>
              </a:rPr>
              <a:t>โทษทางวินัยมี 5 สถาน </a:t>
            </a:r>
          </a:p>
        </p:txBody>
      </p:sp>
      <p:sp>
        <p:nvSpPr>
          <p:cNvPr id="293892" name="AutoShape 4"/>
          <p:cNvSpPr>
            <a:spLocks noChangeArrowheads="1"/>
          </p:cNvSpPr>
          <p:nvPr/>
        </p:nvSpPr>
        <p:spPr bwMode="auto">
          <a:xfrm>
            <a:off x="179388" y="1700213"/>
            <a:ext cx="5106992" cy="4586307"/>
          </a:xfrm>
          <a:prstGeom prst="rightArrowCallout">
            <a:avLst>
              <a:gd name="adj1" fmla="val 25000"/>
              <a:gd name="adj2" fmla="val 25000"/>
              <a:gd name="adj3" fmla="val 17506"/>
              <a:gd name="adj4" fmla="val 76523"/>
            </a:avLst>
          </a:prstGeom>
          <a:solidFill>
            <a:srgbClr val="FFC00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■</a:t>
            </a:r>
            <a:r>
              <a:rPr lang="th-TH" sz="4800" b="1" dirty="0">
                <a:latin typeface="Browallia New" pitchFamily="34" charset="-34"/>
                <a:cs typeface="Browallia New" pitchFamily="34" charset="-34"/>
              </a:rPr>
              <a:t>ไม่ร้ายแรง</a:t>
            </a:r>
          </a:p>
          <a:p>
            <a:pPr eaLnBrk="0" hangingPunct="0"/>
            <a:r>
              <a:rPr lang="th-TH" sz="4400" b="1" dirty="0">
                <a:latin typeface="Browallia New" pitchFamily="34" charset="-34"/>
                <a:cs typeface="Browallia New" pitchFamily="34" charset="-34"/>
              </a:rPr>
              <a:t> 1.ภาคทัณฑ์</a:t>
            </a:r>
          </a:p>
          <a:p>
            <a:pPr eaLnBrk="0" hangingPunct="0"/>
            <a:r>
              <a:rPr lang="th-TH" sz="4400" b="1" dirty="0">
                <a:latin typeface="Browallia New" pitchFamily="34" charset="-34"/>
                <a:cs typeface="Browallia New" pitchFamily="34" charset="-34"/>
              </a:rPr>
              <a:t> 2.ตัดเงินเดือน/ค่าจ้าง</a:t>
            </a:r>
          </a:p>
          <a:p>
            <a:pPr eaLnBrk="0" hangingPunct="0"/>
            <a:r>
              <a:rPr lang="th-TH" sz="4400" b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0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3.</a:t>
            </a:r>
            <a:r>
              <a:rPr lang="th-TH" sz="4000" b="1" u="sng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ลดเงินเดือน/ขั้นค่าจ้าง</a:t>
            </a:r>
            <a:endParaRPr lang="th-TH" sz="4000" b="1" u="sng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5329269" y="1916113"/>
            <a:ext cx="3671887" cy="3960812"/>
          </a:xfrm>
          <a:prstGeom prst="leftArrowCallout">
            <a:avLst>
              <a:gd name="adj1" fmla="val 27007"/>
              <a:gd name="adj2" fmla="val 26967"/>
              <a:gd name="adj3" fmla="val 17093"/>
              <a:gd name="adj4" fmla="val 77690"/>
            </a:avLst>
          </a:prstGeom>
          <a:solidFill>
            <a:srgbClr val="92D050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lvl="2" eaLnBrk="0" hangingPunct="0"/>
            <a:endParaRPr lang="en-US" sz="4400" b="1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940425" y="2492375"/>
            <a:ext cx="2016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6011863" y="2420938"/>
            <a:ext cx="27352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th-TH" sz="48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0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■ </a:t>
            </a:r>
            <a:r>
              <a:rPr lang="th-TH" sz="4800" b="1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ร้ายแรง</a:t>
            </a:r>
          </a:p>
          <a:p>
            <a:pPr marL="457200" indent="-457200" eaLnBrk="0" hangingPunct="0"/>
            <a:r>
              <a:rPr lang="th-TH" sz="4800" b="1" dirty="0"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4400" b="1" dirty="0">
                <a:latin typeface="Browallia New" pitchFamily="34" charset="-34"/>
                <a:cs typeface="Browallia New" pitchFamily="34" charset="-34"/>
              </a:rPr>
              <a:t>1. ปลดออก</a:t>
            </a:r>
          </a:p>
          <a:p>
            <a:pPr marL="457200" indent="-457200" eaLnBrk="0" hangingPunct="0"/>
            <a:r>
              <a:rPr lang="th-TH" sz="4400" b="1" dirty="0">
                <a:latin typeface="Browallia New" pitchFamily="34" charset="-34"/>
                <a:cs typeface="Browallia New" pitchFamily="34" charset="-34"/>
              </a:rPr>
              <a:t>   2. ไล่ออก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5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eaLnBrk="1" hangingPunct="1"/>
            <a:r>
              <a:rPr lang="th-TH" sz="6000" b="1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ความผิดทางวินัยเกี่ยวกับการพัสดุ</a:t>
            </a:r>
            <a:endParaRPr lang="th-TH" sz="6000" b="1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solidFill>
            <a:schemeClr val="bg1"/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dirty="0" smtClean="0">
                <a:latin typeface="Browallia New" pitchFamily="34" charset="-34"/>
                <a:cs typeface="Browallia New" pitchFamily="34" charset="-34"/>
              </a:rPr>
              <a:t>     ระเบียบ สร.ว่าด้วยการพัสดุ พ.ศ.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2535 </a:t>
            </a:r>
            <a:r>
              <a:rPr lang="th-TH" sz="4800" b="1" dirty="0" smtClean="0">
                <a:latin typeface="Browallia New" pitchFamily="34" charset="-34"/>
                <a:cs typeface="Browallia New" pitchFamily="34" charset="-34"/>
              </a:rPr>
              <a:t>ข้อ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10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th-TH" sz="3600" dirty="0" smtClean="0">
                <a:latin typeface="Browallia New" pitchFamily="34" charset="-34"/>
                <a:cs typeface="Browallia New" pitchFamily="34" charset="-34"/>
              </a:rPr>
              <a:t>           </a:t>
            </a:r>
            <a:r>
              <a:rPr lang="th-TH" sz="4800" dirty="0" smtClean="0">
                <a:latin typeface="Browallia New" pitchFamily="34" charset="-34"/>
                <a:cs typeface="Browallia New" pitchFamily="34" charset="-34"/>
              </a:rPr>
              <a:t>-  จงใจ/</a:t>
            </a:r>
            <a:r>
              <a:rPr lang="th-TH" sz="48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ประมาทเลินเล่อ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th-TH" sz="4800" dirty="0" smtClean="0">
                <a:latin typeface="Browallia New" pitchFamily="34" charset="-34"/>
                <a:cs typeface="Browallia New" pitchFamily="34" charset="-34"/>
              </a:rPr>
              <a:t>        -  </a:t>
            </a:r>
            <a:r>
              <a:rPr lang="th-TH" sz="48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เจตนา</a:t>
            </a:r>
            <a:r>
              <a:rPr lang="th-TH" sz="4800" dirty="0" smtClean="0">
                <a:latin typeface="Browallia New" pitchFamily="34" charset="-34"/>
                <a:cs typeface="Browallia New" pitchFamily="34" charset="-34"/>
              </a:rPr>
              <a:t>ทุจริต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th-TH" sz="4800" dirty="0" smtClean="0">
                <a:latin typeface="Browallia New" pitchFamily="34" charset="-34"/>
                <a:cs typeface="Browallia New" pitchFamily="34" charset="-34"/>
              </a:rPr>
              <a:t>        -  ทำโดย</a:t>
            </a:r>
            <a:r>
              <a:rPr lang="th-TH" sz="48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ปราศจากอำนาจ</a:t>
            </a:r>
            <a:r>
              <a:rPr lang="th-TH" sz="4800" dirty="0" smtClean="0">
                <a:latin typeface="Browallia New" pitchFamily="34" charset="-34"/>
                <a:cs typeface="Browallia New" pitchFamily="34" charset="-34"/>
              </a:rPr>
              <a:t>/ทำนอกอำนาจหน้าที่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th-TH" sz="4800" dirty="0" smtClean="0">
                <a:latin typeface="Browallia New" pitchFamily="34" charset="-34"/>
                <a:cs typeface="Browallia New" pitchFamily="34" charset="-34"/>
              </a:rPr>
              <a:t>        -  </a:t>
            </a:r>
            <a:r>
              <a:rPr lang="th-TH" sz="48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เอื้ออำนวย </a:t>
            </a:r>
            <a:r>
              <a:rPr lang="th-TH" sz="4800" dirty="0" smtClean="0">
                <a:latin typeface="Browallia New" pitchFamily="34" charset="-34"/>
                <a:cs typeface="Browallia New" pitchFamily="34" charset="-34"/>
              </a:rPr>
              <a:t>ให้มีการขัดขวางการแข่งขันราคา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th-TH" sz="4800" dirty="0" smtClean="0">
                <a:latin typeface="Browallia New" pitchFamily="34" charset="-34"/>
                <a:cs typeface="Browallia New" pitchFamily="34" charset="-34"/>
              </a:rPr>
              <a:t>           อย่างเป็นธรรม ในการเสนอราคา/เสนองาน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th-TH" sz="4800" b="1" dirty="0" smtClean="0">
                <a:latin typeface="Browallia New" pitchFamily="34" charset="-34"/>
                <a:cs typeface="Browallia New" pitchFamily="34" charset="-34"/>
              </a:rPr>
              <a:t>           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th-TH" sz="3600" b="1" dirty="0" smtClean="0">
              <a:latin typeface="Browallia New" pitchFamily="34" charset="-34"/>
              <a:cs typeface="Browallia New" pitchFamily="34" charset="-34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h-TH" sz="4800" b="1" dirty="0" smtClean="0">
                <a:latin typeface="Browallia New" pitchFamily="34" charset="-34"/>
                <a:cs typeface="Browallia New" pitchFamily="34" charset="-34"/>
              </a:rPr>
              <a:t> 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410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lumMod val="65000"/>
            </a:schemeClr>
          </a:solidFill>
          <a:ln>
            <a:solidFill>
              <a:srgbClr val="000066"/>
            </a:solidFill>
          </a:ln>
        </p:spPr>
        <p:txBody>
          <a:bodyPr/>
          <a:lstStyle/>
          <a:p>
            <a:pPr algn="l" eaLnBrk="1" hangingPunct="1"/>
            <a:r>
              <a:rPr lang="th-TH" sz="5400" b="1" dirty="0" smtClean="0">
                <a:latin typeface="Browallia New" pitchFamily="34" charset="-34"/>
                <a:cs typeface="Browallia New" pitchFamily="34" charset="-34"/>
              </a:rPr>
              <a:t>      </a:t>
            </a:r>
            <a:r>
              <a:rPr lang="th-TH" sz="5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สถานโทษทางวินัยเกี่ยวกับการพัสดุ</a:t>
            </a:r>
            <a:endParaRPr lang="th-TH" sz="5400" b="1" dirty="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	 </a:t>
            </a: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1. เจตนาทุจริต/ทำให้ราชการเสียหาย </a:t>
            </a:r>
            <a:r>
              <a:rPr lang="th-TH" sz="4400" b="1" dirty="0" smtClean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อย่างร้ายแรง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        โทษ  อย่างต่ำ </a:t>
            </a:r>
            <a:r>
              <a:rPr lang="th-TH" sz="4400" b="1" dirty="0" smtClean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ปลดออก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   2. ทำให้ราชการเสียหาย แต่</a:t>
            </a:r>
            <a:r>
              <a:rPr lang="th-TH" sz="4400" b="1" dirty="0" smtClean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ไม่ร้ายแรง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       โทษ  อย่างต่ำ </a:t>
            </a:r>
            <a:r>
              <a:rPr lang="th-TH" sz="4400" b="1" dirty="0" smtClean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ตัดเงินเดือน</a:t>
            </a:r>
          </a:p>
          <a:p>
            <a:pPr eaLnBrk="1" hangingPunct="1">
              <a:buFontTx/>
              <a:buNone/>
            </a:pP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   3. ราชการ</a:t>
            </a:r>
            <a:r>
              <a:rPr lang="th-TH" sz="4400" b="1" dirty="0" smtClean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ไม่เสียหาย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       โทษ  อย่างต่ำ </a:t>
            </a:r>
            <a:r>
              <a:rPr lang="th-TH" sz="4400" b="1" dirty="0" smtClean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ภาคทัณฑ์</a:t>
            </a: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/ว่ากล่าวตักเตือน-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                      เป็นลายลักษณ์อักษร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48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 descr="ไม้วอลนัต"/>
          <p:cNvSpPr>
            <a:spLocks noChangeArrowheads="1"/>
          </p:cNvSpPr>
          <p:nvPr/>
        </p:nvSpPr>
        <p:spPr bwMode="auto">
          <a:xfrm>
            <a:off x="0" y="620713"/>
            <a:ext cx="9143999" cy="56880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32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  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th-TH" sz="4000" b="1" dirty="0">
              <a:latin typeface="Browallia New" pitchFamily="34" charset="-34"/>
              <a:cs typeface="Browallia New" pitchFamily="34" charset="-34"/>
              <a:sym typeface="Webdings" pitchFamily="18" charset="2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 smtClean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	ต้อง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ปฏิบัติหน้าที่ราชการด้วยความ ซื่อสัตย์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           สุจริต และเที่ยงธรรม  มาตรา 82(1)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 smtClean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	ต้อง</a:t>
            </a:r>
            <a:r>
              <a:rPr lang="th-TH" sz="40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ไม่อาศัยหรือยอมให้ผู้อื่นอาศัย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           ตำแหน่งหน้าที่ราชการของตน  หาประโยชน์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           ให้แก่ตนเอง หรือผู้อื่น มาตรา 83(3)</a:t>
            </a:r>
            <a:r>
              <a:rPr lang="th-TH" sz="4000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th-TH" sz="4000" b="1" dirty="0">
              <a:latin typeface="Browallia New" pitchFamily="34" charset="-34"/>
              <a:cs typeface="Browallia New" pitchFamily="34" charset="-34"/>
              <a:sym typeface="Webdings" pitchFamily="18" charset="2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40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           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143108" y="214290"/>
            <a:ext cx="4533902" cy="79213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4400" b="1" dirty="0" smtClean="0">
                <a:latin typeface="Browallia New" pitchFamily="34" charset="-34"/>
                <a:cs typeface="Browallia New" pitchFamily="34" charset="-34"/>
              </a:rPr>
              <a:t>วินัย</a:t>
            </a:r>
            <a:r>
              <a:rPr lang="th-TH" sz="4400" b="1" dirty="0">
                <a:latin typeface="Browallia New" pitchFamily="34" charset="-34"/>
                <a:cs typeface="Browallia New" pitchFamily="34" charset="-34"/>
              </a:rPr>
              <a:t>ต่อตำแหน่งหน้าที่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0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 descr="ไม้วอลนัต"/>
          <p:cNvSpPr>
            <a:spLocks noChangeArrowheads="1"/>
          </p:cNvSpPr>
          <p:nvPr/>
        </p:nvSpPr>
        <p:spPr bwMode="auto">
          <a:xfrm>
            <a:off x="0" y="357166"/>
            <a:ext cx="9144000" cy="25717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/>
          <a:lstStyle/>
          <a:p>
            <a:pPr marL="342900" indent="342900" eaLnBrk="0" hangingPunct="0">
              <a:spcBef>
                <a:spcPct val="20000"/>
              </a:spcBef>
            </a:pPr>
            <a:r>
              <a:rPr lang="th-TH" sz="3600" b="1" dirty="0" smtClean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ปฏิบัติ</a:t>
            </a:r>
            <a:r>
              <a:rPr lang="th-TH" sz="36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หรือละเว้นการปฏิบัติ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หน้าที่ราชการ</a:t>
            </a:r>
            <a:r>
              <a:rPr lang="th-TH" sz="36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โดยมิชอบ  </a:t>
            </a:r>
            <a:endParaRPr lang="en-US" sz="3600" b="1" dirty="0" smtClean="0">
              <a:latin typeface="Browallia New" pitchFamily="34" charset="-34"/>
              <a:cs typeface="Browallia New" pitchFamily="34" charset="-34"/>
              <a:sym typeface="Webdings" pitchFamily="18" charset="2"/>
            </a:endParaRPr>
          </a:p>
          <a:p>
            <a:pPr marL="342900" indent="342900" eaLnBrk="0" hangingPunct="0">
              <a:spcBef>
                <a:spcPct val="20000"/>
              </a:spcBef>
            </a:pPr>
            <a:r>
              <a:rPr lang="th-TH" sz="3600" b="1" dirty="0" smtClean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	เพื่อให้</a:t>
            </a:r>
            <a:r>
              <a:rPr lang="th-TH" sz="36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เกิด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ความ</a:t>
            </a:r>
            <a:r>
              <a:rPr lang="th-TH" sz="3600" b="1" u="sng" dirty="0" smtClean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เสียหาย</a:t>
            </a:r>
            <a:r>
              <a:rPr lang="th-TH" sz="3600" b="1" u="sng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อย่างร้ายแรง แก่ผู้หนึ่งผู้ใด</a:t>
            </a:r>
            <a:r>
              <a:rPr lang="th-TH" sz="36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 หรือ  </a:t>
            </a:r>
          </a:p>
          <a:p>
            <a:pPr marL="342900" indent="342900" eaLnBrk="0" hangingPunct="0">
              <a:spcBef>
                <a:spcPct val="20000"/>
              </a:spcBef>
            </a:pPr>
            <a:r>
              <a:rPr lang="th-TH" sz="3600" b="1" dirty="0" smtClean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	ปฏิบัติ</a:t>
            </a:r>
            <a:r>
              <a:rPr lang="th-TH" sz="36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หรือละเว้นการปฏิบัติ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หน้าที่ราชการ </a:t>
            </a:r>
            <a:r>
              <a:rPr lang="th-TH" sz="36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โดยทุจริต   </a:t>
            </a:r>
          </a:p>
          <a:p>
            <a:pPr marL="342900" indent="342900" eaLnBrk="0" hangingPunct="0">
              <a:spcBef>
                <a:spcPct val="20000"/>
              </a:spcBef>
            </a:pPr>
            <a:r>
              <a:rPr lang="th-TH" sz="3600" b="1" dirty="0" smtClean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	(</a:t>
            </a:r>
            <a:r>
              <a:rPr lang="th-TH" sz="36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มาตรา 85(1)(ผิดร้ายแรง)</a:t>
            </a:r>
            <a:r>
              <a:rPr lang="th-TH" sz="4000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 </a:t>
            </a:r>
            <a:endParaRPr lang="th-TH" sz="3200" b="1" dirty="0">
              <a:latin typeface="Browallia New" pitchFamily="34" charset="-34"/>
              <a:cs typeface="Browallia New" pitchFamily="34" charset="-34"/>
              <a:sym typeface="Webdings" pitchFamily="18" charset="2"/>
            </a:endParaRPr>
          </a:p>
          <a:p>
            <a:pPr marL="342900" indent="342900" eaLnBrk="0" hangingPunct="0">
              <a:spcBef>
                <a:spcPct val="20000"/>
              </a:spcBef>
            </a:pPr>
            <a:r>
              <a:rPr lang="th-TH" sz="3200" b="1" dirty="0">
                <a:latin typeface="Browallia New" pitchFamily="34" charset="-34"/>
                <a:cs typeface="Browallia New" pitchFamily="34" charset="-34"/>
                <a:sym typeface="Webdings" pitchFamily="18" charset="2"/>
              </a:rPr>
              <a:t> </a:t>
            </a:r>
          </a:p>
          <a:p>
            <a:pPr marL="342900" indent="342900" eaLnBrk="0" hangingPunct="0">
              <a:spcBef>
                <a:spcPct val="20000"/>
              </a:spcBef>
            </a:pPr>
            <a:endParaRPr lang="th-TH" sz="3200" b="1" dirty="0">
              <a:latin typeface="Browallia New" pitchFamily="34" charset="-34"/>
              <a:cs typeface="Browallia New" pitchFamily="34" charset="-34"/>
              <a:sym typeface="Webdings" pitchFamily="18" charset="2"/>
            </a:endParaRPr>
          </a:p>
          <a:p>
            <a:pPr marL="342900" indent="342900" eaLnBrk="0" hangingPunct="0">
              <a:spcBef>
                <a:spcPct val="20000"/>
              </a:spcBef>
            </a:pPr>
            <a:endParaRPr lang="th-TH" sz="3200" b="1" dirty="0">
              <a:latin typeface="Browallia New" pitchFamily="34" charset="-34"/>
              <a:cs typeface="Browallia New" pitchFamily="34" charset="-34"/>
              <a:sym typeface="Webdings" pitchFamily="18" charset="2"/>
            </a:endParaRP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0" y="3286124"/>
            <a:ext cx="9144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65000"/>
              </a:lnSpc>
              <a:spcBef>
                <a:spcPct val="20000"/>
              </a:spcBef>
            </a:pPr>
            <a:endParaRPr lang="th-TH" sz="40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742950" lvl="1" indent="-285750">
              <a:lnSpc>
                <a:spcPct val="65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      ป.อาญา  </a:t>
            </a:r>
            <a:r>
              <a:rPr lang="en-US" sz="40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th-TH" sz="40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โดยทุจริต</a:t>
            </a:r>
            <a:r>
              <a:rPr lang="en-US" sz="40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”</a:t>
            </a:r>
            <a:r>
              <a:rPr lang="th-TH" sz="40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หมายถึง  เพื่อแสวงหา</a:t>
            </a:r>
          </a:p>
          <a:p>
            <a:pPr marL="742950" lvl="1" indent="-285750">
              <a:lnSpc>
                <a:spcPct val="65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                       ประโยชน์ที่มิควรได้โดยชอบด้วย</a:t>
            </a:r>
          </a:p>
          <a:p>
            <a:pPr marL="742950" lvl="1" indent="-285750">
              <a:lnSpc>
                <a:spcPct val="65000"/>
              </a:lnSpc>
              <a:spcBef>
                <a:spcPct val="20000"/>
              </a:spcBef>
            </a:pPr>
            <a:r>
              <a:rPr lang="th-TH" sz="40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                       กฎหมายสำหรับตนเอง หรือผู้อื่น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71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6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6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6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สี่เหลี่ยมผืนผ้า 5"/>
          <p:cNvSpPr>
            <a:spLocks noChangeArrowheads="1"/>
          </p:cNvSpPr>
          <p:nvPr/>
        </p:nvSpPr>
        <p:spPr bwMode="auto">
          <a:xfrm>
            <a:off x="2195736" y="404664"/>
            <a:ext cx="47580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b="1" dirty="0" smtClean="0">
                <a:latin typeface="BrowalliaUPC" pitchFamily="34" charset="-34"/>
                <a:cs typeface="BrowalliaUPC" pitchFamily="34" charset="-34"/>
              </a:rPr>
              <a:t>เงินของหน่วยงานภาครัฐ</a:t>
            </a:r>
            <a:endParaRPr lang="en-US" sz="4800" dirty="0">
              <a:ea typeface="SimSun" pitchFamily="2" charset="-122"/>
              <a:cs typeface="BrowalliaUPC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5270"/>
            <a:ext cx="3625838" cy="2175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9992" y="2257115"/>
            <a:ext cx="4494720" cy="212365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4400" b="1" dirty="0" smtClean="0">
                <a:latin typeface="BrowalliaUPC" pitchFamily="34" charset="-34"/>
                <a:cs typeface="BrowalliaUPC" pitchFamily="34" charset="-34"/>
              </a:rPr>
              <a:t>เงินงบประมาณ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4400" b="1" dirty="0" smtClean="0">
                <a:latin typeface="BrowalliaUPC" pitchFamily="34" charset="-34"/>
                <a:cs typeface="BrowalliaUPC" pitchFamily="34" charset="-34"/>
              </a:rPr>
              <a:t>รายได้แผ่นดิน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h-TH" sz="4400" b="1" dirty="0" smtClean="0">
                <a:latin typeface="BrowalliaUPC" pitchFamily="34" charset="-34"/>
                <a:cs typeface="BrowalliaUPC" pitchFamily="34" charset="-34"/>
              </a:rPr>
              <a:t>เงินนอกงบประมาณ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071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-1" y="1500174"/>
            <a:ext cx="9144001" cy="341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1" tIns="45715" rIns="91431" bIns="45715">
            <a:spAutoFit/>
          </a:bodyPr>
          <a:lstStyle/>
          <a:p>
            <a:pPr eaLnBrk="0" hangingPunct="0">
              <a:defRPr/>
            </a:pP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การลงโทษผู้กระทำผิดวินัยฐาน</a:t>
            </a: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ทุจริตควร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ลงโทษเป็น</a:t>
            </a:r>
            <a:r>
              <a:rPr lang="th-TH" sz="40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ไล่ออก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จากราชการ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การนำเงินที่ทุจริตไปแล้วมาคืน </a:t>
            </a:r>
            <a:r>
              <a:rPr lang="th-TH" sz="4000" dirty="0" smtClean="0">
                <a:latin typeface="Browallia New" pitchFamily="34" charset="-34"/>
                <a:cs typeface="Browallia New" pitchFamily="34" charset="-34"/>
              </a:rPr>
              <a:t>หรือมี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เหตุอันควรปรานีอื่นใด </a:t>
            </a:r>
            <a:r>
              <a:rPr lang="th-TH" sz="40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ไม่เป็น</a:t>
            </a:r>
            <a:r>
              <a:rPr lang="th-TH" sz="4000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เหตุลดหย่อน</a:t>
            </a:r>
            <a:r>
              <a:rPr lang="th-TH" sz="40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โทษ</a:t>
            </a:r>
            <a:r>
              <a:rPr lang="th-TH" sz="4000" dirty="0">
                <a:latin typeface="Browallia New" pitchFamily="34" charset="-34"/>
                <a:cs typeface="Browallia New" pitchFamily="34" charset="-34"/>
              </a:rPr>
              <a:t>เป็นปลดออกจากราชการ</a:t>
            </a:r>
            <a:endParaRPr lang="th-TH" sz="3600" dirty="0">
              <a:latin typeface="Browallia New" pitchFamily="34" charset="-34"/>
              <a:cs typeface="Browallia New" pitchFamily="34" charset="-34"/>
            </a:endParaRPr>
          </a:p>
          <a:p>
            <a:pPr eaLnBrk="0" hangingPunct="0">
              <a:defRPr/>
            </a:pPr>
            <a:endParaRPr lang="th-TH" sz="36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h-TH" sz="16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000" b="1" dirty="0" smtClean="0">
                <a:latin typeface="Browallia New" pitchFamily="34" charset="-34"/>
                <a:cs typeface="Browallia New" pitchFamily="34" charset="-34"/>
              </a:rPr>
              <a:t>มติ ค.ร.ม.วันที่ 21 ธ.ค.2536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                           </a:t>
            </a:r>
          </a:p>
          <a:p>
            <a:pPr algn="ctr" eaLnBrk="0" hangingPunct="0">
              <a:defRPr/>
            </a:pP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     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3600" b="1" dirty="0" err="1" smtClean="0">
                <a:latin typeface="Browallia New" pitchFamily="34" charset="-34"/>
                <a:cs typeface="Browallia New" pitchFamily="34" charset="-34"/>
              </a:rPr>
              <a:t>นร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 0205/ว 234 </a:t>
            </a:r>
            <a:r>
              <a:rPr lang="th-TH" sz="3600" b="1" dirty="0" err="1" smtClean="0">
                <a:latin typeface="Browallia New" pitchFamily="34" charset="-34"/>
                <a:cs typeface="Browallia New" pitchFamily="34" charset="-34"/>
              </a:rPr>
              <a:t>ลว.</a:t>
            </a:r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 24 ธ.ค.2536)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65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000250" y="3009901"/>
            <a:ext cx="5143500" cy="8929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h-TH" sz="4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ความรับผิดทางละเมิดของเจ้าหน้าที่</a:t>
            </a:r>
          </a:p>
        </p:txBody>
      </p:sp>
    </p:spTree>
    <p:extLst>
      <p:ext uri="{BB962C8B-B14F-4D97-AF65-F5344CB8AC3E}">
        <p14:creationId xmlns:p14="http://schemas.microsoft.com/office/powerpoint/2010/main" val="3719518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475" y="1028699"/>
            <a:ext cx="5829300" cy="6858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th-TH" sz="49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เหตุผลในการตรากฎหมาย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185863" y="1964531"/>
            <a:ext cx="7400925" cy="3028950"/>
          </a:xfrm>
        </p:spPr>
        <p:txBody>
          <a:bodyPr rtlCol="0"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th-TH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เจ้าหน้าที่ปฏิบัติหน้าที่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ไม่ใช่เพื่อประโยชน์ของตนเอง</a:t>
            </a:r>
          </a:p>
          <a:p>
            <a:pPr indent="-205740">
              <a:buNone/>
              <a:defRPr/>
            </a:pPr>
            <a:r>
              <a:rPr lang="th-TH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เมื่อเกิดความเสียหาย </a:t>
            </a:r>
            <a:r>
              <a:rPr lang="th-TH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นำ </a:t>
            </a:r>
            <a:r>
              <a:rPr lang="th-TH" sz="3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ปพพ</a:t>
            </a:r>
            <a:r>
              <a:rPr lang="th-TH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.มาใช้บังคับ ไม่เหมาะสม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th-TH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บางกรณีเจ้าหน้าที่ที่อาจกระทำโดย</a:t>
            </a:r>
            <a:r>
              <a:rPr lang="th-TH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ไม่ตั้งใจ </a:t>
            </a:r>
            <a:r>
              <a:rPr lang="th-TH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หรือผิดพลาด</a:t>
            </a:r>
            <a:r>
              <a:rPr lang="th-TH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เล็กน้อย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th-TH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หลักลูกหนี้ร่วม ทำให้ต้องรับผิดในการกระทำของ</a:t>
            </a:r>
            <a:r>
              <a:rPr lang="th-TH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เจ้าหน้าที่อื่น</a:t>
            </a:r>
            <a:r>
              <a:rPr lang="th-TH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th-TH" sz="3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เจ้าหน้าที่ไม่กล้าตัดสินใจเพราะเกรงต้องรับผิด </a:t>
            </a:r>
            <a:r>
              <a:rPr lang="th-TH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บั่นทอนขวัญ</a:t>
            </a:r>
            <a:r>
              <a:rPr lang="th-TH" sz="3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กำลังใจ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th-TH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มีวิธีการบริหารงานบุคคลและวินัยควบคุมอยู่ ทำให้</a:t>
            </a:r>
            <a:r>
              <a:rPr lang="th-TH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มีความรอบคอบ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7144" y="5243514"/>
            <a:ext cx="9144000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2700" dirty="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กฎหมายนี้ </a:t>
            </a:r>
            <a:r>
              <a:rPr lang="th-TH" sz="27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มุ่งคุ้มครอง</a:t>
            </a:r>
            <a:r>
              <a:rPr lang="th-TH" sz="2700" dirty="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เจ้าหน้าที่ที่ปฏิบัติหน้าที่ด้วยความสุจริตและ</a:t>
            </a:r>
            <a:r>
              <a:rPr lang="th-TH" sz="27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ใช้ความระมัดระวัง</a:t>
            </a:r>
            <a:r>
              <a:rPr lang="th-TH" sz="2700" dirty="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ตามสมควร</a:t>
            </a:r>
          </a:p>
        </p:txBody>
      </p:sp>
    </p:spTree>
    <p:extLst>
      <p:ext uri="{BB962C8B-B14F-4D97-AF65-F5344CB8AC3E}">
        <p14:creationId xmlns:p14="http://schemas.microsoft.com/office/powerpoint/2010/main" val="21127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2" y="857250"/>
            <a:ext cx="7329488" cy="67746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th-TH" altLang="zh-CN" sz="3000" b="1" dirty="0">
                <a:latin typeface="TH SarabunPSK" panose="020B0500040200020003" pitchFamily="34" charset="-34"/>
                <a:ea typeface="Gulim" panose="020B0600000101010101" pitchFamily="34" charset="-127"/>
                <a:cs typeface="TH SarabunPSK" panose="020B0500040200020003" pitchFamily="34" charset="-34"/>
              </a:rPr>
              <a:t>พรบ. ความรับผิดทางละเมิดของเจ้าหน้าที่ พ.ศ. 2539 </a:t>
            </a:r>
            <a:endParaRPr lang="zh-CN" altLang="en-US" sz="3000" b="1" dirty="0">
              <a:latin typeface="TH SarabunPSK" panose="020B0500040200020003" pitchFamily="34" charset="-34"/>
              <a:ea typeface="Gulim" panose="020B0600000101010101" pitchFamily="34" charset="-127"/>
              <a:cs typeface="TH SarabunPSK" panose="020B0500040200020003" pitchFamily="34" charset="-34"/>
            </a:endParaRPr>
          </a:p>
        </p:txBody>
      </p:sp>
      <p:graphicFrame>
        <p:nvGraphicFramePr>
          <p:cNvPr id="6" name="ไดอะแกรม 5"/>
          <p:cNvGraphicFramePr/>
          <p:nvPr>
            <p:extLst/>
          </p:nvPr>
        </p:nvGraphicFramePr>
        <p:xfrm>
          <a:off x="0" y="1671637"/>
          <a:ext cx="9144000" cy="338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464559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428750" y="1928839"/>
            <a:ext cx="1657350" cy="44550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marL="5334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9906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4478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9050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3622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255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ส่วนราชการ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3829727" y="1945731"/>
            <a:ext cx="1657350" cy="44550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marL="5334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9906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4478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9050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3622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255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รัฐวิสาหกิจ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815013" y="1963634"/>
            <a:ext cx="2000250" cy="44550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marL="5334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9906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4478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9050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362200" indent="-533400" algn="l"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8194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32766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7338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4191000" indent="-533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255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หน่วยงานอื่นของรัฐ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257300" y="2715816"/>
            <a:ext cx="2000250" cy="21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th-TH" sz="2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ราชการส่วนกลาง    </a:t>
            </a:r>
          </a:p>
          <a:p>
            <a:pPr lvl="1" algn="l">
              <a:lnSpc>
                <a:spcPct val="40000"/>
              </a:lnSpc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h-TH" sz="2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กระทรวง </a:t>
            </a:r>
          </a:p>
          <a:p>
            <a:pPr lvl="1" algn="l">
              <a:lnSpc>
                <a:spcPct val="40000"/>
              </a:lnSpc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h-TH" sz="2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ทบวง </a:t>
            </a:r>
          </a:p>
          <a:p>
            <a:pPr lvl="1" algn="l">
              <a:lnSpc>
                <a:spcPct val="40000"/>
              </a:lnSpc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h-TH" sz="2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กรม</a:t>
            </a:r>
            <a:endParaRPr lang="en-US" sz="22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th-TH" sz="2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ราชการส่วนภูมิภาค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th-TH" sz="2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ราชการส่วนท้องถิ่น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600450" y="2768205"/>
            <a:ext cx="1943100" cy="819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th-TH" sz="2250">
                <a:latin typeface="TH SarabunPSK" panose="020B0500040200020003" pitchFamily="34" charset="-34"/>
                <a:cs typeface="TH SarabunPSK" panose="020B0500040200020003" pitchFamily="34" charset="-34"/>
              </a:rPr>
              <a:t> จัดตั้งโดย พ.ร.บ.  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th-TH" sz="2250">
                <a:latin typeface="TH SarabunPSK" panose="020B0500040200020003" pitchFamily="34" charset="-34"/>
                <a:cs typeface="TH SarabunPSK" panose="020B0500040200020003" pitchFamily="34" charset="-34"/>
              </a:rPr>
              <a:t> จัดตั้งโดย พ.ร.ฎ.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5772150" y="2767012"/>
            <a:ext cx="1943100" cy="438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6"/>
              </a:buBlip>
              <a:defRPr/>
            </a:pPr>
            <a:r>
              <a:rPr lang="th-TH" sz="225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ที่มี พ.ร.ฎ กำหนด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5257800" y="4608909"/>
            <a:ext cx="2743200" cy="4385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7"/>
              </a:buBlip>
              <a:defRPr/>
            </a:pPr>
            <a:r>
              <a:rPr lang="th-TH" sz="2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ข้าราชการ พนักงาน ลูกจ้าง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5257800" y="4951809"/>
            <a:ext cx="1828800" cy="4385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7"/>
              </a:buBlip>
              <a:defRPr/>
            </a:pPr>
            <a:r>
              <a:rPr lang="th-TH" sz="2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ผู้ปฏิบัติงานอื่น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6800850" y="4951809"/>
            <a:ext cx="1943100" cy="4385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8"/>
              </a:buBlip>
              <a:defRPr/>
            </a:pPr>
            <a:r>
              <a:rPr lang="th-TH" sz="2250">
                <a:latin typeface="TH SarabunPSK" panose="020B0500040200020003" pitchFamily="34" charset="-34"/>
                <a:cs typeface="TH SarabunPSK" panose="020B0500040200020003" pitchFamily="34" charset="-34"/>
              </a:rPr>
              <a:t> ในฐานะกรรมการ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800850" y="5225653"/>
            <a:ext cx="1428750" cy="4385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Blip>
                <a:blip r:embed="rId8"/>
              </a:buBlip>
              <a:defRPr/>
            </a:pPr>
            <a:r>
              <a:rPr lang="th-TH" sz="2250">
                <a:latin typeface="TH SarabunPSK" panose="020B0500040200020003" pitchFamily="34" charset="-34"/>
                <a:cs typeface="TH SarabunPSK" panose="020B0500040200020003" pitchFamily="34" charset="-34"/>
              </a:rPr>
              <a:t> ในฐานะอื่น</a:t>
            </a:r>
          </a:p>
        </p:txBody>
      </p:sp>
      <p:sp>
        <p:nvSpPr>
          <p:cNvPr id="79890" name="AutoShape 18"/>
          <p:cNvSpPr>
            <a:spLocks noChangeArrowheads="1"/>
          </p:cNvSpPr>
          <p:nvPr/>
        </p:nvSpPr>
        <p:spPr bwMode="auto">
          <a:xfrm rot="5400000">
            <a:off x="1928813" y="2457450"/>
            <a:ext cx="285750" cy="3714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th-TH" sz="135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9891" name="AutoShape 19"/>
          <p:cNvSpPr>
            <a:spLocks noChangeArrowheads="1"/>
          </p:cNvSpPr>
          <p:nvPr/>
        </p:nvSpPr>
        <p:spPr bwMode="auto">
          <a:xfrm rot="5400000">
            <a:off x="4300538" y="2457450"/>
            <a:ext cx="285750" cy="3714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th-TH" sz="135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9892" name="AutoShape 20"/>
          <p:cNvSpPr>
            <a:spLocks noChangeArrowheads="1"/>
          </p:cNvSpPr>
          <p:nvPr/>
        </p:nvSpPr>
        <p:spPr bwMode="auto">
          <a:xfrm rot="5400000">
            <a:off x="6672263" y="2457450"/>
            <a:ext cx="285750" cy="3714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th-TH" sz="135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70870" y="943225"/>
            <a:ext cx="2549096" cy="71558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05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หน่วยงานของรัฐ</a:t>
            </a:r>
            <a:endParaRPr lang="th-TH" sz="33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443413" y="3907633"/>
            <a:ext cx="165976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</a:t>
            </a:r>
            <a:endParaRPr lang="th-TH" sz="3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99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7" name="Rectangle 4" descr="หนัง"/>
          <p:cNvSpPr>
            <a:spLocks noChangeArrowheads="1"/>
          </p:cNvSpPr>
          <p:nvPr/>
        </p:nvSpPr>
        <p:spPr bwMode="auto">
          <a:xfrm>
            <a:off x="1412677" y="942975"/>
            <a:ext cx="6318647" cy="810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th-TH" sz="33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สาระสำคัญของพระราชบัญญัติ </a:t>
            </a:r>
          </a:p>
          <a:p>
            <a:pPr algn="ctr" eaLnBrk="0" hangingPunct="0">
              <a:lnSpc>
                <a:spcPct val="70000"/>
              </a:lnSpc>
              <a:defRPr/>
            </a:pPr>
            <a:r>
              <a:rPr lang="th-TH" sz="30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ความรับผิดทางละเมิดของเจ้าหน้าที พ.ศ. 2539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2875" y="2032380"/>
            <a:ext cx="9144000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eaLnBrk="0" hangingPunct="0">
              <a:lnSpc>
                <a:spcPct val="50000"/>
              </a:lnSpc>
              <a:spcBef>
                <a:spcPct val="20000"/>
              </a:spcBef>
              <a:defRPr/>
            </a:pPr>
            <a:r>
              <a:rPr lang="th-TH" sz="27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1. เมื่อเกิดความเสียหายแก่ หน่วยงานของรัฐ หรือบุคคลภายนอก</a:t>
            </a:r>
          </a:p>
          <a:p>
            <a:pPr marL="257175" indent="-257175" eaLnBrk="0" hangingPunct="0">
              <a:lnSpc>
                <a:spcPct val="50000"/>
              </a:lnSpc>
              <a:spcBef>
                <a:spcPct val="20000"/>
              </a:spcBef>
              <a:defRPr/>
            </a:pPr>
            <a:r>
              <a:rPr lang="th-TH" sz="27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 </a:t>
            </a:r>
          </a:p>
          <a:p>
            <a:pPr marL="257175" indent="-257175" eaLnBrk="0" hangingPunct="0">
              <a:lnSpc>
                <a:spcPct val="70000"/>
              </a:lnSpc>
              <a:spcBef>
                <a:spcPct val="20000"/>
              </a:spcBef>
              <a:defRPr/>
            </a:pPr>
            <a:r>
              <a:rPr lang="th-TH" sz="27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■ หน่วยงานของรัฐเสียหาย  เช่น ทรัพย์สินเสียหาย</a:t>
            </a:r>
          </a:p>
          <a:p>
            <a:pPr marL="257175" indent="-257175" eaLnBrk="0" hangingPunct="0">
              <a:lnSpc>
                <a:spcPct val="60000"/>
              </a:lnSpc>
              <a:spcBef>
                <a:spcPct val="20000"/>
              </a:spcBef>
              <a:defRPr/>
            </a:pPr>
            <a:r>
              <a:rPr lang="th-TH" sz="27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■ บุคคลภายนอกเสียหาย ได้แก่ 1) ตาย   2</a:t>
            </a:r>
            <a:r>
              <a:rPr lang="en-US" sz="27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) </a:t>
            </a:r>
            <a:r>
              <a:rPr lang="th-TH" sz="27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บาดเจ็บ 3) ทรัพย์สิน/สิทธิ เสียหาย</a:t>
            </a:r>
          </a:p>
          <a:p>
            <a:pPr marL="257175" indent="-257175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27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2. ความเสียเกิดจากการกระทำละเมิดของเจ้าหน้าที่ใน</a:t>
            </a:r>
            <a:r>
              <a:rPr lang="th-TH" sz="2700" dirty="0">
                <a:solidFill>
                  <a:srgbClr val="FF0000"/>
                </a:solidFill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ระหว่างปฏิบัติหน้าที่</a:t>
            </a:r>
            <a:r>
              <a:rPr lang="th-TH" sz="27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ราชการ</a:t>
            </a:r>
          </a:p>
          <a:p>
            <a:pPr marL="257175" indent="-257175" eaLnBrk="0" hangingPunct="0">
              <a:spcBef>
                <a:spcPct val="20000"/>
              </a:spcBef>
              <a:defRPr/>
            </a:pPr>
            <a:r>
              <a:rPr lang="th-TH" sz="27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3. กรณีเจ้าหน้าที่กระทำละเมิดต่อหน่วยงานของรัฐหรือต่อบุคคลภายนอก ทำให้ได้รับความเสียหาย           </a:t>
            </a:r>
          </a:p>
          <a:p>
            <a:pPr marL="257175" indent="-257175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27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   3.1 กรณี</a:t>
            </a:r>
            <a:r>
              <a:rPr lang="th-TH" sz="2700" u="sng" dirty="0">
                <a:solidFill>
                  <a:srgbClr val="FF0000"/>
                </a:solidFill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จงใจ</a:t>
            </a:r>
            <a:r>
              <a:rPr lang="th-TH" sz="2700" dirty="0">
                <a:solidFill>
                  <a:srgbClr val="FF0000"/>
                </a:solidFill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 </a:t>
            </a:r>
            <a:r>
              <a:rPr lang="th-TH" sz="2700" b="1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หรือ</a:t>
            </a:r>
            <a:r>
              <a:rPr lang="th-TH" sz="27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 </a:t>
            </a:r>
            <a:r>
              <a:rPr lang="th-TH" sz="2700" u="sng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ประมาทเลินเล่ออย่าง</a:t>
            </a:r>
            <a:r>
              <a:rPr lang="th-TH" sz="2700" u="sng" dirty="0">
                <a:solidFill>
                  <a:srgbClr val="FF0000"/>
                </a:solidFill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ร้ายแรง</a:t>
            </a:r>
            <a:r>
              <a:rPr lang="th-TH" sz="2700" dirty="0">
                <a:solidFill>
                  <a:srgbClr val="FF0000"/>
                </a:solidFill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 </a:t>
            </a:r>
            <a:r>
              <a:rPr lang="th-TH" sz="2700" u="sng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เจ้าหน้าที่</a:t>
            </a:r>
            <a:r>
              <a:rPr lang="th-TH" sz="2700" u="sng" dirty="0">
                <a:solidFill>
                  <a:srgbClr val="FF0000"/>
                </a:solidFill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ต้องรับผิด</a:t>
            </a:r>
          </a:p>
          <a:p>
            <a:pPr marL="257175" indent="-257175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2700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   3.2 กรณีประมาทเลินเล่อไม่ร้ายแรง</a:t>
            </a:r>
            <a:r>
              <a:rPr lang="th-TH" sz="2700" u="sng" dirty="0"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เจ้าหน้าที่</a:t>
            </a:r>
            <a:r>
              <a:rPr lang="th-TH" sz="2700" u="sng" dirty="0">
                <a:solidFill>
                  <a:srgbClr val="FF0000"/>
                </a:solidFill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ไม่ต้องรับผิด</a:t>
            </a:r>
            <a:r>
              <a:rPr lang="th-TH" sz="2700" dirty="0">
                <a:solidFill>
                  <a:srgbClr val="FF0000"/>
                </a:solidFill>
                <a:latin typeface="TH SarabunPSK" panose="020B0500040200020003" pitchFamily="34" charset="-34"/>
                <a:ea typeface="Arial Unicode MS" pitchFamily="34" charset="-128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0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885950" y="1028700"/>
            <a:ext cx="5486400" cy="628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h-TH" alt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การกระทำละเมิดต่อบุคคลภายนอก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371600" y="2427685"/>
            <a:ext cx="3028950" cy="62865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h-TH" altLang="en-US" sz="360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การปฏิบัติหน้าที่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4743450" y="2427685"/>
            <a:ext cx="3028950" cy="628650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h-TH" altLang="en-US" sz="36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มิใช่การปฏิบัติหน้าที่</a:t>
            </a:r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>
            <a:off x="2743200" y="1828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h-TH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4400550" y="16573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th-TH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792956" y="3150394"/>
            <a:ext cx="36004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h-TH" altLang="en-US" sz="27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หน่วยงานของรัฐ</a:t>
            </a:r>
            <a:br>
              <a:rPr lang="th-TH" altLang="en-US" sz="27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7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ต้องรับผิดต่อผู้เสียหาย</a:t>
            </a:r>
          </a:p>
          <a:p>
            <a:pPr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h-TH" altLang="en-US" sz="2700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ฟ้องหน่วยงานของรัฐได้โดยตรง ฟ้องเจ้าหน้าที่ไม่ได้</a:t>
            </a:r>
          </a:p>
          <a:p>
            <a:pPr algn="l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h-TH" altLang="en-US" sz="2700" dirty="0">
                <a:solidFill>
                  <a:srgbClr val="80008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เจ้าหน้าที่ไม่ได้สังกัดหน่วยงานใด กระทรวงการคลังต้องรับผิด</a:t>
            </a:r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5079206" y="3401616"/>
            <a:ext cx="3429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en-US" sz="2700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700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เจ้าหน้าที่ต้องรับผิดต่อผู้เสียหายเป็นส่วนตัว</a:t>
            </a:r>
          </a:p>
          <a:p>
            <a:pPr algn="l"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en-US" sz="2700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700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ฟ้องเจ้าหน้าที่โดยตรง                 ฟ้องหน่วยงานของรัฐไม่ได้</a:t>
            </a:r>
            <a:endParaRPr lang="th-TH" altLang="en-US" sz="1800" dirty="0">
              <a:solidFill>
                <a:srgbClr val="0099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 flipH="1">
            <a:off x="2736057" y="1828801"/>
            <a:ext cx="7144" cy="5738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th-TH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611" name="Line 11"/>
          <p:cNvSpPr>
            <a:spLocks noChangeShapeType="1"/>
          </p:cNvSpPr>
          <p:nvPr/>
        </p:nvSpPr>
        <p:spPr bwMode="auto">
          <a:xfrm>
            <a:off x="6172200" y="1828801"/>
            <a:ext cx="20241" cy="5738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th-TH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3707606" y="1754982"/>
            <a:ext cx="1371600" cy="507831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27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เกิดจาก</a:t>
            </a:r>
          </a:p>
        </p:txBody>
      </p:sp>
    </p:spTree>
    <p:extLst>
      <p:ext uri="{BB962C8B-B14F-4D97-AF65-F5344CB8AC3E}">
        <p14:creationId xmlns:p14="http://schemas.microsoft.com/office/powerpoint/2010/main" val="35052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985838"/>
            <a:ext cx="6572250" cy="6286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h-TH" sz="40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ขั้นตอนการดำเนินการหาผู้รับผิดชอบทางละเมิด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1314450" y="1771650"/>
            <a:ext cx="6572250" cy="3886200"/>
          </a:xfrm>
        </p:spPr>
        <p:txBody>
          <a:bodyPr rtlCol="0">
            <a:normAutofit fontScale="92500"/>
          </a:bodyPr>
          <a:lstStyle/>
          <a:p>
            <a:pPr indent="-205740">
              <a:buBlip>
                <a:blip r:embed="rId2"/>
              </a:buBlip>
              <a:defRPr/>
            </a:pPr>
            <a:r>
              <a:rPr lang="th-TH" sz="28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แต่งตั้งคณะกรรมการสอบข้อเท็จจริงความรับผิดทางละเมิด</a:t>
            </a:r>
          </a:p>
          <a:p>
            <a:pPr indent="-205740">
              <a:buBlip>
                <a:blip r:embed="rId2"/>
              </a:buBlip>
              <a:defRPr/>
            </a:pPr>
            <a:r>
              <a:rPr lang="th-TH" sz="28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5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รวบรวมหลักฐานและให้ผู้เกี่ยวข้องชี้แจง</a:t>
            </a:r>
          </a:p>
          <a:p>
            <a:pPr indent="-205740">
              <a:buBlip>
                <a:blip r:embed="rId2"/>
              </a:buBlip>
              <a:defRPr/>
            </a:pPr>
            <a:r>
              <a:rPr lang="th-TH" sz="28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คณะกรรมการเสนอความเห็นไปยังผู้แต่งตั้ง</a:t>
            </a:r>
          </a:p>
          <a:p>
            <a:pPr indent="-205740">
              <a:buBlip>
                <a:blip r:embed="rId2"/>
              </a:buBlip>
              <a:defRPr/>
            </a:pPr>
            <a:r>
              <a:rPr lang="th-TH" sz="285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วินิจฉัยว่ามีผู้รับผิดหรือไม่ เท่าใด แต่ยังไม่แจ้งเจ้าหน้าที่</a:t>
            </a:r>
          </a:p>
          <a:p>
            <a:pPr indent="-205740">
              <a:buBlip>
                <a:blip r:embed="rId2"/>
              </a:buBlip>
              <a:defRPr/>
            </a:pPr>
            <a:r>
              <a:rPr lang="th-TH" sz="285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ส่งสำนวนให้กระทรวงการคลังตรวจสอบและพิจารณา</a:t>
            </a:r>
          </a:p>
          <a:p>
            <a:pPr indent="-205740">
              <a:buBlip>
                <a:blip r:embed="rId2"/>
              </a:buBlip>
              <a:defRPr/>
            </a:pPr>
            <a:r>
              <a:rPr lang="th-TH" sz="285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ออกคำสั่งให้เจ้าหน้าที่ชดใช้ตามความเห็นของกระทรวงการคลัง</a:t>
            </a:r>
          </a:p>
          <a:p>
            <a:pPr indent="-205740">
              <a:buBlip>
                <a:blip r:embed="rId2"/>
              </a:buBlip>
              <a:defRPr/>
            </a:pPr>
            <a:r>
              <a:rPr lang="th-TH" sz="28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แจ้งคำสั่งให้เจ้าหน้าที่ พร้อมสิทธิฟ้องคดีและอายุความฟ้องคดี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87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Grp="1" noChangeArrowheads="1"/>
          </p:cNvSpPr>
          <p:nvPr>
            <p:ph type="title"/>
          </p:nvPr>
        </p:nvSpPr>
        <p:spPr>
          <a:xfrm>
            <a:off x="2082405" y="1017986"/>
            <a:ext cx="5730478" cy="367903"/>
          </a:xfrm>
        </p:spPr>
        <p:txBody>
          <a:bodyPr rtlCol="0">
            <a:noAutofit/>
          </a:bodyPr>
          <a:lstStyle/>
          <a:p>
            <a:pPr>
              <a:lnSpc>
                <a:spcPct val="95000"/>
              </a:lnSpc>
              <a:defRPr/>
            </a:pPr>
            <a:r>
              <a:rPr lang="th-TH" altLang="ko-KR" sz="4500" b="1" dirty="0">
                <a:ea typeface="Gulim" pitchFamily="34" charset="-127"/>
                <a:cs typeface="FreesiaUPC" pitchFamily="34" charset="-34"/>
              </a:rPr>
              <a:t>การพิจารณาวินิจฉัย</a:t>
            </a:r>
            <a:endParaRPr lang="zh-CN" altLang="en-US" sz="4500" b="1" dirty="0">
              <a:cs typeface="FreesiaUPC" pitchFamily="34" charset="-34"/>
            </a:endParaRPr>
          </a:p>
        </p:txBody>
      </p:sp>
      <p:graphicFrame>
        <p:nvGraphicFramePr>
          <p:cNvPr id="7" name="ไดอะแกรม 6"/>
          <p:cNvGraphicFramePr/>
          <p:nvPr>
            <p:extLst/>
          </p:nvPr>
        </p:nvGraphicFramePr>
        <p:xfrm>
          <a:off x="2286000" y="19050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3192066" y="2049066"/>
            <a:ext cx="651272" cy="71558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sz="4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FreesiaUPC" pitchFamily="34" charset="-34"/>
              </a:rPr>
              <a:t>1</a:t>
            </a: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5294710" y="4100513"/>
            <a:ext cx="651272" cy="71558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sz="4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FreesiaUPC" pitchFamily="34" charset="-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220806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>
          <a:xfrm>
            <a:off x="2082405" y="1017986"/>
            <a:ext cx="5730478" cy="36790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h-TH" altLang="ko-KR" smtClean="0"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การชดใช้ค่าเสียหาย</a:t>
            </a:r>
            <a:endParaRPr lang="zh-CN" altLang="en-US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เท่ากับ 9"/>
          <p:cNvSpPr/>
          <p:nvPr/>
        </p:nvSpPr>
        <p:spPr bwMode="auto">
          <a:xfrm>
            <a:off x="4019551" y="1890714"/>
            <a:ext cx="532210" cy="297656"/>
          </a:xfrm>
          <a:prstGeom prst="mathEqual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h-TH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굴림" pitchFamily="34" charset="-127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831558" y="1708548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4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ชดใช้เป็นเงิน</a:t>
            </a:r>
            <a:endParaRPr lang="th-TH" sz="24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1783557" y="3675461"/>
            <a:ext cx="97334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3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ถ้าซ่อม</a:t>
            </a:r>
            <a:endParaRPr lang="th-TH" sz="33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749029" y="1757363"/>
            <a:ext cx="131318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3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ถ้าเป็นเงิน</a:t>
            </a:r>
            <a:endParaRPr lang="th-TH" sz="33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1750220" y="2639617"/>
            <a:ext cx="165942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3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ถ้าเป็นสิ่งของ</a:t>
            </a:r>
            <a:endParaRPr lang="th-TH" sz="33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4745832" y="2477692"/>
            <a:ext cx="4055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ต้องชดใช้เป็นสิ่งของที่มีสภาพ คุณภาพ ปริมาณ และลักษณะอย่างเดียวกัน</a:t>
            </a:r>
            <a:endParaRPr lang="th-TH" sz="24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เท่ากับ 33"/>
          <p:cNvSpPr/>
          <p:nvPr/>
        </p:nvSpPr>
        <p:spPr bwMode="auto">
          <a:xfrm>
            <a:off x="4020741" y="2824163"/>
            <a:ext cx="532209" cy="296466"/>
          </a:xfrm>
          <a:prstGeom prst="mathEqual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h-TH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굴림" pitchFamily="34" charset="-127"/>
              <a:cs typeface="TH SarabunPSK" panose="020B0500040200020003" pitchFamily="34" charset="-34"/>
            </a:endParaRPr>
          </a:p>
        </p:txBody>
      </p:sp>
      <p:sp>
        <p:nvSpPr>
          <p:cNvPr id="36" name="เท่ากับ 35"/>
          <p:cNvSpPr/>
          <p:nvPr/>
        </p:nvSpPr>
        <p:spPr bwMode="auto">
          <a:xfrm>
            <a:off x="4032647" y="3839767"/>
            <a:ext cx="532209" cy="296465"/>
          </a:xfrm>
          <a:prstGeom prst="mathEqual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h-TH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굴림" pitchFamily="34" charset="-127"/>
              <a:cs typeface="TH SarabunPSK" panose="020B0500040200020003" pitchFamily="34" charset="-34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4768455" y="3594497"/>
            <a:ext cx="32325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sz="24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ต้องทำสัญญาตกลง และซ่อมให้แล้วเสร็จโดยเร็ว(6 เดือน)</a:t>
            </a:r>
            <a:endParaRPr lang="th-TH" sz="24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1448992" y="4556522"/>
            <a:ext cx="2731294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sz="30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ถ้าชดใช้ต่างจาก</a:t>
            </a:r>
          </a:p>
          <a:p>
            <a:pPr>
              <a:lnSpc>
                <a:spcPct val="90000"/>
              </a:lnSpc>
              <a:defRPr/>
            </a:pPr>
            <a:r>
              <a:rPr lang="th-TH" sz="30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ทรัพย์สินที่เสียหาย</a:t>
            </a:r>
          </a:p>
          <a:p>
            <a:pPr>
              <a:lnSpc>
                <a:spcPct val="90000"/>
              </a:lnSpc>
              <a:defRPr/>
            </a:pPr>
            <a:r>
              <a:rPr lang="th-TH" sz="30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หรือสูญหาย</a:t>
            </a:r>
            <a:endParaRPr lang="th-TH" sz="30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เท่ากับ 39"/>
          <p:cNvSpPr/>
          <p:nvPr/>
        </p:nvSpPr>
        <p:spPr bwMode="auto">
          <a:xfrm>
            <a:off x="4013597" y="4925617"/>
            <a:ext cx="533400" cy="297656"/>
          </a:xfrm>
          <a:prstGeom prst="mathEqual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th-TH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굴림" pitchFamily="34" charset="-127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4636295" y="4855369"/>
            <a:ext cx="2446735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sz="24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ต้องทำความตกลงกับกระทรวงการคลัง</a:t>
            </a:r>
            <a:endParaRPr lang="th-TH" sz="24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307211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1" grpId="0"/>
      <p:bldP spid="24" grpId="0"/>
      <p:bldP spid="25" grpId="0"/>
      <p:bldP spid="38" grpId="0"/>
      <p:bldP spid="3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ChangeArrowheads="1"/>
          </p:cNvSpPr>
          <p:nvPr/>
        </p:nvSpPr>
        <p:spPr bwMode="auto">
          <a:xfrm>
            <a:off x="0" y="-9544"/>
            <a:ext cx="9144000" cy="723900"/>
          </a:xfrm>
          <a:prstGeom prst="rect">
            <a:avLst/>
          </a:prstGeom>
          <a:solidFill>
            <a:srgbClr val="CCFF99"/>
          </a:solidFill>
          <a:ln w="57150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th-TH" altLang="zh-CN" sz="4400" b="1" dirty="0" smtClean="0">
                <a:latin typeface="BrowalliaUPC" pitchFamily="34" charset="-34"/>
                <a:ea typeface="SimSun" pitchFamily="2" charset="-122"/>
                <a:cs typeface="+mj-cs"/>
              </a:rPr>
              <a:t>การดำเนินการเกี่ยวกับเงินของหน่วยงานภาครัฐ</a:t>
            </a:r>
            <a:endParaRPr lang="th-TH" altLang="zh-CN" sz="4400" b="1" dirty="0">
              <a:latin typeface="BrowalliaUPC" pitchFamily="34" charset="-34"/>
              <a:ea typeface="SimSun" pitchFamily="2" charset="-122"/>
              <a:cs typeface="+mj-cs"/>
            </a:endParaRPr>
          </a:p>
        </p:txBody>
      </p:sp>
      <p:sp>
        <p:nvSpPr>
          <p:cNvPr id="17411" name="สี่เหลี่ยมผืนผ้า 61"/>
          <p:cNvSpPr>
            <a:spLocks noChangeArrowheads="1"/>
          </p:cNvSpPr>
          <p:nvPr/>
        </p:nvSpPr>
        <p:spPr bwMode="auto">
          <a:xfrm>
            <a:off x="2771800" y="749231"/>
            <a:ext cx="414339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algn="ctr" eaLnBrk="0" hangingPunct="0"/>
            <a:r>
              <a:rPr lang="th-TH" sz="2400">
                <a:latin typeface="BrowalliaUPC" pitchFamily="34" charset="-34"/>
                <a:cs typeface="+mj-cs"/>
              </a:rPr>
              <a:t>ภายใต้กฎหมาย ระเบียบ ข้อบังคับ</a:t>
            </a:r>
          </a:p>
        </p:txBody>
      </p:sp>
      <p:graphicFrame>
        <p:nvGraphicFramePr>
          <p:cNvPr id="51" name="ไดอะแกรม 50"/>
          <p:cNvGraphicFramePr/>
          <p:nvPr/>
        </p:nvGraphicFramePr>
        <p:xfrm>
          <a:off x="2369339" y="1000108"/>
          <a:ext cx="4405322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2" name="ไดอะแกรม 61"/>
          <p:cNvGraphicFramePr/>
          <p:nvPr/>
        </p:nvGraphicFramePr>
        <p:xfrm>
          <a:off x="285720" y="1325563"/>
          <a:ext cx="2571768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5" name="ไดอะแกรม 64"/>
          <p:cNvGraphicFramePr/>
          <p:nvPr/>
        </p:nvGraphicFramePr>
        <p:xfrm>
          <a:off x="6357950" y="1000108"/>
          <a:ext cx="2500298" cy="200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8" name="ไดอะแกรม 67"/>
          <p:cNvGraphicFramePr/>
          <p:nvPr/>
        </p:nvGraphicFramePr>
        <p:xfrm>
          <a:off x="3786182" y="4643446"/>
          <a:ext cx="2571768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7416" name="Oval 2061"/>
          <p:cNvSpPr>
            <a:spLocks noChangeArrowheads="1"/>
          </p:cNvSpPr>
          <p:nvPr/>
        </p:nvSpPr>
        <p:spPr bwMode="auto">
          <a:xfrm flipV="1">
            <a:off x="6215074" y="5715016"/>
            <a:ext cx="571500" cy="614362"/>
          </a:xfrm>
          <a:prstGeom prst="ellipse">
            <a:avLst/>
          </a:prstGeom>
          <a:noFill/>
          <a:ln w="19050" cap="sq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/>
            <a:r>
              <a:rPr lang="th-TH" sz="1800" dirty="0">
                <a:solidFill>
                  <a:schemeClr val="accent2"/>
                </a:solidFill>
                <a:latin typeface="BrowalliaUPC" pitchFamily="34" charset="-34"/>
                <a:cs typeface="+mj-cs"/>
              </a:rPr>
              <a:t>รับ</a:t>
            </a:r>
            <a:endParaRPr lang="en-US" sz="1800" dirty="0">
              <a:solidFill>
                <a:schemeClr val="accent2"/>
              </a:solidFill>
              <a:latin typeface="BrowalliaUPC" pitchFamily="34" charset="-34"/>
              <a:cs typeface="+mj-cs"/>
            </a:endParaRPr>
          </a:p>
        </p:txBody>
      </p:sp>
      <p:sp>
        <p:nvSpPr>
          <p:cNvPr id="17417" name="Oval 2061"/>
          <p:cNvSpPr>
            <a:spLocks noChangeArrowheads="1"/>
          </p:cNvSpPr>
          <p:nvPr/>
        </p:nvSpPr>
        <p:spPr bwMode="auto">
          <a:xfrm flipV="1">
            <a:off x="8001000" y="3051175"/>
            <a:ext cx="571500" cy="614363"/>
          </a:xfrm>
          <a:prstGeom prst="ellipse">
            <a:avLst/>
          </a:prstGeom>
          <a:noFill/>
          <a:ln w="19050" cap="sq">
            <a:solidFill>
              <a:srgbClr val="FF99FF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/>
            <a:r>
              <a:rPr lang="th-TH" sz="1800">
                <a:solidFill>
                  <a:schemeClr val="accent2"/>
                </a:solidFill>
                <a:latin typeface="BrowalliaUPC" pitchFamily="34" charset="-34"/>
                <a:cs typeface="+mj-cs"/>
              </a:rPr>
              <a:t>นำฝาก</a:t>
            </a:r>
            <a:endParaRPr lang="en-US" sz="1800">
              <a:solidFill>
                <a:schemeClr val="accent2"/>
              </a:solidFill>
              <a:latin typeface="BrowalliaUPC" pitchFamily="34" charset="-34"/>
              <a:cs typeface="+mj-cs"/>
            </a:endParaRPr>
          </a:p>
        </p:txBody>
      </p:sp>
      <p:sp>
        <p:nvSpPr>
          <p:cNvPr id="17418" name="Oval 2061"/>
          <p:cNvSpPr>
            <a:spLocks noChangeArrowheads="1"/>
          </p:cNvSpPr>
          <p:nvPr/>
        </p:nvSpPr>
        <p:spPr bwMode="auto">
          <a:xfrm flipV="1">
            <a:off x="7429500" y="3786188"/>
            <a:ext cx="571500" cy="614362"/>
          </a:xfrm>
          <a:prstGeom prst="ellipse">
            <a:avLst/>
          </a:prstGeom>
          <a:noFill/>
          <a:ln w="19050" cap="sq">
            <a:solidFill>
              <a:srgbClr val="FF99FF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/>
            <a:r>
              <a:rPr lang="th-TH" sz="1800">
                <a:solidFill>
                  <a:schemeClr val="accent2"/>
                </a:solidFill>
                <a:latin typeface="BrowalliaUPC" pitchFamily="34" charset="-34"/>
                <a:cs typeface="+mj-cs"/>
              </a:rPr>
              <a:t>รับ</a:t>
            </a:r>
            <a:endParaRPr lang="en-US" sz="1800">
              <a:solidFill>
                <a:schemeClr val="accent2"/>
              </a:solidFill>
              <a:latin typeface="BrowalliaUPC" pitchFamily="34" charset="-34"/>
              <a:cs typeface="+mj-cs"/>
            </a:endParaRPr>
          </a:p>
        </p:txBody>
      </p:sp>
      <p:sp>
        <p:nvSpPr>
          <p:cNvPr id="17419" name="Oval 2061"/>
          <p:cNvSpPr>
            <a:spLocks noChangeArrowheads="1"/>
          </p:cNvSpPr>
          <p:nvPr/>
        </p:nvSpPr>
        <p:spPr bwMode="auto">
          <a:xfrm flipV="1">
            <a:off x="6215074" y="4929198"/>
            <a:ext cx="571500" cy="614363"/>
          </a:xfrm>
          <a:prstGeom prst="ellipse">
            <a:avLst/>
          </a:prstGeom>
          <a:noFill/>
          <a:ln w="19050" cap="sq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/>
            <a:r>
              <a:rPr lang="th-TH" sz="1800">
                <a:solidFill>
                  <a:schemeClr val="accent2"/>
                </a:solidFill>
                <a:latin typeface="BrowalliaUPC" pitchFamily="34" charset="-34"/>
                <a:cs typeface="+mj-cs"/>
              </a:rPr>
              <a:t>นำส่ง</a:t>
            </a:r>
            <a:endParaRPr lang="en-US" sz="1800">
              <a:solidFill>
                <a:schemeClr val="accent2"/>
              </a:solidFill>
              <a:latin typeface="BrowalliaUPC" pitchFamily="34" charset="-34"/>
              <a:cs typeface="+mj-cs"/>
            </a:endParaRPr>
          </a:p>
        </p:txBody>
      </p:sp>
      <p:sp>
        <p:nvSpPr>
          <p:cNvPr id="13" name="Oval 2061"/>
          <p:cNvSpPr>
            <a:spLocks noChangeArrowheads="1"/>
          </p:cNvSpPr>
          <p:nvPr/>
        </p:nvSpPr>
        <p:spPr bwMode="auto">
          <a:xfrm flipV="1">
            <a:off x="1143000" y="3357563"/>
            <a:ext cx="571500" cy="614362"/>
          </a:xfrm>
          <a:prstGeom prst="ellipse">
            <a:avLst/>
          </a:prstGeom>
          <a:noFill/>
          <a:ln w="19050" cap="sq">
            <a:solidFill>
              <a:schemeClr val="accent6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>
              <a:defRPr/>
            </a:pPr>
            <a:r>
              <a:rPr lang="th-TH" sz="1800" dirty="0">
                <a:solidFill>
                  <a:schemeClr val="accent2"/>
                </a:solidFill>
                <a:latin typeface="BrowalliaUPC" pitchFamily="34" charset="-34"/>
                <a:cs typeface="+mj-cs"/>
              </a:rPr>
              <a:t>เบิก</a:t>
            </a:r>
            <a:endParaRPr lang="en-US" sz="1800" dirty="0">
              <a:solidFill>
                <a:schemeClr val="accent2"/>
              </a:solidFill>
              <a:latin typeface="BrowalliaUPC" pitchFamily="34" charset="-34"/>
              <a:cs typeface="+mj-cs"/>
            </a:endParaRPr>
          </a:p>
        </p:txBody>
      </p:sp>
      <p:sp>
        <p:nvSpPr>
          <p:cNvPr id="14" name="Oval 2061"/>
          <p:cNvSpPr>
            <a:spLocks noChangeArrowheads="1"/>
          </p:cNvSpPr>
          <p:nvPr/>
        </p:nvSpPr>
        <p:spPr bwMode="auto">
          <a:xfrm flipV="1">
            <a:off x="1143000" y="4357688"/>
            <a:ext cx="571500" cy="614362"/>
          </a:xfrm>
          <a:prstGeom prst="ellipse">
            <a:avLst/>
          </a:prstGeom>
          <a:noFill/>
          <a:ln w="19050" cap="sq">
            <a:solidFill>
              <a:schemeClr val="accent6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>
              <a:defRPr/>
            </a:pPr>
            <a:r>
              <a:rPr lang="th-TH" sz="1800" dirty="0">
                <a:solidFill>
                  <a:schemeClr val="accent2"/>
                </a:solidFill>
                <a:latin typeface="BrowalliaUPC" pitchFamily="34" charset="-34"/>
                <a:cs typeface="+mj-cs"/>
              </a:rPr>
              <a:t>จ่าย</a:t>
            </a:r>
            <a:endParaRPr lang="en-US" sz="1800" dirty="0">
              <a:solidFill>
                <a:schemeClr val="accent2"/>
              </a:solidFill>
              <a:latin typeface="BrowalliaUPC" pitchFamily="34" charset="-34"/>
              <a:cs typeface="+mj-cs"/>
            </a:endParaRPr>
          </a:p>
        </p:txBody>
      </p:sp>
      <p:sp>
        <p:nvSpPr>
          <p:cNvPr id="16" name="Oval 2061"/>
          <p:cNvSpPr>
            <a:spLocks noChangeArrowheads="1"/>
          </p:cNvSpPr>
          <p:nvPr/>
        </p:nvSpPr>
        <p:spPr bwMode="auto">
          <a:xfrm flipV="1">
            <a:off x="1857375" y="3857625"/>
            <a:ext cx="571500" cy="614363"/>
          </a:xfrm>
          <a:prstGeom prst="ellipse">
            <a:avLst/>
          </a:prstGeom>
          <a:noFill/>
          <a:ln w="19050" cap="sq">
            <a:solidFill>
              <a:schemeClr val="accent6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>
              <a:defRPr/>
            </a:pPr>
            <a:r>
              <a:rPr lang="th-TH" sz="1800" dirty="0">
                <a:solidFill>
                  <a:schemeClr val="accent2"/>
                </a:solidFill>
                <a:latin typeface="BrowalliaUPC" pitchFamily="34" charset="-34"/>
                <a:cs typeface="+mj-cs"/>
              </a:rPr>
              <a:t>ส่งคืน</a:t>
            </a:r>
            <a:endParaRPr lang="en-US" sz="1800" dirty="0">
              <a:solidFill>
                <a:schemeClr val="accent2"/>
              </a:solidFill>
              <a:latin typeface="BrowalliaUPC" pitchFamily="34" charset="-34"/>
              <a:cs typeface="+mj-cs"/>
            </a:endParaRPr>
          </a:p>
        </p:txBody>
      </p:sp>
      <p:sp>
        <p:nvSpPr>
          <p:cNvPr id="17423" name="Oval 2061"/>
          <p:cNvSpPr>
            <a:spLocks noChangeArrowheads="1"/>
          </p:cNvSpPr>
          <p:nvPr/>
        </p:nvSpPr>
        <p:spPr bwMode="auto">
          <a:xfrm flipV="1">
            <a:off x="8358188" y="3786188"/>
            <a:ext cx="571500" cy="614362"/>
          </a:xfrm>
          <a:prstGeom prst="ellipse">
            <a:avLst/>
          </a:prstGeom>
          <a:noFill/>
          <a:ln w="19050" cap="sq">
            <a:solidFill>
              <a:srgbClr val="FF99FF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/>
            <a:r>
              <a:rPr lang="th-TH" sz="1800">
                <a:solidFill>
                  <a:schemeClr val="accent2"/>
                </a:solidFill>
                <a:latin typeface="BrowalliaUPC" pitchFamily="34" charset="-34"/>
                <a:cs typeface="+mj-cs"/>
              </a:rPr>
              <a:t>เบิก</a:t>
            </a:r>
            <a:endParaRPr lang="en-US" sz="1800">
              <a:solidFill>
                <a:schemeClr val="accent2"/>
              </a:solidFill>
              <a:latin typeface="BrowalliaUPC" pitchFamily="34" charset="-34"/>
              <a:cs typeface="+mj-cs"/>
            </a:endParaRPr>
          </a:p>
        </p:txBody>
      </p:sp>
      <p:sp>
        <p:nvSpPr>
          <p:cNvPr id="17424" name="Oval 2061"/>
          <p:cNvSpPr>
            <a:spLocks noChangeArrowheads="1"/>
          </p:cNvSpPr>
          <p:nvPr/>
        </p:nvSpPr>
        <p:spPr bwMode="auto">
          <a:xfrm flipV="1">
            <a:off x="7000892" y="5286388"/>
            <a:ext cx="571500" cy="614362"/>
          </a:xfrm>
          <a:prstGeom prst="ellipse">
            <a:avLst/>
          </a:prstGeom>
          <a:noFill/>
          <a:ln w="19050" cap="sq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/>
            <a:r>
              <a:rPr lang="th-TH" sz="1800" dirty="0">
                <a:solidFill>
                  <a:schemeClr val="accent2"/>
                </a:solidFill>
                <a:latin typeface="BrowalliaUPC" pitchFamily="34" charset="-34"/>
                <a:cs typeface="+mj-cs"/>
              </a:rPr>
              <a:t>ถอนคืน</a:t>
            </a:r>
            <a:endParaRPr lang="en-US" sz="1800" dirty="0">
              <a:solidFill>
                <a:schemeClr val="accent2"/>
              </a:solidFill>
              <a:latin typeface="BrowalliaUPC" pitchFamily="34" charset="-34"/>
              <a:cs typeface="+mj-cs"/>
            </a:endParaRPr>
          </a:p>
        </p:txBody>
      </p:sp>
      <p:sp>
        <p:nvSpPr>
          <p:cNvPr id="19" name="ตัวยึดหมายเลขภาพนิ่ง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F25C0-4A7B-4F10-A5CA-85D83BEF80C9}" type="slidenum">
              <a:rPr lang="en-US" smtClean="0">
                <a:cs typeface="+mj-cs"/>
              </a:rPr>
              <a:pPr>
                <a:defRPr/>
              </a:pPr>
              <a:t>6</a:t>
            </a:fld>
            <a:endParaRPr lang="th-TH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50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43000" y="3097968"/>
            <a:ext cx="6858001" cy="71558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05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  บอกกล่าว เล่าเรื่องจากใจ ชาวเพ่ง</a:t>
            </a:r>
          </a:p>
        </p:txBody>
      </p:sp>
    </p:spTree>
    <p:extLst>
      <p:ext uri="{BB962C8B-B14F-4D97-AF65-F5344CB8AC3E}">
        <p14:creationId xmlns:p14="http://schemas.microsoft.com/office/powerpoint/2010/main" val="24860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250631" y="1322767"/>
            <a:ext cx="6703816" cy="431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469" indent="-321469">
              <a:lnSpc>
                <a:spcPct val="115000"/>
              </a:lnSpc>
              <a:buFontTx/>
              <a:buChar char="-"/>
            </a:pPr>
            <a:r>
              <a:rPr lang="th-TH" sz="2250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หายไปจากห้องทำงานในเวลากลางคืนด้วย </a:t>
            </a:r>
          </a:p>
          <a:p>
            <a:pPr marL="321469" indent="-321469">
              <a:lnSpc>
                <a:spcPct val="115000"/>
              </a:lnSpc>
              <a:buFontTx/>
              <a:buChar char="-"/>
            </a:pPr>
            <a:r>
              <a:rPr lang="th-TH" sz="2250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ผู้ที่นำมาใช้คนสุดท้ายต้องรับผิดหรือไม่ </a:t>
            </a:r>
          </a:p>
          <a:p>
            <a:pPr>
              <a:lnSpc>
                <a:spcPct val="115000"/>
              </a:lnSpc>
            </a:pPr>
            <a:r>
              <a:rPr lang="th-TH" sz="2250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เรื่องนี้จากการวิเคราะห์ข้อเท็จจริงและพยานหลักฐานทั้งหลาย ข้อเท็จจริงที่รับตรงกันคือ ผู้นำมาใช้คนสุดท้าย ใช้เสร็จก็ตั้งทิ้งไว้บนโต๊ะทำงานไม่เก็บเข้าตู้ ไม่เก็บไว้ในที่ปลอดภัย โน้ตบุ</a:t>
            </a:r>
            <a:r>
              <a:rPr lang="th-TH" sz="2250" dirty="0" err="1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คส์เป็</a:t>
            </a:r>
            <a:r>
              <a:rPr lang="th-TH" sz="2250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นของที่หยิบฉวยไปได้โดยง่าย แม้จะปรากฏว่ามีร่องรอยของคนร้ายเข้ามาลักทรัพย์ก็ตาม </a:t>
            </a:r>
            <a:r>
              <a:rPr lang="th-TH" sz="225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ผู้นำไปใช้เป็นคนสุดท้ายก็ต้องรับผิดชดใช้ค่าสินไหมทดแทน</a:t>
            </a:r>
            <a:endParaRPr lang="en-US" sz="1575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338"/>
              </a:spcAft>
            </a:pPr>
            <a:r>
              <a:rPr lang="th-TH" sz="202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โน้ตบุ</a:t>
            </a:r>
            <a:r>
              <a:rPr lang="th-TH" sz="2025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คส์</a:t>
            </a:r>
            <a:r>
              <a:rPr lang="th-TH" sz="202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หาย 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มีหลากหลายตัวอย่างมาก ส่วนใหญ่ผู้นำไปใช้เป็นคนสุดท้ายหรือผู้มีหน้าที่รับผิดชอบดูแล ไม่เก็บไว้ในที่ปลอดภัย ตั้งทิ้งไว้บนโต๊ะทำงาน กลับมาหายไปแล้ว หรือไปจัดสัมมนาโน้ตบุ</a:t>
            </a:r>
            <a:r>
              <a:rPr lang="th-TH" sz="2025" dirty="0" err="1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คส์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วางไว้บนโต๊ะ พักเที่ยงไม่จัดหาคนเฝ้า กลับมาหายไป หรือได้รับมอบมาแต่ยังไม่ถึงเวลาที่ต้องใช้กลับวางไว้บนโต๊ะทำงานไม่เก็บเข้าตู้ให้เรียบร้อยแล้วเกิดหายไป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41890" y="877218"/>
            <a:ext cx="2940228" cy="50783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h-TH" sz="2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โน้ตบุ</a:t>
            </a:r>
            <a:r>
              <a:rPr lang="th-TH" sz="27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คส์</a:t>
            </a:r>
            <a:r>
              <a:rPr lang="th-TH" sz="2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หายค่ะ โน้ตบุ</a:t>
            </a:r>
            <a:r>
              <a:rPr lang="th-TH" sz="27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คส์</a:t>
            </a:r>
            <a:r>
              <a:rPr lang="th-TH" sz="2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หาย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315733" y="5172447"/>
            <a:ext cx="6573611" cy="80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338"/>
              </a:spcAft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ตัวอย่างเหล่านี้ ผู้เกี่ยวข้องต้องรับผิดชดใช้คืน</a:t>
            </a:r>
            <a:r>
              <a:rPr lang="th-TH" sz="202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โดยจะใช้เป็นเงิน โดยหักค่าเสื่อมราคา หรือชดใช้เป็นของรุ่นเดียวกันก็ได้</a:t>
            </a:r>
            <a:endParaRPr lang="en-US" sz="2025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38194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183184" y="1266430"/>
            <a:ext cx="6858000" cy="4751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469" indent="-321469" algn="thaiDist">
              <a:lnSpc>
                <a:spcPct val="115000"/>
              </a:lnSpc>
              <a:buFontTx/>
              <a:buChar char="-"/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เลี้ยวตัดหน้ากะทันหัน </a:t>
            </a:r>
          </a:p>
          <a:p>
            <a:pPr marL="321469" indent="-321469" algn="thaiDist">
              <a:lnSpc>
                <a:spcPct val="115000"/>
              </a:lnSpc>
              <a:buFontTx/>
              <a:buChar char="-"/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ขับรถด้วยความเร็วสูงเกินกว่าที่กฎหมายกำหนด</a:t>
            </a:r>
            <a:endParaRPr lang="en-US" sz="2025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เหตุการณ์เหล่านี้ส่วนใหญ่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พนักงานขับรถต้องรับผิดชดใช้ค่าซ่อมรถ  </a:t>
            </a:r>
            <a:endParaRPr lang="en-US" sz="2025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21469" indent="-321469" algn="just">
              <a:lnSpc>
                <a:spcPct val="115000"/>
              </a:lnSpc>
              <a:buFontTx/>
              <a:buChar char="-"/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กรณีขอใช้รถยนต์ไปราชการ หากรถหาย คงต้องดูข้อเท็จจริงว่าหายไปได้อย่างไร หากรถหายเพราะไปจอดในที่ที่ไม่ควรจอด เช่น </a:t>
            </a:r>
            <a:r>
              <a:rPr lang="th-TH" sz="202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ไม่นำเข้าไปจอดในบ้านหรือที่พักที่สามารถนำรถเข้าจอดได้ เช่นนี้ต้องรับผิด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</a:p>
          <a:p>
            <a:pPr marL="321469" indent="-321469" algn="just">
              <a:lnSpc>
                <a:spcPct val="115000"/>
              </a:lnSpc>
              <a:buFontTx/>
              <a:buChar char="-"/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ขับรถกลับถึงที่ทำงานแล้วนำของเก็บเรียบร้อยแต่กลับนำรถออกไปอีกเพื่อไปทานอาหาร ต่อมารถหาย 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อย่างนี้ต้องรับผิดเพราะถือว่าสิ้นสุดการปฏิบัติหน้าที่ตั้งแต่นำรถกลับถึงที่ทำงานแล้ว 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การนำรถออกไปใช้อีกครั้งผู้นำไปใช้ต้องเสี่ยงภัยด้วยตนเอง</a:t>
            </a:r>
            <a:endParaRPr lang="th-TH" sz="2025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21469" indent="-321469" algn="just">
              <a:lnSpc>
                <a:spcPct val="115000"/>
              </a:lnSpc>
              <a:buFontTx/>
              <a:buChar char="-"/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แวะทานอาหารระหว่างเดินทางกลับจากการปฏิบัติราชการ แวะได้ถ้าเป็นทางผ่าน แต่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ถ้าออกนอกเส้นทางไปไกล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แล้วรถเกิดอุบัติเหตุ หรือรถหาย 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อย่างนี้ต้องรับผิด</a:t>
            </a:r>
            <a:endParaRPr lang="th-TH" sz="2025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21469" indent="-321469">
              <a:lnSpc>
                <a:spcPct val="115000"/>
              </a:lnSpc>
              <a:buFontTx/>
              <a:buChar char="-"/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แวะทานอาหารในทางผ่านนั้นเองแต่แวะตั้งแต่หนึ่งทุ่มจนออกมาอีกทีห้าทุ่มสองยาม ออกจากร้านอาหารปรากฏว่ารถหาย 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อย่างนี้ถือว่าแวะนานไปหน่อย ต้องรับผิด</a:t>
            </a:r>
            <a:endParaRPr lang="en-US" sz="2025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94848" y="877216"/>
            <a:ext cx="2900153" cy="43858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h-TH" sz="22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ขับรถยนต์ชดท้าย ขับรถฝ่าไฟแดง </a:t>
            </a:r>
            <a:endParaRPr lang="en-US" sz="22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065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58021" y="1522737"/>
            <a:ext cx="6858000" cy="3317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	เรื่องเงิน ๆ ทอง ๆ ส่วนใหญ่ที่เป็นสำนวนมักเป็นกรณีกระทำทุจริต เมื่อก่อนคนทำผิดส่วนใหญ่เป็นเจ้าหน้าที่ชั้นผู้น้อย และทำผิดสำเร็จได้เพราะ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หัวหน้างานปล่อยปละละเลย ไม่ดู ไม่แล ไม่สนใจ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แต่พักหลังคนทำผิดเป็นระดับใหญ่ขึ้น ทั้งหัวหน้างานการเงิน ผู้อำนวยการกองคลังและคนเหล่านี้เวลาทำผิดมักทำได้เนียน รู้ทางหนีทีไล่ บางเรื่องกว่าจะตรวจพบนานถึง 9 ปี</a:t>
            </a:r>
            <a:endParaRPr lang="en-US" sz="2025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	สำหรับวิธีการ ถ้ารับเงิน ส่วนใหญ่รับแล้วไม่นำส่งคลัง ไม่นำฝากธนาคาร ถ้าเบิกเงิน ก็ขอเบิกหลายรายการ แล้วเขียนเช็คฉบับเดียว ยอดที่เบิกในเช็คสูงกว่ายอดรวมของการขอเบิก คนเซ็น</a:t>
            </a:r>
            <a:r>
              <a:rPr lang="th-TH" sz="2025" dirty="0" err="1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ต์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มักจะไม่รวมยอด เสนอมาก็เซ็น</a:t>
            </a:r>
            <a:r>
              <a:rPr lang="th-TH" sz="2025" dirty="0" err="1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ต์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ให้ไป </a:t>
            </a:r>
            <a:r>
              <a:rPr lang="th-TH" sz="2025" b="1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คนทำทุจริต 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แต่คน</a:t>
            </a:r>
            <a:r>
              <a:rPr lang="th-TH" sz="2025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เช็นต์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ประมาทเลินเล่ออย่างร้ายแรง</a:t>
            </a:r>
            <a:endParaRPr lang="en-US" sz="2025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316361" y="1039235"/>
            <a:ext cx="3023585" cy="49051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2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การรับเงิน เบิกจ่ายเงิน เก็บรักษาเงิน</a:t>
            </a:r>
            <a:endParaRPr lang="en-US" sz="22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50631" y="4277202"/>
            <a:ext cx="691238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25" dirty="0">
                <a:ea typeface="Calibri" panose="020F0502020204030204" pitchFamily="34" charset="0"/>
                <a:cs typeface="TH SarabunIT๙" panose="020B0500040200020003" pitchFamily="34" charset="-34"/>
              </a:rPr>
              <a:t>อีกเรื่องที่ยอดฮิต ผิดกันได้เป็นประจำคือ </a:t>
            </a:r>
            <a:r>
              <a:rPr lang="th-TH" sz="2025" b="1" dirty="0">
                <a:solidFill>
                  <a:srgbClr val="FF0000"/>
                </a:solidFill>
                <a:ea typeface="Calibri" panose="020F0502020204030204" pitchFamily="34" charset="0"/>
                <a:cs typeface="TH SarabunIT๙" panose="020B0500040200020003" pitchFamily="34" charset="-34"/>
              </a:rPr>
              <a:t>เซ็นเช็คมีช่องว่างให้คนโกงเติมทั้งตัวเลขตัวอักษร </a:t>
            </a:r>
            <a:r>
              <a:rPr lang="th-TH" sz="2025" dirty="0">
                <a:ea typeface="Calibri" panose="020F0502020204030204" pitchFamily="34" charset="0"/>
                <a:cs typeface="TH SarabunIT๙" panose="020B0500040200020003" pitchFamily="34" charset="-34"/>
              </a:rPr>
              <a:t>อันนี้ระวังกันด้วย แล้วอย่าลืม เรื่องการขีดฆ่าคำว่า หรือผู้ถือด้วย</a:t>
            </a:r>
            <a:endParaRPr lang="en-US" sz="2025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83184" y="4992951"/>
            <a:ext cx="6858000" cy="80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การเซ็นเช็คเปล่าทิ้งไว้ เนื่องจากหัวหน้าไม่ค่อยอยู่สำนักงาน ถ้ามีการนำเช็คไปใช้ในภารกิจที่ไม่ใช้งานราชการ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คนที่ต้องรับผิดคือคน</a:t>
            </a:r>
            <a:r>
              <a:rPr lang="th-TH" sz="2025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เช็นต์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เช็ค</a:t>
            </a:r>
            <a:endParaRPr lang="en-US" sz="2025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56135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83184" y="1808820"/>
            <a:ext cx="6858000" cy="2242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การควบคุมงาน ที่เป็นปัญหาคือ ผู้ควบคุมงานไม่ไปทำหน้าที่ แต่ทำรายงานเสนอว่า ผู้รับจ้างทำงานแล้วเสร็จทั้งที่งานไม่แล้วเสร็จ ส่งผลถึงคณะกรรมการตรวจการจ้างด้วยเพราะส่วนใหญ่จะเชื่อตามรายงานของผู้ควบคุมงาน เช่นนี้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คนทั้งสองกลุ่มก็ต้องรับผิด</a:t>
            </a:r>
            <a:endParaRPr lang="en-US" sz="2025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	นอกจากนี้ ในขั้นตอนการตรวจรับพัสดุ ที่เป็นสำนวนขึ้นมาคือ 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ตรวจรับพัสดุโดยไม่มีของ 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หรือมีแต่ไม่ครบถ้วนตามสัญญาและรายงานสรุปว่า ได้ของครบ ราชการจ่ายเงินเต็มตามสัญญาเช่นนี้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คณะกรรมการตรวจรับต้องรับผิด</a:t>
            </a:r>
            <a:endParaRPr lang="en-US" sz="2025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22114" y="917721"/>
            <a:ext cx="859531" cy="43858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h-TH" sz="2250" b="1" dirty="0">
                <a:solidFill>
                  <a:schemeClr val="bg1"/>
                </a:solidFill>
                <a:ea typeface="Calibri" panose="020F0502020204030204" pitchFamily="34" charset="0"/>
                <a:cs typeface="TH SarabunIT๙" panose="020B0500040200020003" pitchFamily="34" charset="-34"/>
              </a:rPr>
              <a:t>การพัสดุ</a:t>
            </a:r>
            <a:endParaRPr lang="en-US" sz="22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810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83184" y="1687307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25" dirty="0">
                <a:ea typeface="Calibri" panose="020F0502020204030204" pitchFamily="34" charset="0"/>
                <a:cs typeface="TH SarabunIT๙" panose="020B0500040200020003" pitchFamily="34" charset="-34"/>
              </a:rPr>
              <a:t>นางสาว ก. ได้รับอนุมัติให้จ้างลูกจ้างชั่วคราวรายวัน เพื่อช่วยปฏิบัติงาน นางสาว ก. ได้ทำการจ้างลูกจ้างชั่วคราว บางส่วนที่มีการจ้างจริง บางส่วนมีการจ้างผู้อื่น มาปฏิบัติงานแทนลูกจ้างชั่วคราวจริง แต่บางส่วนเป็นการทำเอกสารเท็จ โดยนางสาว ก. นำเงินที่ได้จากการเบิกเงินค่าจ้างลูกจ้างชั่วคราวซึ่งเป็นการทำเอกสารเท็จเป็นเงินทั้งสิ้น 31,692 บาท มารวมกันค่าเบี้ยเลี้ยงของตน </a:t>
            </a:r>
            <a:r>
              <a:rPr lang="th-TH" sz="2025" b="1" dirty="0">
                <a:solidFill>
                  <a:srgbClr val="FF0000"/>
                </a:solidFill>
                <a:ea typeface="Calibri" panose="020F0502020204030204" pitchFamily="34" charset="0"/>
                <a:cs typeface="TH SarabunIT๙" panose="020B0500040200020003" pitchFamily="34" charset="-34"/>
              </a:rPr>
              <a:t>ไปซื้ออุปกรณ์และครุภัณฑ์ที่จำเป็น เป็นเงินทั้งสิ้น 50,000 บาท</a:t>
            </a:r>
            <a:r>
              <a:rPr lang="th-TH" sz="2025" dirty="0">
                <a:ea typeface="Calibri" panose="020F0502020204030204" pitchFamily="34" charset="0"/>
                <a:cs typeface="TH SarabunIT๙" panose="020B0500040200020003" pitchFamily="34" charset="-34"/>
              </a:rPr>
              <a:t> เป็นเหตุทำให้ทางราชการได้รับความเสียหาย เป็น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เงิน 31,692 บาท แม้จะกล่าวอ้างว่า ได้นำเงินไปใช้ใน</a:t>
            </a:r>
            <a:r>
              <a:rPr lang="th-TH" sz="2025" dirty="0" err="1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การจัด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ซื้ออุปกรณ์ ก็ไม่สามารถนำไปหักกลบกับค่าเสียหายได้ สำหรับการจ้างผู้อื่นมาปฏิบัติงานแทนลูกจ้างชั่วคราวจริง ทางราชการได้รับประโยชน์จากการใช้แรงงานดังกล่าว ถือว่าไม่ได้รับความเสียหาย</a:t>
            </a:r>
            <a:endParaRPr lang="en-US" sz="2025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144144" y="958225"/>
            <a:ext cx="3023585" cy="43858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h-TH" sz="2250" dirty="0">
                <a:solidFill>
                  <a:schemeClr val="bg1"/>
                </a:solidFill>
                <a:ea typeface="Calibri" panose="020F0502020204030204" pitchFamily="34" charset="0"/>
                <a:cs typeface="TH SarabunIT๙" panose="020B0500040200020003" pitchFamily="34" charset="-34"/>
              </a:rPr>
              <a:t>เงินจ่ายค่าจ้างนำไปซื้อของแทนได้</a:t>
            </a:r>
            <a:r>
              <a:rPr lang="th-TH" sz="2250" dirty="0" err="1">
                <a:solidFill>
                  <a:schemeClr val="bg1"/>
                </a:solidFill>
                <a:ea typeface="Calibri" panose="020F0502020204030204" pitchFamily="34" charset="0"/>
                <a:cs typeface="TH SarabunIT๙" panose="020B0500040200020003" pitchFamily="34" charset="-34"/>
              </a:rPr>
              <a:t>มั๊ย</a:t>
            </a:r>
            <a:r>
              <a:rPr lang="en-US" sz="2250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</a:rPr>
              <a:t>?</a:t>
            </a:r>
            <a:endParaRPr lang="en-US" sz="2250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83184" y="4401109"/>
            <a:ext cx="6858000" cy="1167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38"/>
              </a:spcAft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ตามอุทาหรณ์ข้างต้น เห็นได้ว่า แม้ว่าจะ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ไม่มีเจตนาทุจริตและได้มอบทรัพย์สินที่ได้จากการเบิกเงินที่</a:t>
            </a:r>
            <a:r>
              <a:rPr lang="th-TH" sz="2025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มิช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อบให้ทางราชการแล้ว 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เจ้าหน้าที่ที่เกี่ยวข้องก็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ยังต้องรับผิดชดใช้ค่าสินไหมทดแทนแก่หน่วยงาน</a:t>
            </a:r>
            <a:endParaRPr lang="en-US" sz="2025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03932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43000" y="1521076"/>
            <a:ext cx="6620623" cy="272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อุทาหรณ์ที่จะเสนอนี้เป็นเรื่องการทุจริตของเจ้าหน้าที่ที่ปฏิบัติงานด้านการเงินและบัญชีเกี่ยวกับการลงรายการในเช็ค ซึ่ง</a:t>
            </a:r>
            <a:r>
              <a:rPr lang="th-TH" sz="2025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ผู้บังคับบัญชาจะต้องรับผิดในเหตุแห่งการทุจริตดังกล่าวด้วย</a:t>
            </a:r>
            <a:endParaRPr lang="en-US" sz="2025" dirty="0">
              <a:solidFill>
                <a:srgbClr val="FF0000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เรื่องดังกล่าวเกิดขึ้นโดยเจ้าหน้าที่การเงินขององค์การบริหารส่วนตำบลแห่งหนึ่งได้เขียนเช็คสั่งจ่ายจากจ่ายให้ “อบต. ก.” โดยมิได้ขีดเส้นตรงหลังชื่อ อบต. ก. จนชิดกับข้อความ “หรือผู้ถือ” ในเช็ค แล้วเสนอให้ผู้บริหารลงนาม จากนั้นนำเช็คมาแก้ไขข้อความเป็น “ชอบตั้ง ก. พาณิชย์” โดยทุจริต และนำเงินไปใช้ประโยชน์ส่วนตนจำนวน 8,532,000 บาท การที่ผู้มีอำนาจลงนามในเช็ค ลงนามโดยบกพร่อง </a:t>
            </a:r>
            <a:endParaRPr lang="en-US" sz="2025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43000" y="3798609"/>
            <a:ext cx="6858000" cy="2242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รวมทั้งไม่ตรวจสอบทักท้วงให้เจ้าหน้าที่ปฏิบัติตามระเบียบของทางราชการ 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ถือเป็นการกระทำโดยประมาทเลินเล่ออย่างร้ายแรง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เป็นเหตุทำให้องค์การบริหารส่วนตำบลได้รับความเสียหาย ผู้ลงนามในเช็คจึงต้องรับผิดชดใช้ค่าสินไหมทดแทนโดยในกรณีนี้ มีผู้ต้องรับผิดได้แก่ เจ้าหน้าที่การเงินผู้ทุจริต ต้องรับผิดชดใช้ค่าสินไหมทดแทนในอัตราร้อยละ 50 และนายกองค์การบริหารส่วนตำบล 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ในฐานะผู้มีอำนาจลงนามในเช็ค ต้องรับผิดชดใช้ค่าสินไหมทดแทนในอัตราร้อยละ 50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ของความเสียหาย</a:t>
            </a:r>
            <a:endParaRPr lang="en-US" sz="2025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338"/>
              </a:spcAft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	</a:t>
            </a:r>
            <a:endParaRPr lang="en-US" sz="2025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46776" y="863171"/>
            <a:ext cx="4891083" cy="49051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2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ลงนามในเช็คแล้วต่อมามีการแก้ไขภายหลัง ใครต้องรับผิด </a:t>
            </a:r>
            <a:r>
              <a:rPr lang="en-US" sz="225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??</a:t>
            </a:r>
            <a:endParaRPr lang="en-US" sz="22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07446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43000" y="1444280"/>
            <a:ext cx="6750369" cy="367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อุทาหรณ์เรื่องดังกล่าวเกิดขึ้นโดยหัวหน้าส่วนการคลังขององค์การบริหารส่วนตำบลแห่งหนึ่งทำรายงานเงินคงเหลือประจำวันแล้วให้คณะกรรมการเก็บรักษาเงินลงนามรับรองโดยที่มิได้มีการตรวจนับเงินคงเหลือประจำวัน ต่อมาสำนักงานการตรวจเงินแผ่นดินได้ตรวจพบว่าองค์การบริหารส่วนตำบลแห่งนั้น มีเงินขาดบัญชี ไม่มีเงินสดคงเหลือตามรายงานเงินคงเหลือประจำวันให้ตรวจนับ เป็นเหตุให้องค์การบริหารส่วนตำบลได้รับความเสียหายเป็นเงินจำนวน 577,446 บาท ดังนั้น </a:t>
            </a:r>
            <a:r>
              <a:rPr lang="th-TH" sz="2025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หัวหน้าส่วนการคลังผู้ทุจริต </a:t>
            </a:r>
            <a:r>
              <a:rPr lang="th-TH" sz="2025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ต้องรับผิดชดใช้ค่าสินไหมทดแทน</a:t>
            </a:r>
            <a:r>
              <a:rPr lang="th-TH" sz="2025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ในอัตราร้อยละ  100  ของความเสียหาย </a:t>
            </a:r>
            <a:r>
              <a:rPr lang="th-TH" sz="2025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คณะกรรมการ</a:t>
            </a: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เก็บรักษาเงินต้องรับผิดชดใช้ค่าสินไหมทดแทน </a:t>
            </a:r>
            <a:r>
              <a:rPr lang="th-TH" sz="2025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ในอัตราร้อยละ 60 </a:t>
            </a: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ของความเสียหาย โดยให้รับผิดคนละส่วนเท่า ๆ กัน </a:t>
            </a:r>
            <a:r>
              <a:rPr lang="th-TH" sz="2025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ปลัด</a:t>
            </a: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องค์การบริหารส่วนตำบลต้องรับผิดชดใช้ค่าสินไหมทดแทนในอัตรา</a:t>
            </a:r>
            <a:r>
              <a:rPr lang="th-TH" sz="2025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ร้อยละ 20 </a:t>
            </a: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ของความเสียหายและ</a:t>
            </a:r>
            <a:r>
              <a:rPr lang="th-TH" sz="2025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นายก</a:t>
            </a: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องค์การบริหารส่วนตำบลต้องรับผิดชดใช้ค่าสินไหมทดแทนในอัตรา</a:t>
            </a:r>
            <a:r>
              <a:rPr lang="th-TH" sz="2025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ร้อยละ 20 </a:t>
            </a: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ของความเสียหาย</a:t>
            </a:r>
            <a:endParaRPr lang="en-US" sz="2025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95008" y="857251"/>
            <a:ext cx="5174815" cy="49051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2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เงินคงเหลือประจำวันไม่ตรงกับรายงาน ใครจะต้องรับผิดบ้าง </a:t>
            </a:r>
            <a:r>
              <a:rPr lang="en-US" sz="225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???</a:t>
            </a:r>
            <a:endParaRPr lang="en-US" sz="22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26599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53841" y="1511423"/>
            <a:ext cx="6826227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25" dirty="0">
                <a:ea typeface="Calibri" panose="020F0502020204030204" pitchFamily="34" charset="0"/>
                <a:cs typeface="TH SarabunIT๙" panose="020B0500040200020003" pitchFamily="34" charset="-34"/>
              </a:rPr>
              <a:t>	ข้อเท็จจริงเรื่องนี้มีอยู่ว่า มีส่วนราชการแห่งหนึ่งจัดซื้อจัดครุภัณฑ์เทคโนโลยีไบโอดีเซล กำหนดส่งมอบของในวันที่ 29 มิถุนายน 2549 และตามสัญญากำหนดว่า จะคิดค่าปรับเป็นรายวันในอัตราร้อยละ 0.2 นับแต่วันถัดจากวันครบตามสัญญาจนถึงวันที่ผู้ขายส่งมอบถูกต้องครบถ้วน เมื่อครบกำหนดผู้ขายส่งมอบ</a:t>
            </a:r>
            <a:r>
              <a:rPr lang="th-TH" sz="2025" b="1" dirty="0">
                <a:solidFill>
                  <a:srgbClr val="FF0000"/>
                </a:solidFill>
                <a:ea typeface="Calibri" panose="020F0502020204030204" pitchFamily="34" charset="0"/>
                <a:cs typeface="TH SarabunIT๙" panose="020B0500040200020003" pitchFamily="34" charset="-34"/>
              </a:rPr>
              <a:t>ของไม่ถูกต้องตามที่กำหนดไว้ </a:t>
            </a:r>
            <a:r>
              <a:rPr lang="th-TH" sz="2025" dirty="0">
                <a:ea typeface="Calibri" panose="020F0502020204030204" pitchFamily="34" charset="0"/>
                <a:cs typeface="TH SarabunIT๙" panose="020B0500040200020003" pitchFamily="34" charset="-34"/>
              </a:rPr>
              <a:t>โดยผู้ขายได้ดำเนินการแก้ไขให้ถูกต้องครบถ้วน ในวันที่ 5 มกราคม 2550 </a:t>
            </a:r>
            <a:endParaRPr lang="en-US" sz="2025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83184" y="3297363"/>
            <a:ext cx="6858000" cy="2242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แต่คณะกรรมการตรวจรับครุภัณฑ์ได้ลงนามในใบตรวจรับพัสดุ โดยรับรองว่า ผู้ขายได้ทำการส่งมอบถูกต้องตั้งแต่เมื่อวันที่ 28 มิถุนายน 2549 ถึงวันที่ 5 มกราคม 2550 ดังนั้น คณะกรรมการตรวจรับครุภัณฑ์จึงต้อง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รับผิดในอัตราร้อยละ 70 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หัวหน้างานพัสดุ รับผิดชดใช้ใน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อัตราร้อยละ 15 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รองผู้อำนวยการฝ่ายบริการ ผู้ผ่านงาน รับผิดชดใช้ในอัตรา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ร้อยละ 10 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และผู้อำนวยการในฐานะผู้บังคับบัญชาสูงสุดรับผิดชดใช้ในอัตรา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ร้อยละ 5 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ของค่าเสียหาย</a:t>
            </a:r>
            <a:endParaRPr lang="en-US" sz="2025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	</a:t>
            </a:r>
            <a:endParaRPr lang="en-US" sz="2025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99893" y="870786"/>
            <a:ext cx="2353529" cy="49051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2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ใจดีไม่คิดค่าปรับตามสัญญา</a:t>
            </a:r>
            <a:endParaRPr lang="en-US" sz="22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52908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43000" y="1381501"/>
            <a:ext cx="6858000" cy="4751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2025" dirty="0">
                <a:ea typeface="Calibri" panose="020F0502020204030204" pitchFamily="34" charset="0"/>
                <a:cs typeface="TH SarabunIT๙" panose="020B0500040200020003" pitchFamily="34" charset="-34"/>
              </a:rPr>
              <a:t>	ใน</a:t>
            </a:r>
            <a:r>
              <a:rPr lang="th-TH" sz="2025" dirty="0" err="1">
                <a:ea typeface="Calibri" panose="020F0502020204030204" pitchFamily="34" charset="0"/>
                <a:cs typeface="TH SarabunIT๙" panose="020B0500040200020003" pitchFamily="34" charset="-34"/>
              </a:rPr>
              <a:t>การจัด</a:t>
            </a:r>
            <a:r>
              <a:rPr lang="th-TH" sz="2025" dirty="0">
                <a:ea typeface="Calibri" panose="020F0502020204030204" pitchFamily="34" charset="0"/>
                <a:cs typeface="TH SarabunIT๙" panose="020B0500040200020003" pitchFamily="34" charset="-34"/>
              </a:rPr>
              <a:t>จ้างก่อสร้างของส่วนราชการ การควบคุมงานและการตรวจการจ้างถือเป็นขั้นตอนที่สำคัญ ดังนั้น ในการทำหน้าที่ของผู้ควบคุมงานและกรรมการตรวจการจ้างจึงต้องศึกษาข้อกำหนดในสัญญา แบบรูปรายการละเอียด และเอกสารแนบท้ายสัญญาให้เข้าใจ อีกทั้งต้อง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ใช้ความละเอียดรอบคอบในการปฏิบัติหน้าที่ตามหลักวิชาช่าง </a:t>
            </a:r>
          </a:p>
          <a:p>
            <a:pPr algn="thaiDist">
              <a:lnSpc>
                <a:spcPct val="115000"/>
              </a:lnSpc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องค์การบริหารส่วนตำบลแห่งหนึ่งได้ทำสัญญาจ้างเหมาปรับปรุงถนน ซึ่งจากการตรวจสอบพบว่า มีการก่อสร้างไม่ครบถ้วนตามสัญญา โดยตรวจวัดความยาว ความกว้างและความหนาของถนน ได้น้อยกว่าที่กำหนดในสัญญา ทำให้ทางราชการได้รับความเสียหาย ดังนั้น หัวหน้าส่วนโยธาในฐานะผู้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ควบคุมงาน 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จึงต้องรับผิดชดใช้ค่าสินไหมทดแทนในอัตรา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ร้อยละ 60 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และคณะกรรมการ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ตรวจการจ้าง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ต้องรับผิดชดใช้ค่าสินไหมทดแทนในอัตรา</a:t>
            </a:r>
            <a:r>
              <a:rPr lang="th-TH" sz="202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ร้อยละ 40 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ของความเสียหาย</a:t>
            </a:r>
            <a:endParaRPr lang="en-US" sz="2025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338"/>
              </a:spcAft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จากอุทาหรณ์ดังกล่าวข้างต้นจะเห็นได้ว่า การก่อสร้างดังกล่าวมีปริมาณงานที่ขาดหายไปทั้งในเรื่องของความยาว ความกว้าง และความหนาของถนน ซึ่งเกิดจากการที่ผู้ควบคุมงานและคณะกรรมการตรวจการจ้าง ไม่ได้ใช้ความระมัดระวังและความละเอียดรอบคอบในการปฏิบัติตนหน้าที่ตามหลักวิชาช่าง จึงเป็นเหตุใช้ต้องรับผิดต่อความเสียหายที่เกิดขึ้นแก่ทางราชการ</a:t>
            </a:r>
            <a:endParaRPr lang="en-US" sz="2025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40561" y="947903"/>
            <a:ext cx="4081567" cy="49051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2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ควบคุมงานและตรวจการจ้างอย่างไร จึงต้องรับผิด</a:t>
            </a:r>
            <a:endParaRPr lang="en-US" sz="22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234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50"/>
          <p:cNvSpPr>
            <a:spLocks noChangeArrowheads="1"/>
          </p:cNvSpPr>
          <p:nvPr/>
        </p:nvSpPr>
        <p:spPr bwMode="auto">
          <a:xfrm>
            <a:off x="3246992" y="0"/>
            <a:ext cx="293804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400" b="1" dirty="0">
                <a:latin typeface="BrowalliaUPC" pitchFamily="34" charset="-34"/>
                <a:cs typeface="BrowalliaUPC" pitchFamily="34" charset="-34"/>
              </a:rPr>
              <a:t>เงิน</a:t>
            </a:r>
            <a:r>
              <a:rPr lang="th-TH" sz="4500" b="1" dirty="0">
                <a:latin typeface="BrowalliaUPC" pitchFamily="34" charset="-34"/>
                <a:cs typeface="BrowalliaUPC" pitchFamily="34" charset="-34"/>
              </a:rPr>
              <a:t>งบประมาณ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68435579"/>
              </p:ext>
            </p:extLst>
          </p:nvPr>
        </p:nvGraphicFramePr>
        <p:xfrm>
          <a:off x="-828600" y="1124744"/>
          <a:ext cx="6096000" cy="441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123665391"/>
              </p:ext>
            </p:extLst>
          </p:nvPr>
        </p:nvGraphicFramePr>
        <p:xfrm>
          <a:off x="4572000" y="1340768"/>
          <a:ext cx="51480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/>
          <p:cNvSpPr/>
          <p:nvPr/>
        </p:nvSpPr>
        <p:spPr>
          <a:xfrm>
            <a:off x="4716016" y="31409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22697">
              <a:defRPr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KTB Corporate Online</a:t>
            </a:r>
          </a:p>
        </p:txBody>
      </p:sp>
    </p:spTree>
    <p:extLst>
      <p:ext uri="{BB962C8B-B14F-4D97-AF65-F5344CB8AC3E}">
        <p14:creationId xmlns:p14="http://schemas.microsoft.com/office/powerpoint/2010/main" val="36823044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35406" y="1513107"/>
            <a:ext cx="6858000" cy="5109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en-US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เทศบาลแห่งหนึ่งได้ทำสัญญาจัดซื้อรถบรรทุกน้ำ โดยกำหนดให้</a:t>
            </a:r>
            <a:r>
              <a:rPr lang="th-TH" sz="2025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ผู้ขายต้องจดทะเบียนรถยนต์</a:t>
            </a: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เป็นชื่อของหน่วยงาน</a:t>
            </a:r>
            <a:r>
              <a:rPr lang="th-TH" sz="2025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พร้อมส่งมอบก่อนการเบิกจ่ายเงิน </a:t>
            </a: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แต่ปรากฏว่าคณะกรรมการตรวจรับพัสดุได้ทำการตรวจรับพัสดุโดยเชื่อจากคำรับรองของนายกเทศมนตรี ว่าได้มีการจดทะเบียนโอนรถยนต์เป็นชื่อของเทศบาลแล้ว ทั้งที่ผู้ขายมิได้ดำเนินการจดทะเบียนรถบรรทุกน้ำเป็นชื่อของเทศบาล เป็นเหตุให้ทางราชการได้รับความเสียหายจากการเบิกจ่ายเงินให้แก่ผู้ขายโดย</a:t>
            </a:r>
            <a:r>
              <a:rPr lang="th-TH" sz="2025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ไม่สามารถจดทะเบียนโอนรถยนต์</a:t>
            </a: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ที่ทำการจัดซื้อเป็นของเทศบาลได้ ดังนั้น </a:t>
            </a:r>
            <a:r>
              <a:rPr lang="th-TH" sz="2025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นายกเทศมนตรี</a:t>
            </a: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ซึ่งเป็นผู้นำเอกสารใบตรวจรับพัสดุไปให้คณะกรรมการตรวจรับพัสดุลงลายมือชื่อตรวจรับ ต้องรับผิดชดใช้ค่าสินไหมทดแทนในอัตรา</a:t>
            </a:r>
            <a:r>
              <a:rPr lang="th-TH" sz="2025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ร้อยละ </a:t>
            </a:r>
            <a:r>
              <a:rPr lang="th-TH" sz="2025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50 </a:t>
            </a:r>
            <a:r>
              <a:rPr lang="th-TH" sz="2025" b="1" dirty="0">
                <a:solidFill>
                  <a:srgbClr val="FF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คณะกรรมการตรวจรับ</a:t>
            </a:r>
            <a:r>
              <a:rPr lang="th-TH" sz="2025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พัสดุต้องรับผิดชดใช้ค่าสินไหม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ทดแทน ในอัตรา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ร้อยละ 40 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และ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เจ้าหน้าที่พัสดุ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ต้องรับผิดชดใช้ ค่าสินไหมทดแทนในอัตรา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ร้อยละ 10 </a:t>
            </a: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ของความเสียหาย</a:t>
            </a:r>
            <a:endParaRPr lang="en-US" sz="2025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338"/>
              </a:spcAft>
            </a:pPr>
            <a:r>
              <a:rPr lang="th-TH" sz="2025" dirty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จากอุทาหรณ์ดังกล่าวข้างต้น จะเห็นได้ว่าคณะกรรมการตรวจรับพัสดุได้ลงนามตรวจรับพัสดุ ทั้งที่ยังไม่มีการตรวจสอบว่าพัสดุที่ผู้ขายนำมาส่งมอบนั้นเป็นไปตามเงื่อนไขที่กำหนดไว้ในสัญญาครบถ้วนแล้วหรือไม่ </a:t>
            </a:r>
            <a:r>
              <a:rPr lang="th-TH" sz="2025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แต่เชื่อเพียงคำรับรองของผู้บังคับบัญชา จึงไม่อาจปฏิเสธความรับผิดได้</a:t>
            </a:r>
            <a:endParaRPr lang="en-US" sz="2025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338007" y="1022204"/>
            <a:ext cx="2627642" cy="49051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25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เชื่อใจ ตรวจรับพัสดุถูกต้องผิด</a:t>
            </a:r>
            <a:r>
              <a:rPr lang="en-US" sz="2250" b="1" dirty="0">
                <a:solidFill>
                  <a:schemeClr val="bg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?</a:t>
            </a:r>
            <a:endParaRPr lang="en-US" sz="22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97338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\\ATEC6562\My picture\Clock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928813"/>
            <a:ext cx="151288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357422" y="407194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kern="10" dirty="0">
                <a:ln w="9525">
                  <a:noFill/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3399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Arial" charset="0"/>
                <a:cs typeface="JasmineUPC"/>
              </a:rPr>
              <a:t>THE COMPTROLLER GENERAL'S DEPARTMENT</a:t>
            </a:r>
          </a:p>
        </p:txBody>
      </p:sp>
      <p:sp>
        <p:nvSpPr>
          <p:cNvPr id="53252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3B768C2-F9C9-40E4-B758-8E13F0410C09}" type="slidenum">
              <a:rPr lang="en-US" altLang="en-US" sz="1400"/>
              <a:pPr eaLnBrk="1" hangingPunct="1"/>
              <a:t>71</a:t>
            </a:fld>
            <a:endParaRPr lang="th-TH" altLang="en-US" sz="1400"/>
          </a:p>
        </p:txBody>
      </p:sp>
    </p:spTree>
    <p:extLst>
      <p:ext uri="{BB962C8B-B14F-4D97-AF65-F5344CB8AC3E}">
        <p14:creationId xmlns:p14="http://schemas.microsoft.com/office/powerpoint/2010/main" val="3902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5757863" y="3048000"/>
            <a:ext cx="1319212" cy="809625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200" b="1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จ่ายเงิน</a:t>
            </a:r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 flipV="1">
            <a:off x="5114925" y="4249738"/>
            <a:ext cx="3038475" cy="460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400" b="1">
                <a:latin typeface="BrowalliaUPC" pitchFamily="34" charset="-34"/>
                <a:cs typeface="BrowalliaUPC" pitchFamily="34" charset="-34"/>
              </a:rPr>
              <a:t>เงินงบประมาณ</a:t>
            </a:r>
            <a:r>
              <a:rPr lang="en-US" sz="4400" b="1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4400" b="1">
                <a:latin typeface="BrowalliaUPC" pitchFamily="34" charset="-34"/>
                <a:cs typeface="BrowalliaUPC" pitchFamily="34" charset="-34"/>
              </a:rPr>
              <a:t>(ต่อ)</a:t>
            </a: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4643438" y="4652963"/>
            <a:ext cx="1328737" cy="842962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ให้ยืม</a:t>
            </a:r>
          </a:p>
        </p:txBody>
      </p:sp>
      <p:sp>
        <p:nvSpPr>
          <p:cNvPr id="628748" name="Rectangle 12"/>
          <p:cNvSpPr>
            <a:spLocks noChangeArrowheads="1"/>
          </p:cNvSpPr>
          <p:nvPr/>
        </p:nvSpPr>
        <p:spPr bwMode="auto">
          <a:xfrm>
            <a:off x="7258050" y="4581525"/>
            <a:ext cx="1357313" cy="9191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ตาม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ใบสำคัญ</a:t>
            </a: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5514975" y="1433513"/>
            <a:ext cx="2057400" cy="106680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b="1">
                <a:solidFill>
                  <a:srgbClr val="FFFF99"/>
                </a:solidFill>
                <a:latin typeface="BrowalliaUPC" pitchFamily="34" charset="-34"/>
                <a:cs typeface="BrowalliaUPC" pitchFamily="34" charset="-34"/>
              </a:rPr>
              <a:t>เงินเข้าบัญชี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b="1">
                <a:solidFill>
                  <a:srgbClr val="FFFF99"/>
                </a:solidFill>
                <a:latin typeface="BrowalliaUPC" pitchFamily="34" charset="-34"/>
                <a:cs typeface="BrowalliaUPC" pitchFamily="34" charset="-34"/>
              </a:rPr>
              <a:t>ของส่วนราชการ</a:t>
            </a:r>
          </a:p>
        </p:txBody>
      </p:sp>
      <p:sp>
        <p:nvSpPr>
          <p:cNvPr id="19464" name="Line 18"/>
          <p:cNvSpPr>
            <a:spLocks noChangeShapeType="1"/>
          </p:cNvSpPr>
          <p:nvPr/>
        </p:nvSpPr>
        <p:spPr bwMode="auto">
          <a:xfrm>
            <a:off x="6500813" y="2500313"/>
            <a:ext cx="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21"/>
          <p:cNvSpPr>
            <a:spLocks noChangeShapeType="1"/>
          </p:cNvSpPr>
          <p:nvPr/>
        </p:nvSpPr>
        <p:spPr bwMode="auto">
          <a:xfrm>
            <a:off x="8115300" y="4224338"/>
            <a:ext cx="1588" cy="2619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22"/>
          <p:cNvSpPr>
            <a:spLocks noChangeShapeType="1"/>
          </p:cNvSpPr>
          <p:nvPr/>
        </p:nvSpPr>
        <p:spPr bwMode="auto">
          <a:xfrm>
            <a:off x="5114925" y="4295775"/>
            <a:ext cx="1588" cy="2619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7"/>
          <p:cNvSpPr>
            <a:spLocks noChangeShapeType="1"/>
          </p:cNvSpPr>
          <p:nvPr/>
        </p:nvSpPr>
        <p:spPr bwMode="auto">
          <a:xfrm>
            <a:off x="6472238" y="3857625"/>
            <a:ext cx="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2214563" y="5857875"/>
            <a:ext cx="1643062" cy="842963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ส่งใช้ใบสำคัญ</a:t>
            </a:r>
          </a:p>
        </p:txBody>
      </p:sp>
      <p:cxnSp>
        <p:nvCxnSpPr>
          <p:cNvPr id="21" name="ตัวเชื่อมต่อหักมุม 20"/>
          <p:cNvCxnSpPr>
            <a:stCxn id="19469" idx="1"/>
          </p:cNvCxnSpPr>
          <p:nvPr/>
        </p:nvCxnSpPr>
        <p:spPr>
          <a:xfrm rot="10800000">
            <a:off x="857250" y="4786313"/>
            <a:ext cx="1357313" cy="1493837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214313" y="3944938"/>
            <a:ext cx="1214437" cy="841375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240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มากกว่า</a:t>
            </a:r>
          </a:p>
        </p:txBody>
      </p:sp>
      <p:cxnSp>
        <p:nvCxnSpPr>
          <p:cNvPr id="27" name="ตัวเชื่อมต่อหักมุม 26"/>
          <p:cNvCxnSpPr>
            <a:stCxn id="19461" idx="2"/>
          </p:cNvCxnSpPr>
          <p:nvPr/>
        </p:nvCxnSpPr>
        <p:spPr>
          <a:xfrm rot="5400000">
            <a:off x="4330700" y="5094288"/>
            <a:ext cx="576263" cy="1379537"/>
          </a:xfrm>
          <a:prstGeom prst="bentConnector2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Rectangle 11"/>
          <p:cNvSpPr>
            <a:spLocks noChangeArrowheads="1"/>
          </p:cNvSpPr>
          <p:nvPr/>
        </p:nvSpPr>
        <p:spPr bwMode="auto">
          <a:xfrm>
            <a:off x="1643063" y="3943350"/>
            <a:ext cx="1357312" cy="842963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240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 น้อยกว่า</a:t>
            </a:r>
          </a:p>
        </p:txBody>
      </p:sp>
      <p:sp>
        <p:nvSpPr>
          <p:cNvPr id="19474" name="Rectangle 11"/>
          <p:cNvSpPr>
            <a:spLocks noChangeArrowheads="1"/>
          </p:cNvSpPr>
          <p:nvPr/>
        </p:nvSpPr>
        <p:spPr bwMode="auto">
          <a:xfrm>
            <a:off x="3214688" y="3943350"/>
            <a:ext cx="1357312" cy="842963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=</a:t>
            </a:r>
            <a:endParaRPr lang="th-TH" sz="4400">
              <a:solidFill>
                <a:srgbClr val="FFFF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cxnSp>
        <p:nvCxnSpPr>
          <p:cNvPr id="46" name="ตัวเชื่อมต่อหักมุม 20"/>
          <p:cNvCxnSpPr/>
          <p:nvPr/>
        </p:nvCxnSpPr>
        <p:spPr>
          <a:xfrm rot="5400000" flipH="1" flipV="1">
            <a:off x="3107531" y="5179219"/>
            <a:ext cx="1000125" cy="7143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6" name="Rectangle 11"/>
          <p:cNvSpPr>
            <a:spLocks noChangeArrowheads="1"/>
          </p:cNvSpPr>
          <p:nvPr/>
        </p:nvSpPr>
        <p:spPr bwMode="auto">
          <a:xfrm>
            <a:off x="1714500" y="2714625"/>
            <a:ext cx="1357313" cy="842963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ส่งเงินคืน</a:t>
            </a:r>
          </a:p>
          <a:p>
            <a:pPr algn="ctr" eaLnBrk="0" hangingPunct="0"/>
            <a:r>
              <a:rPr lang="th-TH" sz="240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(เบิกเกินส่งคืน)</a:t>
            </a:r>
          </a:p>
        </p:txBody>
      </p:sp>
      <p:sp>
        <p:nvSpPr>
          <p:cNvPr id="19477" name="Rectangle 11"/>
          <p:cNvSpPr>
            <a:spLocks noChangeArrowheads="1"/>
          </p:cNvSpPr>
          <p:nvPr/>
        </p:nvSpPr>
        <p:spPr bwMode="auto">
          <a:xfrm>
            <a:off x="1428750" y="1071563"/>
            <a:ext cx="2000250" cy="120015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>
                <a:latin typeface="BrowalliaUPC" pitchFamily="34" charset="-34"/>
                <a:cs typeface="BrowalliaUPC" pitchFamily="34" charset="-34"/>
              </a:rPr>
              <a:t>งบประมาณเพิ่ม</a:t>
            </a:r>
          </a:p>
        </p:txBody>
      </p:sp>
      <p:cxnSp>
        <p:nvCxnSpPr>
          <p:cNvPr id="55" name="ตัวเชื่อมต่อหักมุม 20"/>
          <p:cNvCxnSpPr/>
          <p:nvPr/>
        </p:nvCxnSpPr>
        <p:spPr>
          <a:xfrm rot="5400000" flipH="1" flipV="1">
            <a:off x="2286794" y="3642519"/>
            <a:ext cx="28575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หักมุม 20"/>
          <p:cNvCxnSpPr/>
          <p:nvPr/>
        </p:nvCxnSpPr>
        <p:spPr>
          <a:xfrm rot="5400000" flipH="1" flipV="1">
            <a:off x="1964531" y="5250657"/>
            <a:ext cx="928687" cy="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หักมุม 20"/>
          <p:cNvCxnSpPr/>
          <p:nvPr/>
        </p:nvCxnSpPr>
        <p:spPr>
          <a:xfrm rot="5400000" flipH="1" flipV="1">
            <a:off x="2250281" y="2393157"/>
            <a:ext cx="357187" cy="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214313" y="2714625"/>
            <a:ext cx="1214437" cy="842963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2400">
                <a:solidFill>
                  <a:srgbClr val="FFFF00"/>
                </a:solidFill>
                <a:latin typeface="BrowalliaUPC" pitchFamily="34" charset="-34"/>
                <a:cs typeface="BrowalliaUPC" pitchFamily="34" charset="-34"/>
              </a:rPr>
              <a:t>ขอเบิกเพิ่ม</a:t>
            </a:r>
          </a:p>
        </p:txBody>
      </p:sp>
      <p:cxnSp>
        <p:nvCxnSpPr>
          <p:cNvPr id="63" name="ตัวเชื่อมต่อหักมุม 20"/>
          <p:cNvCxnSpPr/>
          <p:nvPr/>
        </p:nvCxnSpPr>
        <p:spPr>
          <a:xfrm rot="5400000" flipH="1" flipV="1">
            <a:off x="678656" y="3679032"/>
            <a:ext cx="214313" cy="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ลูกศรขวา 65"/>
          <p:cNvSpPr/>
          <p:nvPr/>
        </p:nvSpPr>
        <p:spPr>
          <a:xfrm rot="5400000">
            <a:off x="6465094" y="250031"/>
            <a:ext cx="571500" cy="35718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18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359532" y="1014537"/>
            <a:ext cx="2438400" cy="990600"/>
          </a:xfrm>
          <a:prstGeom prst="rect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500" b="1">
                <a:latin typeface="BrowalliaUPC" pitchFamily="34" charset="-34"/>
                <a:cs typeface="BrowalliaUPC" pitchFamily="34" charset="-34"/>
              </a:rPr>
              <a:t>รับเงิน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9" y="90488"/>
            <a:ext cx="73406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th-TH" sz="4500" b="1" dirty="0">
                <a:latin typeface="BrowalliaUPC" pitchFamily="34" charset="-34"/>
                <a:cs typeface="BrowalliaUPC" pitchFamily="34" charset="-34"/>
              </a:rPr>
              <a:t>เงินรายได้แผ่นดิน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074032" y="1838381"/>
            <a:ext cx="2438400" cy="990600"/>
          </a:xfrm>
          <a:prstGeom prst="rect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500" b="1">
                <a:latin typeface="BrowalliaUPC" pitchFamily="34" charset="-34"/>
                <a:cs typeface="BrowalliaUPC" pitchFamily="34" charset="-34"/>
              </a:rPr>
              <a:t>นำส่งคลัง</a:t>
            </a:r>
          </a:p>
        </p:txBody>
      </p:sp>
      <p:sp>
        <p:nvSpPr>
          <p:cNvPr id="12302" name="สี่เหลี่ยมผืนผ้า 20"/>
          <p:cNvSpPr>
            <a:spLocks noChangeArrowheads="1"/>
          </p:cNvSpPr>
          <p:nvPr/>
        </p:nvSpPr>
        <p:spPr bwMode="auto">
          <a:xfrm>
            <a:off x="899282" y="2058222"/>
            <a:ext cx="1358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b="1" dirty="0">
                <a:latin typeface="BrowalliaUPC" pitchFamily="34" charset="-34"/>
                <a:cs typeface="BrowalliaUPC" pitchFamily="34" charset="-34"/>
              </a:rPr>
              <a:t>- เงินสด</a:t>
            </a:r>
          </a:p>
          <a:p>
            <a:pPr eaLnBrk="0" hangingPunct="0"/>
            <a:r>
              <a:rPr lang="th-TH" b="1" dirty="0">
                <a:latin typeface="BrowalliaUPC" pitchFamily="34" charset="-34"/>
                <a:cs typeface="BrowalliaUPC" pitchFamily="34" charset="-34"/>
              </a:rPr>
              <a:t>- เช็ค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65717" y="1566556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22697">
              <a:defRPr/>
            </a:pP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KTB Corporate</a:t>
            </a:r>
            <a:r>
              <a:rPr lang="en-US" sz="21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Online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540642" y="3684874"/>
            <a:ext cx="1521272" cy="615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3000" b="1" dirty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ขอถอนคืน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042988" y="5432060"/>
            <a:ext cx="1740640" cy="838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2700" b="1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รายได้นำส่ง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963410" y="5483852"/>
            <a:ext cx="1647070" cy="838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2700" b="1" dirty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เงินงบประมาณ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3525009" y="4640388"/>
            <a:ext cx="1350150" cy="940876"/>
          </a:xfrm>
          <a:prstGeom prst="flowChartDecision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2400" b="1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ตกลง กค.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209484" y="6166342"/>
            <a:ext cx="1981200" cy="6650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th-TH" sz="2700" b="1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ขอเบิก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4301278" y="4246199"/>
            <a:ext cx="0" cy="304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4875159" y="5051060"/>
            <a:ext cx="2023269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6898428" y="5051060"/>
            <a:ext cx="0" cy="3810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1564428" y="5051060"/>
            <a:ext cx="1960581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1564428" y="5051060"/>
            <a:ext cx="0" cy="3810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1564428" y="6270260"/>
            <a:ext cx="0" cy="2286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1564428" y="6498860"/>
            <a:ext cx="16764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6898428" y="6270260"/>
            <a:ext cx="0" cy="2286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5222028" y="6498860"/>
            <a:ext cx="16764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2285914" y="4559448"/>
            <a:ext cx="970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ภายในปี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98997" y="4550999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2400" b="1" dirty="0">
                <a:solidFill>
                  <a:srgbClr val="FF0066"/>
                </a:solidFill>
                <a:latin typeface="BrowalliaUPC" pitchFamily="34" charset="-34"/>
                <a:cs typeface="BrowalliaUPC" pitchFamily="34" charset="-34"/>
              </a:rPr>
              <a:t>ข้ามปี</a:t>
            </a: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4625579" y="2294874"/>
            <a:ext cx="16764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4355976" y="2828981"/>
            <a:ext cx="0" cy="304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7"/>
          <p:cNvSpPr>
            <a:spLocks noChangeArrowheads="1"/>
          </p:cNvSpPr>
          <p:nvPr/>
        </p:nvSpPr>
        <p:spPr bwMode="auto">
          <a:xfrm flipV="1">
            <a:off x="6261314" y="1948943"/>
            <a:ext cx="762000" cy="585595"/>
          </a:xfrm>
          <a:prstGeom prst="ellipse">
            <a:avLst/>
          </a:prstGeom>
          <a:solidFill>
            <a:srgbClr val="FF99FF"/>
          </a:solidFill>
          <a:ln w="57150" cap="sq">
            <a:solidFill>
              <a:srgbClr val="D60093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/>
            <a:r>
              <a:rPr lang="th-TH" b="1" dirty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ถูกต้อง</a:t>
            </a:r>
            <a:endParaRPr lang="en-US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7" name="Oval 27"/>
          <p:cNvSpPr>
            <a:spLocks noChangeArrowheads="1"/>
          </p:cNvSpPr>
          <p:nvPr/>
        </p:nvSpPr>
        <p:spPr bwMode="auto">
          <a:xfrm flipV="1">
            <a:off x="3974976" y="3054231"/>
            <a:ext cx="762000" cy="585595"/>
          </a:xfrm>
          <a:prstGeom prst="ellipse">
            <a:avLst/>
          </a:prstGeom>
          <a:solidFill>
            <a:srgbClr val="FF99FF"/>
          </a:solidFill>
          <a:ln w="57150" cap="sq">
            <a:solidFill>
              <a:srgbClr val="D60093"/>
            </a:solidFill>
            <a:round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/>
            <a:r>
              <a:rPr lang="th-TH" b="1" dirty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ผิด/ซ้ำ</a:t>
            </a:r>
            <a:endParaRPr lang="en-US" dirty="0">
              <a:solidFill>
                <a:schemeClr val="bg1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3F219-2518-4B76-9B65-3D2E9A9B7F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3727</TotalTime>
  <Words>3452</Words>
  <Application>Microsoft Office PowerPoint</Application>
  <PresentationFormat>On-screen Show (4:3)</PresentationFormat>
  <Paragraphs>691</Paragraphs>
  <Slides>71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เงินรายได้แผ่นดิน</vt:lpstr>
      <vt:lpstr>เงินนอกงบประมาณ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งบบุคลากร</vt:lpstr>
      <vt:lpstr>งบอุดหนุน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การส่งใช้เงินยืม</vt:lpstr>
      <vt:lpstr>PowerPoint Presentation</vt:lpstr>
      <vt:lpstr>PowerPoint Presentation</vt:lpstr>
      <vt:lpstr>PowerPoint Presentation</vt:lpstr>
      <vt:lpstr>PowerPoint Presentation</vt:lpstr>
      <vt:lpstr>ตารางอายุการใช้งานและอัตราค่าเสื่อมราคาทรัพย์สิน</vt:lpstr>
      <vt:lpstr>PowerPoint Presentation</vt:lpstr>
      <vt:lpstr>PowerPoint Presentation</vt:lpstr>
      <vt:lpstr>ความรับผิดด้านการเงินการคลัง</vt:lpstr>
      <vt:lpstr>PowerPoint Presentation</vt:lpstr>
      <vt:lpstr>PowerPoint Presentation</vt:lpstr>
      <vt:lpstr>โทษทางวินัยมี 5 สถาน </vt:lpstr>
      <vt:lpstr>ความผิดทางวินัยเกี่ยวกับการพัสดุ</vt:lpstr>
      <vt:lpstr>      สถานโทษทางวินัยเกี่ยวกับการพัสดุ</vt:lpstr>
      <vt:lpstr>PowerPoint Presentation</vt:lpstr>
      <vt:lpstr>PowerPoint Presentation</vt:lpstr>
      <vt:lpstr>PowerPoint Presentation</vt:lpstr>
      <vt:lpstr>PowerPoint Presentation</vt:lpstr>
      <vt:lpstr>เหตุผลในการตรากฎหมาย</vt:lpstr>
      <vt:lpstr>พรบ. ความรับผิดทางละเมิดของเจ้าหน้าที่ พ.ศ. 2539 </vt:lpstr>
      <vt:lpstr>PowerPoint Presentation</vt:lpstr>
      <vt:lpstr>PowerPoint Presentation</vt:lpstr>
      <vt:lpstr>PowerPoint Presentation</vt:lpstr>
      <vt:lpstr>ขั้นตอนการดำเนินการหาผู้รับผิดชอบทางละเมิด</vt:lpstr>
      <vt:lpstr>การพิจารณาวินิจฉัย</vt:lpstr>
      <vt:lpstr>การชดใช้ค่าเสียหาย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wilawan_p</dc:creator>
  <cp:lastModifiedBy>doae8879</cp:lastModifiedBy>
  <cp:revision>328</cp:revision>
  <cp:lastPrinted>2017-05-15T04:58:53Z</cp:lastPrinted>
  <dcterms:created xsi:type="dcterms:W3CDTF">2015-05-29T04:14:57Z</dcterms:created>
  <dcterms:modified xsi:type="dcterms:W3CDTF">2018-01-04T03:43:11Z</dcterms:modified>
</cp:coreProperties>
</file>