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7" r:id="rId1"/>
  </p:sldMasterIdLst>
  <p:notesMasterIdLst>
    <p:notesMasterId r:id="rId17"/>
  </p:notesMasterIdLst>
  <p:sldIdLst>
    <p:sldId id="256" r:id="rId2"/>
    <p:sldId id="265" r:id="rId3"/>
    <p:sldId id="269" r:id="rId4"/>
    <p:sldId id="270" r:id="rId5"/>
    <p:sldId id="280" r:id="rId6"/>
    <p:sldId id="281" r:id="rId7"/>
    <p:sldId id="282" r:id="rId8"/>
    <p:sldId id="283" r:id="rId9"/>
    <p:sldId id="275" r:id="rId10"/>
    <p:sldId id="278" r:id="rId11"/>
    <p:sldId id="288" r:id="rId12"/>
    <p:sldId id="290" r:id="rId13"/>
    <p:sldId id="289" r:id="rId14"/>
    <p:sldId id="284" r:id="rId15"/>
    <p:sldId id="264" r:id="rId16"/>
  </p:sldIdLst>
  <p:sldSz cx="12192000" cy="6858000"/>
  <p:notesSz cx="6858000" cy="9947275"/>
  <p:embeddedFontLst>
    <p:embeddedFont>
      <p:font typeface="DB Adman X" panose="02000506090000020004" charset="-34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rdia New" panose="020B0304020202020204" pitchFamily="34" charset="-34"/>
      <p:regular r:id="rId25"/>
      <p:bold r:id="rId26"/>
      <p:italic r:id="rId27"/>
      <p:boldItalic r:id="rId28"/>
    </p:embeddedFont>
    <p:embeddedFont>
      <p:font typeface="JasmineUPC" panose="02020603050405020304" pitchFamily="18" charset="-34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ngsana New" panose="02020603050405020304" pitchFamily="18" charset="-34"/>
      <p:regular r:id="rId37"/>
      <p:bold r:id="rId38"/>
      <p:italic r:id="rId39"/>
      <p:boldItalic r:id="rId40"/>
    </p:embeddedFont>
    <p:embeddedFont>
      <p:font typeface="TH SarabunPSK" panose="020B0500040200020003" pitchFamily="34" charset="-34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EECCE"/>
    <a:srgbClr val="EFF6E8"/>
    <a:srgbClr val="FF3300"/>
    <a:srgbClr val="FF9900"/>
    <a:srgbClr val="FFCC99"/>
    <a:srgbClr val="FF9966"/>
    <a:srgbClr val="CCCCFF"/>
    <a:srgbClr val="66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C391D-D77F-43EE-A3F4-22FAE6B873D2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03092-B5DB-42C7-BCA9-0893C8F7FB83}">
      <dgm:prSet phldrT="[ข้อความ]" custT="1"/>
      <dgm:spPr/>
      <dgm:t>
        <a:bodyPr/>
        <a:lstStyle/>
        <a:p>
          <a:pPr algn="ctr"/>
          <a:r>
            <a:rPr lang="th-TH" sz="27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บรรจุใหม่ </a:t>
          </a:r>
          <a:br>
            <a:rPr lang="th-TH" sz="27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(อายุราชการ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0-3 </a:t>
          </a: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ปี)</a:t>
          </a:r>
          <a:endParaRPr 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7AE8FFF-BD1A-4CA8-AC97-F798929BB1D9}" type="parTrans" cxnId="{A638295D-58FF-4317-8690-48169F8BF5E8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C9420759-E25B-4A7D-95FF-580FD0B38EFC}" type="sibTrans" cxnId="{A638295D-58FF-4317-8690-48169F8BF5E8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CBE9C27B-C987-4528-95A1-FA11F2ED876D}">
      <dgm:prSet phldrT="[ข้อความ]" custT="1"/>
      <dgm:spPr/>
      <dgm:t>
        <a:bodyPr/>
        <a:lstStyle/>
        <a:p>
          <a:pPr algn="ctr"/>
          <a:r>
            <a:rPr lang="en-US" sz="27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Future DOAE</a:t>
          </a:r>
          <a:r>
            <a:rPr lang="th-TH" sz="27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 </a:t>
          </a:r>
          <a:br>
            <a:rPr lang="th-TH" sz="27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อายุไม่เกิน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35 </a:t>
          </a: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 </a:t>
          </a:r>
          <a:b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และ</a:t>
          </a:r>
          <a:b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มีอายุราชการ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 </a:t>
          </a: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ปีขึ้นไป</a:t>
          </a:r>
          <a:endParaRPr 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D762CC9-AE41-4F35-A5C0-E9CECDAE3E42}" type="parTrans" cxnId="{C71A14FC-1EE9-4E63-B96D-92CCDDFDC800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39268EDB-C26A-412E-BBF7-C2AA749EB26E}" type="sibTrans" cxnId="{C71A14FC-1EE9-4E63-B96D-92CCDDFDC800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64B99514-2F04-460C-B5A3-82A247338679}">
      <dgm:prSet phldrT="[ข้อความ]" custT="1"/>
      <dgm:spPr/>
      <dgm:t>
        <a:bodyPr/>
        <a:lstStyle/>
        <a:p>
          <a:pPr algn="ctr"/>
          <a:r>
            <a:rPr lang="th-TH" sz="29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ผู้ปฏิบัติงาน </a:t>
          </a:r>
          <a:br>
            <a:rPr lang="th-TH" sz="29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อายุ 30-45 ปี หรือ</a:t>
          </a:r>
          <a:b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มีอายุราชการ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3-15</a:t>
          </a:r>
          <a:r>
            <a:rPr lang="th-TH" sz="2000" b="1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 ปี</a:t>
          </a:r>
          <a:endParaRPr 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9B727CB-51E2-4AC0-ABDD-0CA5B0ED840D}" type="parTrans" cxnId="{AF005BF5-0AE7-407A-B10F-C8AB29DD773B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87768F57-C4BF-41DA-A976-F30D860CCF3A}" type="sibTrans" cxnId="{AF005BF5-0AE7-407A-B10F-C8AB29DD773B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088480CB-EF87-42B8-BE3D-F7409F6B4F40}">
      <dgm:prSet/>
      <dgm:spPr/>
      <dgm:t>
        <a:bodyPr/>
        <a:lstStyle/>
        <a:p>
          <a:endParaRPr lang="en-US"/>
        </a:p>
      </dgm:t>
    </dgm:pt>
    <dgm:pt modelId="{9FB19633-56A7-4C2A-8AC8-3CCD4D4AB5B7}" type="parTrans" cxnId="{7F5F7D4B-0871-43B0-871F-4EBEA7BB78C4}">
      <dgm:prSet/>
      <dgm:spPr/>
      <dgm:t>
        <a:bodyPr/>
        <a:lstStyle/>
        <a:p>
          <a:endParaRPr lang="en-US"/>
        </a:p>
      </dgm:t>
    </dgm:pt>
    <dgm:pt modelId="{DA810921-8A7A-4103-B261-95913C923832}" type="sibTrans" cxnId="{7F5F7D4B-0871-43B0-871F-4EBEA7BB78C4}">
      <dgm:prSet/>
      <dgm:spPr/>
      <dgm:t>
        <a:bodyPr/>
        <a:lstStyle/>
        <a:p>
          <a:endParaRPr lang="en-US"/>
        </a:p>
      </dgm:t>
    </dgm:pt>
    <dgm:pt modelId="{EEC9E10B-C6D6-4AE0-BE64-0D38288F4BA7}">
      <dgm:prSet/>
      <dgm:spPr/>
      <dgm:t>
        <a:bodyPr/>
        <a:lstStyle/>
        <a:p>
          <a:endParaRPr lang="en-US"/>
        </a:p>
      </dgm:t>
    </dgm:pt>
    <dgm:pt modelId="{40825300-9320-4DB0-AEEB-283350B261A5}" type="parTrans" cxnId="{987FE462-A363-47E5-A9CA-E983C9BCDB6E}">
      <dgm:prSet/>
      <dgm:spPr/>
      <dgm:t>
        <a:bodyPr/>
        <a:lstStyle/>
        <a:p>
          <a:endParaRPr lang="en-US"/>
        </a:p>
      </dgm:t>
    </dgm:pt>
    <dgm:pt modelId="{24585C35-67B2-466A-A62E-49F9D0982E2F}" type="sibTrans" cxnId="{987FE462-A363-47E5-A9CA-E983C9BCDB6E}">
      <dgm:prSet/>
      <dgm:spPr/>
      <dgm:t>
        <a:bodyPr/>
        <a:lstStyle/>
        <a:p>
          <a:endParaRPr lang="en-US"/>
        </a:p>
      </dgm:t>
    </dgm:pt>
    <dgm:pt modelId="{22D5E44A-3FEE-4834-B05D-B9C7E5FFED68}" type="pres">
      <dgm:prSet presAssocID="{C2BC391D-D77F-43EE-A3F4-22FAE6B873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9DCD035E-218B-46F1-8CAD-DEFF52118E07}" type="pres">
      <dgm:prSet presAssocID="{B5703092-B5DB-42C7-BCA9-0893C8F7FB83}" presName="composite" presStyleCnt="0"/>
      <dgm:spPr/>
    </dgm:pt>
    <dgm:pt modelId="{61A8E919-E16D-4B0F-B265-027C511E6233}" type="pres">
      <dgm:prSet presAssocID="{B5703092-B5DB-42C7-BCA9-0893C8F7FB83}" presName="LShape" presStyleLbl="alignNode1" presStyleIdx="0" presStyleCnt="9"/>
      <dgm:spPr/>
    </dgm:pt>
    <dgm:pt modelId="{D87DA593-EF06-4D6F-9AD3-7F49AB0774A6}" type="pres">
      <dgm:prSet presAssocID="{B5703092-B5DB-42C7-BCA9-0893C8F7FB8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1E6AB1-BB36-4F97-AC09-2BD8682340CA}" type="pres">
      <dgm:prSet presAssocID="{B5703092-B5DB-42C7-BCA9-0893C8F7FB83}" presName="Triangle" presStyleLbl="alignNode1" presStyleIdx="1" presStyleCnt="9"/>
      <dgm:spPr/>
    </dgm:pt>
    <dgm:pt modelId="{1314D84F-37F7-404D-8BB3-97DCEFFA2B3F}" type="pres">
      <dgm:prSet presAssocID="{C9420759-E25B-4A7D-95FF-580FD0B38EFC}" presName="sibTrans" presStyleCnt="0"/>
      <dgm:spPr/>
    </dgm:pt>
    <dgm:pt modelId="{89E82D9E-188B-40B7-BA7C-8A93ADD36A69}" type="pres">
      <dgm:prSet presAssocID="{C9420759-E25B-4A7D-95FF-580FD0B38EFC}" presName="space" presStyleCnt="0"/>
      <dgm:spPr/>
    </dgm:pt>
    <dgm:pt modelId="{57CADD58-9E17-4461-8DA7-0DF4B77588BA}" type="pres">
      <dgm:prSet presAssocID="{CBE9C27B-C987-4528-95A1-FA11F2ED876D}" presName="composite" presStyleCnt="0"/>
      <dgm:spPr/>
    </dgm:pt>
    <dgm:pt modelId="{5554D0BD-16D7-4596-AB96-04897614147E}" type="pres">
      <dgm:prSet presAssocID="{CBE9C27B-C987-4528-95A1-FA11F2ED876D}" presName="LShape" presStyleLbl="alignNode1" presStyleIdx="2" presStyleCnt="9"/>
      <dgm:spPr/>
    </dgm:pt>
    <dgm:pt modelId="{F3CA48D2-8C90-4AC6-80CF-F0A4825A5F5C}" type="pres">
      <dgm:prSet presAssocID="{CBE9C27B-C987-4528-95A1-FA11F2ED876D}" presName="ParentText" presStyleLbl="revTx" presStyleIdx="1" presStyleCnt="5" custScaleX="115460" custLinFactNeighborX="-1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049131-CD78-40CA-816E-1373BC966C26}" type="pres">
      <dgm:prSet presAssocID="{CBE9C27B-C987-4528-95A1-FA11F2ED876D}" presName="Triangle" presStyleLbl="alignNode1" presStyleIdx="3" presStyleCnt="9"/>
      <dgm:spPr/>
    </dgm:pt>
    <dgm:pt modelId="{ECAB10DC-1206-4A50-B5F9-8558331F2E69}" type="pres">
      <dgm:prSet presAssocID="{39268EDB-C26A-412E-BBF7-C2AA749EB26E}" presName="sibTrans" presStyleCnt="0"/>
      <dgm:spPr/>
    </dgm:pt>
    <dgm:pt modelId="{B100DD0B-8B7E-42DA-A593-CE007F68D6FD}" type="pres">
      <dgm:prSet presAssocID="{39268EDB-C26A-412E-BBF7-C2AA749EB26E}" presName="space" presStyleCnt="0"/>
      <dgm:spPr/>
    </dgm:pt>
    <dgm:pt modelId="{78790C5F-0F8E-4709-846E-B928136C8D0D}" type="pres">
      <dgm:prSet presAssocID="{64B99514-2F04-460C-B5A3-82A247338679}" presName="composite" presStyleCnt="0"/>
      <dgm:spPr/>
    </dgm:pt>
    <dgm:pt modelId="{95834695-2560-41DE-855D-2A88D8F50E04}" type="pres">
      <dgm:prSet presAssocID="{64B99514-2F04-460C-B5A3-82A247338679}" presName="LShape" presStyleLbl="alignNode1" presStyleIdx="4" presStyleCnt="9"/>
      <dgm:spPr/>
    </dgm:pt>
    <dgm:pt modelId="{5A560C3B-6ED4-424C-9EB9-1A9B2131AE62}" type="pres">
      <dgm:prSet presAssocID="{64B99514-2F04-460C-B5A3-82A247338679}" presName="ParentText" presStyleLbl="revTx" presStyleIdx="2" presStyleCnt="5" custLinFactNeighborX="-1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758011-0817-4109-A408-073EEF64DC1C}" type="pres">
      <dgm:prSet presAssocID="{64B99514-2F04-460C-B5A3-82A247338679}" presName="Triangle" presStyleLbl="alignNode1" presStyleIdx="5" presStyleCnt="9"/>
      <dgm:spPr/>
    </dgm:pt>
    <dgm:pt modelId="{6E1766EB-4567-4B7B-9CC8-DE46F270932C}" type="pres">
      <dgm:prSet presAssocID="{87768F57-C4BF-41DA-A976-F30D860CCF3A}" presName="sibTrans" presStyleCnt="0"/>
      <dgm:spPr/>
    </dgm:pt>
    <dgm:pt modelId="{28F5A176-CDCA-4B2D-B163-A2024DF3CE5C}" type="pres">
      <dgm:prSet presAssocID="{87768F57-C4BF-41DA-A976-F30D860CCF3A}" presName="space" presStyleCnt="0"/>
      <dgm:spPr/>
    </dgm:pt>
    <dgm:pt modelId="{077F8183-159A-45E9-A1EA-B4E07D811743}" type="pres">
      <dgm:prSet presAssocID="{088480CB-EF87-42B8-BE3D-F7409F6B4F40}" presName="composite" presStyleCnt="0"/>
      <dgm:spPr/>
    </dgm:pt>
    <dgm:pt modelId="{1B6547D3-C251-4342-9DEB-2A3015DF0D91}" type="pres">
      <dgm:prSet presAssocID="{088480CB-EF87-42B8-BE3D-F7409F6B4F40}" presName="LShape" presStyleLbl="alignNode1" presStyleIdx="6" presStyleCnt="9"/>
      <dgm:spPr/>
    </dgm:pt>
    <dgm:pt modelId="{70122579-6B74-4AC5-BC2B-D9C310FF71E6}" type="pres">
      <dgm:prSet presAssocID="{088480CB-EF87-42B8-BE3D-F7409F6B4F4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64DBC9-6604-4876-80B7-E42878B1E34E}" type="pres">
      <dgm:prSet presAssocID="{088480CB-EF87-42B8-BE3D-F7409F6B4F40}" presName="Triangle" presStyleLbl="alignNode1" presStyleIdx="7" presStyleCnt="9"/>
      <dgm:spPr/>
    </dgm:pt>
    <dgm:pt modelId="{5C0493EB-DBD5-4148-BF77-B7EF1F1C0099}" type="pres">
      <dgm:prSet presAssocID="{DA810921-8A7A-4103-B261-95913C923832}" presName="sibTrans" presStyleCnt="0"/>
      <dgm:spPr/>
    </dgm:pt>
    <dgm:pt modelId="{AA6104B5-5035-4EA0-B8D2-3568500D27C5}" type="pres">
      <dgm:prSet presAssocID="{DA810921-8A7A-4103-B261-95913C923832}" presName="space" presStyleCnt="0"/>
      <dgm:spPr/>
    </dgm:pt>
    <dgm:pt modelId="{32C0E4E7-3A13-46BC-A4E5-42B88F15ABAC}" type="pres">
      <dgm:prSet presAssocID="{EEC9E10B-C6D6-4AE0-BE64-0D38288F4BA7}" presName="composite" presStyleCnt="0"/>
      <dgm:spPr/>
    </dgm:pt>
    <dgm:pt modelId="{13B8F260-DF76-4F46-B880-5075570B18CC}" type="pres">
      <dgm:prSet presAssocID="{EEC9E10B-C6D6-4AE0-BE64-0D38288F4BA7}" presName="LShape" presStyleLbl="alignNode1" presStyleIdx="8" presStyleCnt="9"/>
      <dgm:spPr/>
    </dgm:pt>
    <dgm:pt modelId="{228D9620-A268-41E8-B656-E2A24C521978}" type="pres">
      <dgm:prSet presAssocID="{EEC9E10B-C6D6-4AE0-BE64-0D38288F4BA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9FD145F-EEFB-4C4A-ACAF-96673FAE0335}" type="presOf" srcId="{CBE9C27B-C987-4528-95A1-FA11F2ED876D}" destId="{F3CA48D2-8C90-4AC6-80CF-F0A4825A5F5C}" srcOrd="0" destOrd="0" presId="urn:microsoft.com/office/officeart/2009/3/layout/StepUpProcess"/>
    <dgm:cxn modelId="{FE48CF80-ADC7-4DB9-9EC3-341A45A02883}" type="presOf" srcId="{EEC9E10B-C6D6-4AE0-BE64-0D38288F4BA7}" destId="{228D9620-A268-41E8-B656-E2A24C521978}" srcOrd="0" destOrd="0" presId="urn:microsoft.com/office/officeart/2009/3/layout/StepUpProcess"/>
    <dgm:cxn modelId="{987FE462-A363-47E5-A9CA-E983C9BCDB6E}" srcId="{C2BC391D-D77F-43EE-A3F4-22FAE6B873D2}" destId="{EEC9E10B-C6D6-4AE0-BE64-0D38288F4BA7}" srcOrd="4" destOrd="0" parTransId="{40825300-9320-4DB0-AEEB-283350B261A5}" sibTransId="{24585C35-67B2-466A-A62E-49F9D0982E2F}"/>
    <dgm:cxn modelId="{A638295D-58FF-4317-8690-48169F8BF5E8}" srcId="{C2BC391D-D77F-43EE-A3F4-22FAE6B873D2}" destId="{B5703092-B5DB-42C7-BCA9-0893C8F7FB83}" srcOrd="0" destOrd="0" parTransId="{37AE8FFF-BD1A-4CA8-AC97-F798929BB1D9}" sibTransId="{C9420759-E25B-4A7D-95FF-580FD0B38EFC}"/>
    <dgm:cxn modelId="{FFA272F0-0B67-45A1-9B34-323D85B388FF}" type="presOf" srcId="{B5703092-B5DB-42C7-BCA9-0893C8F7FB83}" destId="{D87DA593-EF06-4D6F-9AD3-7F49AB0774A6}" srcOrd="0" destOrd="0" presId="urn:microsoft.com/office/officeart/2009/3/layout/StepUpProcess"/>
    <dgm:cxn modelId="{C71A14FC-1EE9-4E63-B96D-92CCDDFDC800}" srcId="{C2BC391D-D77F-43EE-A3F4-22FAE6B873D2}" destId="{CBE9C27B-C987-4528-95A1-FA11F2ED876D}" srcOrd="1" destOrd="0" parTransId="{ED762CC9-AE41-4F35-A5C0-E9CECDAE3E42}" sibTransId="{39268EDB-C26A-412E-BBF7-C2AA749EB26E}"/>
    <dgm:cxn modelId="{53C907A4-F79A-4A4C-A763-559142CC4A18}" type="presOf" srcId="{088480CB-EF87-42B8-BE3D-F7409F6B4F40}" destId="{70122579-6B74-4AC5-BC2B-D9C310FF71E6}" srcOrd="0" destOrd="0" presId="urn:microsoft.com/office/officeart/2009/3/layout/StepUpProcess"/>
    <dgm:cxn modelId="{7F5F7D4B-0871-43B0-871F-4EBEA7BB78C4}" srcId="{C2BC391D-D77F-43EE-A3F4-22FAE6B873D2}" destId="{088480CB-EF87-42B8-BE3D-F7409F6B4F40}" srcOrd="3" destOrd="0" parTransId="{9FB19633-56A7-4C2A-8AC8-3CCD4D4AB5B7}" sibTransId="{DA810921-8A7A-4103-B261-95913C923832}"/>
    <dgm:cxn modelId="{17863ECA-9FD5-4AC2-9C03-1728029BE829}" type="presOf" srcId="{64B99514-2F04-460C-B5A3-82A247338679}" destId="{5A560C3B-6ED4-424C-9EB9-1A9B2131AE62}" srcOrd="0" destOrd="0" presId="urn:microsoft.com/office/officeart/2009/3/layout/StepUpProcess"/>
    <dgm:cxn modelId="{021FBEDD-98AD-4D92-8C57-9FD730FA698F}" type="presOf" srcId="{C2BC391D-D77F-43EE-A3F4-22FAE6B873D2}" destId="{22D5E44A-3FEE-4834-B05D-B9C7E5FFED68}" srcOrd="0" destOrd="0" presId="urn:microsoft.com/office/officeart/2009/3/layout/StepUpProcess"/>
    <dgm:cxn modelId="{AF005BF5-0AE7-407A-B10F-C8AB29DD773B}" srcId="{C2BC391D-D77F-43EE-A3F4-22FAE6B873D2}" destId="{64B99514-2F04-460C-B5A3-82A247338679}" srcOrd="2" destOrd="0" parTransId="{39B727CB-51E2-4AC0-ABDD-0CA5B0ED840D}" sibTransId="{87768F57-C4BF-41DA-A976-F30D860CCF3A}"/>
    <dgm:cxn modelId="{4DEED563-10F1-4AB2-9662-D764AED03D31}" type="presParOf" srcId="{22D5E44A-3FEE-4834-B05D-B9C7E5FFED68}" destId="{9DCD035E-218B-46F1-8CAD-DEFF52118E07}" srcOrd="0" destOrd="0" presId="urn:microsoft.com/office/officeart/2009/3/layout/StepUpProcess"/>
    <dgm:cxn modelId="{C5FCA9A7-8C9B-45D6-A37F-86A066FC297C}" type="presParOf" srcId="{9DCD035E-218B-46F1-8CAD-DEFF52118E07}" destId="{61A8E919-E16D-4B0F-B265-027C511E6233}" srcOrd="0" destOrd="0" presId="urn:microsoft.com/office/officeart/2009/3/layout/StepUpProcess"/>
    <dgm:cxn modelId="{26A8C55E-4B15-4DD7-9E16-418892C8B01A}" type="presParOf" srcId="{9DCD035E-218B-46F1-8CAD-DEFF52118E07}" destId="{D87DA593-EF06-4D6F-9AD3-7F49AB0774A6}" srcOrd="1" destOrd="0" presId="urn:microsoft.com/office/officeart/2009/3/layout/StepUpProcess"/>
    <dgm:cxn modelId="{0E09A24C-6022-44C2-989C-0EE282A31C4E}" type="presParOf" srcId="{9DCD035E-218B-46F1-8CAD-DEFF52118E07}" destId="{631E6AB1-BB36-4F97-AC09-2BD8682340CA}" srcOrd="2" destOrd="0" presId="urn:microsoft.com/office/officeart/2009/3/layout/StepUpProcess"/>
    <dgm:cxn modelId="{17EF5E1D-F872-46F6-9FEF-C22FD2F077F2}" type="presParOf" srcId="{22D5E44A-3FEE-4834-B05D-B9C7E5FFED68}" destId="{1314D84F-37F7-404D-8BB3-97DCEFFA2B3F}" srcOrd="1" destOrd="0" presId="urn:microsoft.com/office/officeart/2009/3/layout/StepUpProcess"/>
    <dgm:cxn modelId="{51F71522-8CBE-45BF-9ABB-82ADBE84BD99}" type="presParOf" srcId="{1314D84F-37F7-404D-8BB3-97DCEFFA2B3F}" destId="{89E82D9E-188B-40B7-BA7C-8A93ADD36A69}" srcOrd="0" destOrd="0" presId="urn:microsoft.com/office/officeart/2009/3/layout/StepUpProcess"/>
    <dgm:cxn modelId="{3DEB04EE-0CB1-4259-8969-94515B51E653}" type="presParOf" srcId="{22D5E44A-3FEE-4834-B05D-B9C7E5FFED68}" destId="{57CADD58-9E17-4461-8DA7-0DF4B77588BA}" srcOrd="2" destOrd="0" presId="urn:microsoft.com/office/officeart/2009/3/layout/StepUpProcess"/>
    <dgm:cxn modelId="{01A73169-904B-4A35-AEC2-7668BFFB3F9C}" type="presParOf" srcId="{57CADD58-9E17-4461-8DA7-0DF4B77588BA}" destId="{5554D0BD-16D7-4596-AB96-04897614147E}" srcOrd="0" destOrd="0" presId="urn:microsoft.com/office/officeart/2009/3/layout/StepUpProcess"/>
    <dgm:cxn modelId="{90F070A0-8500-49EB-BE66-71C034E5C918}" type="presParOf" srcId="{57CADD58-9E17-4461-8DA7-0DF4B77588BA}" destId="{F3CA48D2-8C90-4AC6-80CF-F0A4825A5F5C}" srcOrd="1" destOrd="0" presId="urn:microsoft.com/office/officeart/2009/3/layout/StepUpProcess"/>
    <dgm:cxn modelId="{6FD7D5DB-7535-4490-B0FD-9E61F3A05ED6}" type="presParOf" srcId="{57CADD58-9E17-4461-8DA7-0DF4B77588BA}" destId="{92049131-CD78-40CA-816E-1373BC966C26}" srcOrd="2" destOrd="0" presId="urn:microsoft.com/office/officeart/2009/3/layout/StepUpProcess"/>
    <dgm:cxn modelId="{B2B92878-0FBE-48BE-B0E0-2580E09E4EC3}" type="presParOf" srcId="{22D5E44A-3FEE-4834-B05D-B9C7E5FFED68}" destId="{ECAB10DC-1206-4A50-B5F9-8558331F2E69}" srcOrd="3" destOrd="0" presId="urn:microsoft.com/office/officeart/2009/3/layout/StepUpProcess"/>
    <dgm:cxn modelId="{E9E113BD-34FF-482F-B5F0-558C4C40EA18}" type="presParOf" srcId="{ECAB10DC-1206-4A50-B5F9-8558331F2E69}" destId="{B100DD0B-8B7E-42DA-A593-CE007F68D6FD}" srcOrd="0" destOrd="0" presId="urn:microsoft.com/office/officeart/2009/3/layout/StepUpProcess"/>
    <dgm:cxn modelId="{E8DD2242-3A88-41B3-BADD-D2E31A7DCF69}" type="presParOf" srcId="{22D5E44A-3FEE-4834-B05D-B9C7E5FFED68}" destId="{78790C5F-0F8E-4709-846E-B928136C8D0D}" srcOrd="4" destOrd="0" presId="urn:microsoft.com/office/officeart/2009/3/layout/StepUpProcess"/>
    <dgm:cxn modelId="{860D829D-BD8F-4F40-BCA3-4C6D59001110}" type="presParOf" srcId="{78790C5F-0F8E-4709-846E-B928136C8D0D}" destId="{95834695-2560-41DE-855D-2A88D8F50E04}" srcOrd="0" destOrd="0" presId="urn:microsoft.com/office/officeart/2009/3/layout/StepUpProcess"/>
    <dgm:cxn modelId="{BA1F30C0-844A-481C-9CF3-9445FC8E55EB}" type="presParOf" srcId="{78790C5F-0F8E-4709-846E-B928136C8D0D}" destId="{5A560C3B-6ED4-424C-9EB9-1A9B2131AE62}" srcOrd="1" destOrd="0" presId="urn:microsoft.com/office/officeart/2009/3/layout/StepUpProcess"/>
    <dgm:cxn modelId="{7642E09C-745D-42B8-84E0-ECFA8A8CDCDE}" type="presParOf" srcId="{78790C5F-0F8E-4709-846E-B928136C8D0D}" destId="{6A758011-0817-4109-A408-073EEF64DC1C}" srcOrd="2" destOrd="0" presId="urn:microsoft.com/office/officeart/2009/3/layout/StepUpProcess"/>
    <dgm:cxn modelId="{52A7A574-536C-4989-AF42-7071ABBA0A2E}" type="presParOf" srcId="{22D5E44A-3FEE-4834-B05D-B9C7E5FFED68}" destId="{6E1766EB-4567-4B7B-9CC8-DE46F270932C}" srcOrd="5" destOrd="0" presId="urn:microsoft.com/office/officeart/2009/3/layout/StepUpProcess"/>
    <dgm:cxn modelId="{B7E4DE7A-354F-4FA0-A6FB-E45B721295A0}" type="presParOf" srcId="{6E1766EB-4567-4B7B-9CC8-DE46F270932C}" destId="{28F5A176-CDCA-4B2D-B163-A2024DF3CE5C}" srcOrd="0" destOrd="0" presId="urn:microsoft.com/office/officeart/2009/3/layout/StepUpProcess"/>
    <dgm:cxn modelId="{048CF93D-377A-470C-B9D3-4B01D227547D}" type="presParOf" srcId="{22D5E44A-3FEE-4834-B05D-B9C7E5FFED68}" destId="{077F8183-159A-45E9-A1EA-B4E07D811743}" srcOrd="6" destOrd="0" presId="urn:microsoft.com/office/officeart/2009/3/layout/StepUpProcess"/>
    <dgm:cxn modelId="{3BA4F4C4-26F1-4B46-BD7C-B8CBEFB2C10C}" type="presParOf" srcId="{077F8183-159A-45E9-A1EA-B4E07D811743}" destId="{1B6547D3-C251-4342-9DEB-2A3015DF0D91}" srcOrd="0" destOrd="0" presId="urn:microsoft.com/office/officeart/2009/3/layout/StepUpProcess"/>
    <dgm:cxn modelId="{FA31B459-AA50-4C5A-BE4C-B07769DBB7A4}" type="presParOf" srcId="{077F8183-159A-45E9-A1EA-B4E07D811743}" destId="{70122579-6B74-4AC5-BC2B-D9C310FF71E6}" srcOrd="1" destOrd="0" presId="urn:microsoft.com/office/officeart/2009/3/layout/StepUpProcess"/>
    <dgm:cxn modelId="{0E0D5594-8866-4011-A75B-A7226C43FE11}" type="presParOf" srcId="{077F8183-159A-45E9-A1EA-B4E07D811743}" destId="{DF64DBC9-6604-4876-80B7-E42878B1E34E}" srcOrd="2" destOrd="0" presId="urn:microsoft.com/office/officeart/2009/3/layout/StepUpProcess"/>
    <dgm:cxn modelId="{649F3E1F-9331-47C8-AA36-1D51E46FDAB9}" type="presParOf" srcId="{22D5E44A-3FEE-4834-B05D-B9C7E5FFED68}" destId="{5C0493EB-DBD5-4148-BF77-B7EF1F1C0099}" srcOrd="7" destOrd="0" presId="urn:microsoft.com/office/officeart/2009/3/layout/StepUpProcess"/>
    <dgm:cxn modelId="{7DADCC0D-43C3-406E-B87D-4BB3ADD49411}" type="presParOf" srcId="{5C0493EB-DBD5-4148-BF77-B7EF1F1C0099}" destId="{AA6104B5-5035-4EA0-B8D2-3568500D27C5}" srcOrd="0" destOrd="0" presId="urn:microsoft.com/office/officeart/2009/3/layout/StepUpProcess"/>
    <dgm:cxn modelId="{0B0AB851-8FEE-4659-AD02-B51868AD695C}" type="presParOf" srcId="{22D5E44A-3FEE-4834-B05D-B9C7E5FFED68}" destId="{32C0E4E7-3A13-46BC-A4E5-42B88F15ABAC}" srcOrd="8" destOrd="0" presId="urn:microsoft.com/office/officeart/2009/3/layout/StepUpProcess"/>
    <dgm:cxn modelId="{83A526AC-3E57-4DAF-8D12-7AE39C537F3B}" type="presParOf" srcId="{32C0E4E7-3A13-46BC-A4E5-42B88F15ABAC}" destId="{13B8F260-DF76-4F46-B880-5075570B18CC}" srcOrd="0" destOrd="0" presId="urn:microsoft.com/office/officeart/2009/3/layout/StepUpProcess"/>
    <dgm:cxn modelId="{EA0EC8FC-5C26-48BA-9DBA-56547C874FA4}" type="presParOf" srcId="{32C0E4E7-3A13-46BC-A4E5-42B88F15ABAC}" destId="{228D9620-A268-41E8-B656-E2A24C52197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D311F-C292-43DA-ACA6-0181D89DE663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B0DA8C7C-39C2-4FA9-B866-681CBE809D5F}">
      <dgm:prSet phldrT="[Text]" custT="1"/>
      <dgm:spPr/>
      <dgm:t>
        <a:bodyPr/>
        <a:lstStyle/>
        <a:p>
          <a:r>
            <a:rPr lang="th-TH" sz="4800" b="1" dirty="0" smtClean="0">
              <a:latin typeface="JasmineUPC" pitchFamily="18" charset="-34"/>
              <a:cs typeface="JasmineUPC" pitchFamily="18" charset="-34"/>
            </a:rPr>
            <a:t>ทุนศึกษา</a:t>
          </a:r>
          <a:endParaRPr lang="th-TH" sz="4800" dirty="0"/>
        </a:p>
      </dgm:t>
    </dgm:pt>
    <dgm:pt modelId="{CE83B9C9-24C3-4A9D-B853-B637B3FA7ED2}" type="parTrans" cxnId="{E27D4A69-FE6A-437D-99CE-2159C4524A54}">
      <dgm:prSet/>
      <dgm:spPr/>
      <dgm:t>
        <a:bodyPr/>
        <a:lstStyle/>
        <a:p>
          <a:endParaRPr lang="th-TH" sz="1600"/>
        </a:p>
      </dgm:t>
    </dgm:pt>
    <dgm:pt modelId="{1B3B3FF7-AC74-4A5F-81AD-A9E592533F02}" type="sibTrans" cxnId="{E27D4A69-FE6A-437D-99CE-2159C4524A54}">
      <dgm:prSet/>
      <dgm:spPr/>
      <dgm:t>
        <a:bodyPr/>
        <a:lstStyle/>
        <a:p>
          <a:endParaRPr lang="th-TH" sz="1600"/>
        </a:p>
      </dgm:t>
    </dgm:pt>
    <dgm:pt modelId="{CE861C29-9DD1-4868-85B1-5504212B79E2}">
      <dgm:prSet phldrT="[Text]" custT="1"/>
      <dgm:spPr/>
      <dgm:t>
        <a:bodyPr/>
        <a:lstStyle/>
        <a:p>
          <a:r>
            <a:rPr lang="th-TH" sz="4000" b="1" smtClean="0">
              <a:latin typeface="JasmineUPC" pitchFamily="18" charset="-34"/>
              <a:cs typeface="JasmineUPC" pitchFamily="18" charset="-34"/>
            </a:rPr>
            <a:t>ระดับปริญญาเอก สาขาวิชา </a:t>
          </a:r>
          <a:r>
            <a:rPr lang="en-US" sz="4000" b="1" smtClean="0">
              <a:latin typeface="JasmineUPC" pitchFamily="18" charset="-34"/>
              <a:cs typeface="JasmineUPC" pitchFamily="18" charset="-34"/>
            </a:rPr>
            <a:t>Soil Science</a:t>
          </a:r>
          <a:endParaRPr lang="th-TH" sz="4000" dirty="0"/>
        </a:p>
      </dgm:t>
    </dgm:pt>
    <dgm:pt modelId="{D013E893-D4FF-422E-A9E1-9677FCC61251}" type="parTrans" cxnId="{073F39FE-C2A6-4009-BA9F-1D5C339DEBC1}">
      <dgm:prSet/>
      <dgm:spPr/>
      <dgm:t>
        <a:bodyPr/>
        <a:lstStyle/>
        <a:p>
          <a:endParaRPr lang="th-TH" sz="1600"/>
        </a:p>
      </dgm:t>
    </dgm:pt>
    <dgm:pt modelId="{801B8472-1F14-41A2-91F2-0E793E8B10F0}" type="sibTrans" cxnId="{073F39FE-C2A6-4009-BA9F-1D5C339DEBC1}">
      <dgm:prSet/>
      <dgm:spPr/>
      <dgm:t>
        <a:bodyPr/>
        <a:lstStyle/>
        <a:p>
          <a:endParaRPr lang="th-TH" sz="1600"/>
        </a:p>
      </dgm:t>
    </dgm:pt>
    <dgm:pt modelId="{BC8D7E59-21C6-4213-97AE-7FE84297EF30}">
      <dgm:prSet phldrT="[Text]" custT="1"/>
      <dgm:spPr/>
      <dgm:t>
        <a:bodyPr/>
        <a:lstStyle/>
        <a:p>
          <a:r>
            <a:rPr lang="th-TH" sz="4000" b="1" dirty="0" smtClean="0">
              <a:latin typeface="JasmineUPC" pitchFamily="18" charset="-34"/>
              <a:cs typeface="JasmineUPC" pitchFamily="18" charset="-34"/>
            </a:rPr>
            <a:t>ระดับปริญญาโท สาขาวิชา </a:t>
          </a:r>
          <a:r>
            <a:rPr lang="en-US" sz="4000" b="1" dirty="0" smtClean="0">
              <a:latin typeface="JasmineUPC" pitchFamily="18" charset="-34"/>
              <a:cs typeface="JasmineUPC" pitchFamily="18" charset="-34"/>
            </a:rPr>
            <a:t>Plant and Soil Science</a:t>
          </a:r>
          <a:endParaRPr lang="th-TH" sz="4000" dirty="0"/>
        </a:p>
      </dgm:t>
    </dgm:pt>
    <dgm:pt modelId="{1F324137-B513-4511-B805-DE6D92575556}" type="parTrans" cxnId="{26FFFD11-B349-4385-9184-32D27A0C42D0}">
      <dgm:prSet/>
      <dgm:spPr/>
      <dgm:t>
        <a:bodyPr/>
        <a:lstStyle/>
        <a:p>
          <a:endParaRPr lang="th-TH" sz="1600"/>
        </a:p>
      </dgm:t>
    </dgm:pt>
    <dgm:pt modelId="{11EE1A19-DA9B-4A38-89D8-CA93F3A0BB88}" type="sibTrans" cxnId="{26FFFD11-B349-4385-9184-32D27A0C42D0}">
      <dgm:prSet/>
      <dgm:spPr/>
      <dgm:t>
        <a:bodyPr/>
        <a:lstStyle/>
        <a:p>
          <a:endParaRPr lang="th-TH" sz="1600"/>
        </a:p>
      </dgm:t>
    </dgm:pt>
    <dgm:pt modelId="{65412C35-74CE-436F-9286-F3EAC09380B7}">
      <dgm:prSet phldrT="[Text]" custT="1"/>
      <dgm:spPr/>
      <dgm:t>
        <a:bodyPr/>
        <a:lstStyle/>
        <a:p>
          <a:r>
            <a:rPr lang="th-TH" sz="4800" b="1" dirty="0" smtClean="0">
              <a:latin typeface="JasmineUPC" pitchFamily="18" charset="-34"/>
              <a:cs typeface="JasmineUPC" pitchFamily="18" charset="-34"/>
            </a:rPr>
            <a:t>ทุนฝึกอบรม</a:t>
          </a:r>
          <a:endParaRPr lang="th-TH" sz="4800" dirty="0"/>
        </a:p>
      </dgm:t>
    </dgm:pt>
    <dgm:pt modelId="{208F03DC-5F98-4503-97A6-FBA58EDF8225}" type="parTrans" cxnId="{5F7210D0-09D8-4649-B19B-1E8563755E91}">
      <dgm:prSet/>
      <dgm:spPr/>
      <dgm:t>
        <a:bodyPr/>
        <a:lstStyle/>
        <a:p>
          <a:endParaRPr lang="th-TH" sz="1600"/>
        </a:p>
      </dgm:t>
    </dgm:pt>
    <dgm:pt modelId="{6C737E49-953D-4A7D-92DE-70F5E41910BE}" type="sibTrans" cxnId="{5F7210D0-09D8-4649-B19B-1E8563755E91}">
      <dgm:prSet/>
      <dgm:spPr/>
      <dgm:t>
        <a:bodyPr/>
        <a:lstStyle/>
        <a:p>
          <a:endParaRPr lang="th-TH" sz="1600"/>
        </a:p>
      </dgm:t>
    </dgm:pt>
    <dgm:pt modelId="{819D299A-1907-4C90-9C25-06DE7F65819F}">
      <dgm:prSet phldrT="[Text]" custT="1"/>
      <dgm:spPr/>
      <dgm:t>
        <a:bodyPr/>
        <a:lstStyle/>
        <a:p>
          <a:r>
            <a:rPr lang="th-TH" sz="4000" b="1" dirty="0" smtClean="0">
              <a:latin typeface="JasmineUPC" pitchFamily="18" charset="-34"/>
              <a:cs typeface="JasmineUPC" pitchFamily="18" charset="-34"/>
            </a:rPr>
            <a:t>หลักสูตร </a:t>
          </a:r>
          <a:r>
            <a:rPr lang="en-US" sz="4000" b="1" dirty="0" smtClean="0">
              <a:latin typeface="JasmineUPC" pitchFamily="18" charset="-34"/>
              <a:cs typeface="JasmineUPC" pitchFamily="18" charset="-34"/>
            </a:rPr>
            <a:t>Farm Technology Management </a:t>
          </a:r>
          <a:r>
            <a:rPr lang="th-TH" sz="4000" b="1" dirty="0" smtClean="0">
              <a:latin typeface="JasmineUPC" pitchFamily="18" charset="-34"/>
              <a:cs typeface="JasmineUPC" pitchFamily="18" charset="-34"/>
            </a:rPr>
            <a:t/>
          </a:r>
          <a:br>
            <a:rPr lang="th-TH" sz="4000" b="1" dirty="0" smtClean="0">
              <a:latin typeface="JasmineUPC" pitchFamily="18" charset="-34"/>
              <a:cs typeface="JasmineUPC" pitchFamily="18" charset="-34"/>
            </a:rPr>
          </a:br>
          <a:r>
            <a:rPr lang="th-TH" sz="4000" b="1" dirty="0" smtClean="0">
              <a:latin typeface="JasmineUPC" pitchFamily="18" charset="-34"/>
              <a:cs typeface="JasmineUPC" pitchFamily="18" charset="-34"/>
            </a:rPr>
            <a:t>ณ สหรัฐอเมริกา </a:t>
          </a:r>
          <a:r>
            <a:rPr lang="th-TH" sz="4000" b="1" dirty="0" err="1" smtClean="0">
              <a:latin typeface="JasmineUPC" pitchFamily="18" charset="-34"/>
              <a:cs typeface="JasmineUPC" pitchFamily="18" charset="-34"/>
            </a:rPr>
            <a:t>สหราชอาณาจักร</a:t>
          </a:r>
          <a:endParaRPr lang="th-TH" sz="4000" dirty="0"/>
        </a:p>
      </dgm:t>
    </dgm:pt>
    <dgm:pt modelId="{4BD8A010-950C-4CFB-8F47-21D580043902}" type="parTrans" cxnId="{124228B0-EB9A-43C3-8F0F-4E0C8D83C194}">
      <dgm:prSet/>
      <dgm:spPr/>
      <dgm:t>
        <a:bodyPr/>
        <a:lstStyle/>
        <a:p>
          <a:endParaRPr lang="th-TH" sz="1600"/>
        </a:p>
      </dgm:t>
    </dgm:pt>
    <dgm:pt modelId="{E286A6A1-AF7F-4B83-8957-39721D0445C5}" type="sibTrans" cxnId="{124228B0-EB9A-43C3-8F0F-4E0C8D83C194}">
      <dgm:prSet/>
      <dgm:spPr/>
      <dgm:t>
        <a:bodyPr/>
        <a:lstStyle/>
        <a:p>
          <a:endParaRPr lang="th-TH" sz="1600"/>
        </a:p>
      </dgm:t>
    </dgm:pt>
    <dgm:pt modelId="{127F90C4-350B-42AF-97AB-244EE535473C}" type="pres">
      <dgm:prSet presAssocID="{379D311F-C292-43DA-ACA6-0181D89DE6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AA0C558-5F64-477D-A117-9E9FC8DA5F4C}" type="pres">
      <dgm:prSet presAssocID="{B0DA8C7C-39C2-4FA9-B866-681CBE809D5F}" presName="linNode" presStyleCnt="0"/>
      <dgm:spPr/>
    </dgm:pt>
    <dgm:pt modelId="{0CE4115C-01B8-499D-9278-5B526B0B60F8}" type="pres">
      <dgm:prSet presAssocID="{B0DA8C7C-39C2-4FA9-B866-681CBE809D5F}" presName="parentText" presStyleLbl="node1" presStyleIdx="0" presStyleCnt="2" custScaleX="60072" custScaleY="34297" custLinFactNeighborX="2030" custLinFactNeighborY="-529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7471F4-DD9C-4729-8B84-9C9759EFFFA0}" type="pres">
      <dgm:prSet presAssocID="{B0DA8C7C-39C2-4FA9-B866-681CBE809D5F}" presName="descendantText" presStyleLbl="alignAccFollowNode1" presStyleIdx="0" presStyleCnt="2" custScaleX="113993" custScaleY="38115" custLinFactNeighborX="398" custLinFactNeighborY="-72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71E395-491E-410E-8604-6FDE07BEEFF7}" type="pres">
      <dgm:prSet presAssocID="{1B3B3FF7-AC74-4A5F-81AD-A9E592533F02}" presName="sp" presStyleCnt="0"/>
      <dgm:spPr/>
    </dgm:pt>
    <dgm:pt modelId="{745805BB-6632-441E-AE10-9FA6C263B6A0}" type="pres">
      <dgm:prSet presAssocID="{65412C35-74CE-436F-9286-F3EAC09380B7}" presName="linNode" presStyleCnt="0"/>
      <dgm:spPr/>
    </dgm:pt>
    <dgm:pt modelId="{19DEF396-F315-4770-805D-93AB140B3A09}" type="pres">
      <dgm:prSet presAssocID="{65412C35-74CE-436F-9286-F3EAC09380B7}" presName="parentText" presStyleLbl="node1" presStyleIdx="1" presStyleCnt="2" custScaleX="58722" custScaleY="34297" custLinFactNeighborX="1750" custLinFactNeighborY="-529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7AA4FE-CAAE-4763-B4FF-FF8383B61110}" type="pres">
      <dgm:prSet presAssocID="{65412C35-74CE-436F-9286-F3EAC09380B7}" presName="descendantText" presStyleLbl="alignAccFollowNode1" presStyleIdx="1" presStyleCnt="2" custScaleX="111714" custScaleY="38115" custLinFactNeighborX="5286" custLinFactNeighborY="-76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F7210D0-09D8-4649-B19B-1E8563755E91}" srcId="{379D311F-C292-43DA-ACA6-0181D89DE663}" destId="{65412C35-74CE-436F-9286-F3EAC09380B7}" srcOrd="1" destOrd="0" parTransId="{208F03DC-5F98-4503-97A6-FBA58EDF8225}" sibTransId="{6C737E49-953D-4A7D-92DE-70F5E41910BE}"/>
    <dgm:cxn modelId="{124228B0-EB9A-43C3-8F0F-4E0C8D83C194}" srcId="{65412C35-74CE-436F-9286-F3EAC09380B7}" destId="{819D299A-1907-4C90-9C25-06DE7F65819F}" srcOrd="0" destOrd="0" parTransId="{4BD8A010-950C-4CFB-8F47-21D580043902}" sibTransId="{E286A6A1-AF7F-4B83-8957-39721D0445C5}"/>
    <dgm:cxn modelId="{26FFFD11-B349-4385-9184-32D27A0C42D0}" srcId="{B0DA8C7C-39C2-4FA9-B866-681CBE809D5F}" destId="{BC8D7E59-21C6-4213-97AE-7FE84297EF30}" srcOrd="1" destOrd="0" parTransId="{1F324137-B513-4511-B805-DE6D92575556}" sibTransId="{11EE1A19-DA9B-4A38-89D8-CA93F3A0BB88}"/>
    <dgm:cxn modelId="{7508C412-6D17-4FA0-800B-856034FE92D8}" type="presOf" srcId="{BC8D7E59-21C6-4213-97AE-7FE84297EF30}" destId="{5F7471F4-DD9C-4729-8B84-9C9759EFFFA0}" srcOrd="0" destOrd="1" presId="urn:microsoft.com/office/officeart/2005/8/layout/vList5"/>
    <dgm:cxn modelId="{E27D4A69-FE6A-437D-99CE-2159C4524A54}" srcId="{379D311F-C292-43DA-ACA6-0181D89DE663}" destId="{B0DA8C7C-39C2-4FA9-B866-681CBE809D5F}" srcOrd="0" destOrd="0" parTransId="{CE83B9C9-24C3-4A9D-B853-B637B3FA7ED2}" sibTransId="{1B3B3FF7-AC74-4A5F-81AD-A9E592533F02}"/>
    <dgm:cxn modelId="{78225248-1F0A-4AE1-803D-2FC8B5E4D0B3}" type="presOf" srcId="{819D299A-1907-4C90-9C25-06DE7F65819F}" destId="{9B7AA4FE-CAAE-4763-B4FF-FF8383B61110}" srcOrd="0" destOrd="0" presId="urn:microsoft.com/office/officeart/2005/8/layout/vList5"/>
    <dgm:cxn modelId="{D471FB92-10ED-4B3B-83AC-7C15A51DE689}" type="presOf" srcId="{B0DA8C7C-39C2-4FA9-B866-681CBE809D5F}" destId="{0CE4115C-01B8-499D-9278-5B526B0B60F8}" srcOrd="0" destOrd="0" presId="urn:microsoft.com/office/officeart/2005/8/layout/vList5"/>
    <dgm:cxn modelId="{073F39FE-C2A6-4009-BA9F-1D5C339DEBC1}" srcId="{B0DA8C7C-39C2-4FA9-B866-681CBE809D5F}" destId="{CE861C29-9DD1-4868-85B1-5504212B79E2}" srcOrd="0" destOrd="0" parTransId="{D013E893-D4FF-422E-A9E1-9677FCC61251}" sibTransId="{801B8472-1F14-41A2-91F2-0E793E8B10F0}"/>
    <dgm:cxn modelId="{6DC2E5F6-0717-4F1D-A52C-6BFE5F5350D1}" type="presOf" srcId="{65412C35-74CE-436F-9286-F3EAC09380B7}" destId="{19DEF396-F315-4770-805D-93AB140B3A09}" srcOrd="0" destOrd="0" presId="urn:microsoft.com/office/officeart/2005/8/layout/vList5"/>
    <dgm:cxn modelId="{2111CF58-84F9-45C2-8B12-B635E6DE113C}" type="presOf" srcId="{379D311F-C292-43DA-ACA6-0181D89DE663}" destId="{127F90C4-350B-42AF-97AB-244EE535473C}" srcOrd="0" destOrd="0" presId="urn:microsoft.com/office/officeart/2005/8/layout/vList5"/>
    <dgm:cxn modelId="{B408C0C6-1DCE-41FB-923D-45E5704B49A5}" type="presOf" srcId="{CE861C29-9DD1-4868-85B1-5504212B79E2}" destId="{5F7471F4-DD9C-4729-8B84-9C9759EFFFA0}" srcOrd="0" destOrd="0" presId="urn:microsoft.com/office/officeart/2005/8/layout/vList5"/>
    <dgm:cxn modelId="{D0D56324-31B2-487F-85D0-8A49613CD15B}" type="presParOf" srcId="{127F90C4-350B-42AF-97AB-244EE535473C}" destId="{DAA0C558-5F64-477D-A117-9E9FC8DA5F4C}" srcOrd="0" destOrd="0" presId="urn:microsoft.com/office/officeart/2005/8/layout/vList5"/>
    <dgm:cxn modelId="{E96318DC-C4D8-4883-B1C0-E2FDF386CDD6}" type="presParOf" srcId="{DAA0C558-5F64-477D-A117-9E9FC8DA5F4C}" destId="{0CE4115C-01B8-499D-9278-5B526B0B60F8}" srcOrd="0" destOrd="0" presId="urn:microsoft.com/office/officeart/2005/8/layout/vList5"/>
    <dgm:cxn modelId="{D0103C6E-BCC2-445A-A116-6FCA4E098FBD}" type="presParOf" srcId="{DAA0C558-5F64-477D-A117-9E9FC8DA5F4C}" destId="{5F7471F4-DD9C-4729-8B84-9C9759EFFFA0}" srcOrd="1" destOrd="0" presId="urn:microsoft.com/office/officeart/2005/8/layout/vList5"/>
    <dgm:cxn modelId="{7C2EAE58-B3CB-4C1D-A536-D9379E8D2D01}" type="presParOf" srcId="{127F90C4-350B-42AF-97AB-244EE535473C}" destId="{FF71E395-491E-410E-8604-6FDE07BEEFF7}" srcOrd="1" destOrd="0" presId="urn:microsoft.com/office/officeart/2005/8/layout/vList5"/>
    <dgm:cxn modelId="{6FC71777-51F3-427A-B7F6-A473A318F814}" type="presParOf" srcId="{127F90C4-350B-42AF-97AB-244EE535473C}" destId="{745805BB-6632-441E-AE10-9FA6C263B6A0}" srcOrd="2" destOrd="0" presId="urn:microsoft.com/office/officeart/2005/8/layout/vList5"/>
    <dgm:cxn modelId="{91BE23CD-4AAF-4ABC-B892-E39E0C70BCDC}" type="presParOf" srcId="{745805BB-6632-441E-AE10-9FA6C263B6A0}" destId="{19DEF396-F315-4770-805D-93AB140B3A09}" srcOrd="0" destOrd="0" presId="urn:microsoft.com/office/officeart/2005/8/layout/vList5"/>
    <dgm:cxn modelId="{83AA06C6-FE5B-40C5-A624-9A0E9EAA274B}" type="presParOf" srcId="{745805BB-6632-441E-AE10-9FA6C263B6A0}" destId="{9B7AA4FE-CAAE-4763-B4FF-FF8383B611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8E919-E16D-4B0F-B265-027C511E6233}">
      <dsp:nvSpPr>
        <dsp:cNvPr id="0" name=""/>
        <dsp:cNvSpPr/>
      </dsp:nvSpPr>
      <dsp:spPr>
        <a:xfrm rot="5400000">
          <a:off x="445543" y="2857623"/>
          <a:ext cx="1325174" cy="22050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7DA593-EF06-4D6F-9AD3-7F49AB0774A6}">
      <dsp:nvSpPr>
        <dsp:cNvPr id="0" name=""/>
        <dsp:cNvSpPr/>
      </dsp:nvSpPr>
      <dsp:spPr>
        <a:xfrm>
          <a:off x="224338" y="3516461"/>
          <a:ext cx="1990740" cy="17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บรรจุใหม่ </a:t>
          </a:r>
          <a:br>
            <a:rPr lang="th-TH" sz="27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(อายุราชการ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0-3 </a:t>
          </a: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ปี)</a:t>
          </a:r>
          <a:endParaRPr 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4338" y="3516461"/>
        <a:ext cx="1990740" cy="1745000"/>
      </dsp:txXfrm>
    </dsp:sp>
    <dsp:sp modelId="{631E6AB1-BB36-4F97-AC09-2BD8682340CA}">
      <dsp:nvSpPr>
        <dsp:cNvPr id="0" name=""/>
        <dsp:cNvSpPr/>
      </dsp:nvSpPr>
      <dsp:spPr>
        <a:xfrm>
          <a:off x="1839467" y="2695284"/>
          <a:ext cx="375611" cy="3756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4D0BD-16D7-4596-AB96-04897614147E}">
      <dsp:nvSpPr>
        <dsp:cNvPr id="0" name=""/>
        <dsp:cNvSpPr/>
      </dsp:nvSpPr>
      <dsp:spPr>
        <a:xfrm rot="5400000">
          <a:off x="2882598" y="2254571"/>
          <a:ext cx="1325174" cy="22050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CA48D2-8C90-4AC6-80CF-F0A4825A5F5C}">
      <dsp:nvSpPr>
        <dsp:cNvPr id="0" name=""/>
        <dsp:cNvSpPr/>
      </dsp:nvSpPr>
      <dsp:spPr>
        <a:xfrm>
          <a:off x="2486248" y="2913409"/>
          <a:ext cx="2298509" cy="17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Future DOAE</a:t>
          </a:r>
          <a:r>
            <a:rPr lang="th-TH" sz="27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 </a:t>
          </a:r>
          <a:br>
            <a:rPr lang="th-TH" sz="27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อายุไม่เกิน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35 </a:t>
          </a: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 </a:t>
          </a:r>
          <a:b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และ</a:t>
          </a:r>
          <a:b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มีอายุราชการ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 </a:t>
          </a: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ปีขึ้นไป</a:t>
          </a:r>
          <a:endParaRPr 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86248" y="2913409"/>
        <a:ext cx="2298509" cy="1745000"/>
      </dsp:txXfrm>
    </dsp:sp>
    <dsp:sp modelId="{92049131-CD78-40CA-816E-1373BC966C26}">
      <dsp:nvSpPr>
        <dsp:cNvPr id="0" name=""/>
        <dsp:cNvSpPr/>
      </dsp:nvSpPr>
      <dsp:spPr>
        <a:xfrm>
          <a:off x="4276523" y="2092232"/>
          <a:ext cx="375611" cy="3756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834695-2560-41DE-855D-2A88D8F50E04}">
      <dsp:nvSpPr>
        <dsp:cNvPr id="0" name=""/>
        <dsp:cNvSpPr/>
      </dsp:nvSpPr>
      <dsp:spPr>
        <a:xfrm rot="5400000">
          <a:off x="5319653" y="1651519"/>
          <a:ext cx="1325174" cy="22050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560C3B-6ED4-424C-9EB9-1A9B2131AE62}">
      <dsp:nvSpPr>
        <dsp:cNvPr id="0" name=""/>
        <dsp:cNvSpPr/>
      </dsp:nvSpPr>
      <dsp:spPr>
        <a:xfrm>
          <a:off x="5066557" y="2310357"/>
          <a:ext cx="1990740" cy="17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ผู้ปฏิบัติงาน </a:t>
          </a:r>
          <a:br>
            <a:rPr lang="th-TH" sz="29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อายุ 30-45 ปี หรือ</a:t>
          </a:r>
          <a:b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</a:b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มีอายุราชการ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3-15</a:t>
          </a: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rPr>
            <a:t> ปี</a:t>
          </a:r>
          <a:endParaRPr 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66557" y="2310357"/>
        <a:ext cx="1990740" cy="1745000"/>
      </dsp:txXfrm>
    </dsp:sp>
    <dsp:sp modelId="{6A758011-0817-4109-A408-073EEF64DC1C}">
      <dsp:nvSpPr>
        <dsp:cNvPr id="0" name=""/>
        <dsp:cNvSpPr/>
      </dsp:nvSpPr>
      <dsp:spPr>
        <a:xfrm>
          <a:off x="6713578" y="1489180"/>
          <a:ext cx="375611" cy="3756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6547D3-C251-4342-9DEB-2A3015DF0D91}">
      <dsp:nvSpPr>
        <dsp:cNvPr id="0" name=""/>
        <dsp:cNvSpPr/>
      </dsp:nvSpPr>
      <dsp:spPr>
        <a:xfrm rot="5400000">
          <a:off x="7756709" y="1048467"/>
          <a:ext cx="1325174" cy="22050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122579-6B74-4AC5-BC2B-D9C310FF71E6}">
      <dsp:nvSpPr>
        <dsp:cNvPr id="0" name=""/>
        <dsp:cNvSpPr/>
      </dsp:nvSpPr>
      <dsp:spPr>
        <a:xfrm>
          <a:off x="7535504" y="1707305"/>
          <a:ext cx="1990740" cy="17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535504" y="1707305"/>
        <a:ext cx="1990740" cy="1745000"/>
      </dsp:txXfrm>
    </dsp:sp>
    <dsp:sp modelId="{DF64DBC9-6604-4876-80B7-E42878B1E34E}">
      <dsp:nvSpPr>
        <dsp:cNvPr id="0" name=""/>
        <dsp:cNvSpPr/>
      </dsp:nvSpPr>
      <dsp:spPr>
        <a:xfrm>
          <a:off x="9150633" y="886128"/>
          <a:ext cx="375611" cy="3756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B8F260-DF76-4F46-B880-5075570B18CC}">
      <dsp:nvSpPr>
        <dsp:cNvPr id="0" name=""/>
        <dsp:cNvSpPr/>
      </dsp:nvSpPr>
      <dsp:spPr>
        <a:xfrm rot="5400000">
          <a:off x="10193764" y="445416"/>
          <a:ext cx="1325174" cy="22050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8D9620-A268-41E8-B656-E2A24C521978}">
      <dsp:nvSpPr>
        <dsp:cNvPr id="0" name=""/>
        <dsp:cNvSpPr/>
      </dsp:nvSpPr>
      <dsp:spPr>
        <a:xfrm>
          <a:off x="9972560" y="1104254"/>
          <a:ext cx="1990740" cy="17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9972560" y="1104254"/>
        <a:ext cx="1990740" cy="17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71F4-DD9C-4729-8B84-9C9759EFFFA0}">
      <dsp:nvSpPr>
        <dsp:cNvPr id="0" name=""/>
        <dsp:cNvSpPr/>
      </dsp:nvSpPr>
      <dsp:spPr>
        <a:xfrm rot="5400000">
          <a:off x="6606460" y="-3116177"/>
          <a:ext cx="1650646" cy="889473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smtClean="0">
              <a:latin typeface="JasmineUPC" pitchFamily="18" charset="-34"/>
              <a:cs typeface="JasmineUPC" pitchFamily="18" charset="-34"/>
            </a:rPr>
            <a:t>ระดับปริญญาเอก สาขาวิชา </a:t>
          </a:r>
          <a:r>
            <a:rPr lang="en-US" sz="4000" b="1" kern="1200" smtClean="0">
              <a:latin typeface="JasmineUPC" pitchFamily="18" charset="-34"/>
              <a:cs typeface="JasmineUPC" pitchFamily="18" charset="-34"/>
            </a:rPr>
            <a:t>Soil Science</a:t>
          </a:r>
          <a:endParaRPr lang="th-TH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JasmineUPC" pitchFamily="18" charset="-34"/>
              <a:cs typeface="JasmineUPC" pitchFamily="18" charset="-34"/>
            </a:rPr>
            <a:t>ระดับปริญญาโท สาขาวิชา </a:t>
          </a:r>
          <a:r>
            <a:rPr lang="en-US" sz="4000" b="1" kern="1200" dirty="0" smtClean="0">
              <a:latin typeface="JasmineUPC" pitchFamily="18" charset="-34"/>
              <a:cs typeface="JasmineUPC" pitchFamily="18" charset="-34"/>
            </a:rPr>
            <a:t>Plant and Soil Science</a:t>
          </a:r>
          <a:endParaRPr lang="th-TH" sz="4000" kern="1200" dirty="0"/>
        </a:p>
      </dsp:txBody>
      <dsp:txXfrm rot="-5400000">
        <a:off x="2984415" y="586446"/>
        <a:ext cx="8814158" cy="1489490"/>
      </dsp:txXfrm>
    </dsp:sp>
    <dsp:sp modelId="{0CE4115C-01B8-499D-9278-5B526B0B60F8}">
      <dsp:nvSpPr>
        <dsp:cNvPr id="0" name=""/>
        <dsp:cNvSpPr/>
      </dsp:nvSpPr>
      <dsp:spPr>
        <a:xfrm>
          <a:off x="488713" y="430789"/>
          <a:ext cx="2636631" cy="1856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JasmineUPC" pitchFamily="18" charset="-34"/>
              <a:cs typeface="JasmineUPC" pitchFamily="18" charset="-34"/>
            </a:rPr>
            <a:t>ทุนศึกษา</a:t>
          </a:r>
          <a:endParaRPr lang="th-TH" sz="4800" kern="1200" dirty="0"/>
        </a:p>
      </dsp:txBody>
      <dsp:txXfrm>
        <a:off x="579346" y="521422"/>
        <a:ext cx="2455365" cy="1675359"/>
      </dsp:txXfrm>
    </dsp:sp>
    <dsp:sp modelId="{9B7AA4FE-CAAE-4763-B4FF-FF8383B61110}">
      <dsp:nvSpPr>
        <dsp:cNvPr id="0" name=""/>
        <dsp:cNvSpPr/>
      </dsp:nvSpPr>
      <dsp:spPr>
        <a:xfrm rot="5400000">
          <a:off x="6672834" y="-917075"/>
          <a:ext cx="1650646" cy="87169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b="1" kern="1200" dirty="0" smtClean="0">
              <a:latin typeface="JasmineUPC" pitchFamily="18" charset="-34"/>
              <a:cs typeface="JasmineUPC" pitchFamily="18" charset="-34"/>
            </a:rPr>
            <a:t>หลักสูตร </a:t>
          </a:r>
          <a:r>
            <a:rPr lang="en-US" sz="4000" b="1" kern="1200" dirty="0" smtClean="0">
              <a:latin typeface="JasmineUPC" pitchFamily="18" charset="-34"/>
              <a:cs typeface="JasmineUPC" pitchFamily="18" charset="-34"/>
            </a:rPr>
            <a:t>Farm Technology Management </a:t>
          </a:r>
          <a:r>
            <a:rPr lang="th-TH" sz="4000" b="1" kern="1200" dirty="0" smtClean="0">
              <a:latin typeface="JasmineUPC" pitchFamily="18" charset="-34"/>
              <a:cs typeface="JasmineUPC" pitchFamily="18" charset="-34"/>
            </a:rPr>
            <a:t/>
          </a:r>
          <a:br>
            <a:rPr lang="th-TH" sz="4000" b="1" kern="1200" dirty="0" smtClean="0">
              <a:latin typeface="JasmineUPC" pitchFamily="18" charset="-34"/>
              <a:cs typeface="JasmineUPC" pitchFamily="18" charset="-34"/>
            </a:rPr>
          </a:br>
          <a:r>
            <a:rPr lang="th-TH" sz="4000" b="1" kern="1200" dirty="0" smtClean="0">
              <a:latin typeface="JasmineUPC" pitchFamily="18" charset="-34"/>
              <a:cs typeface="JasmineUPC" pitchFamily="18" charset="-34"/>
            </a:rPr>
            <a:t>ณ สหรัฐอเมริกา </a:t>
          </a:r>
          <a:r>
            <a:rPr lang="th-TH" sz="4000" b="1" kern="1200" dirty="0" err="1" smtClean="0">
              <a:latin typeface="JasmineUPC" pitchFamily="18" charset="-34"/>
              <a:cs typeface="JasmineUPC" pitchFamily="18" charset="-34"/>
            </a:rPr>
            <a:t>สหราชอาณาจักร</a:t>
          </a:r>
          <a:endParaRPr lang="th-TH" sz="4000" kern="1200" dirty="0"/>
        </a:p>
      </dsp:txBody>
      <dsp:txXfrm rot="-5400000">
        <a:off x="3139703" y="2696634"/>
        <a:ext cx="8636330" cy="1489490"/>
      </dsp:txXfrm>
    </dsp:sp>
    <dsp:sp modelId="{19DEF396-F315-4770-805D-93AB140B3A09}">
      <dsp:nvSpPr>
        <dsp:cNvPr id="0" name=""/>
        <dsp:cNvSpPr/>
      </dsp:nvSpPr>
      <dsp:spPr>
        <a:xfrm>
          <a:off x="466865" y="2558083"/>
          <a:ext cx="2577378" cy="1856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JasmineUPC" pitchFamily="18" charset="-34"/>
              <a:cs typeface="JasmineUPC" pitchFamily="18" charset="-34"/>
            </a:rPr>
            <a:t>ทุนฝึกอบรม</a:t>
          </a:r>
          <a:endParaRPr lang="th-TH" sz="4800" kern="1200" dirty="0"/>
        </a:p>
      </dsp:txBody>
      <dsp:txXfrm>
        <a:off x="557498" y="2648716"/>
        <a:ext cx="2396112" cy="1675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AE63-5A58-4C2E-BE57-5DE68B06C76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DA1BB-C4EE-4081-89AE-48D0B3646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0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9B5FE4-D121-4D80-BEC5-C13EF3FE82A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5657F0-A526-466F-8833-A0EB75ECA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4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387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ส่งเสริมการเกษตรอย่างสร้างสรรค์  ก้าวทันสถานการณ์  ปฏิบัติงานด้วยความภาคภูมิ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587"/>
            <a:ext cx="12192000" cy="409531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47339" y="340213"/>
            <a:ext cx="10058400" cy="3566160"/>
          </a:xfrm>
        </p:spPr>
        <p:txBody>
          <a:bodyPr anchor="t">
            <a:normAutofit/>
          </a:bodyPr>
          <a:lstStyle/>
          <a:p>
            <a:pPr algn="ctr"/>
            <a:r>
              <a:rPr lang="th-TH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anose="02020603050405020304" pitchFamily="18" charset="-34"/>
              </a:rPr>
              <a:t>แนวทางการพัฒนาบุคลากร</a:t>
            </a:r>
            <a:br>
              <a:rPr lang="th-TH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anose="02020603050405020304" pitchFamily="18" charset="-34"/>
              </a:rPr>
            </a:br>
            <a:r>
              <a:rPr lang="th-TH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anose="02020603050405020304" pitchFamily="18" charset="-34"/>
              </a:rPr>
              <a:t>กรมส่งเสริมการเกษตร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61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252" y="4336997"/>
            <a:ext cx="12192000" cy="87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0" y="3245101"/>
            <a:ext cx="12192000" cy="87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0" y="2230913"/>
            <a:ext cx="12192000" cy="827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0" y="1216650"/>
            <a:ext cx="12192000" cy="87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12192000" cy="98287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6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รูปแบบการพัฒนา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5252" y="1354778"/>
            <a:ext cx="4589194" cy="536965"/>
          </a:xfrm>
          <a:prstGeom prst="homePlate">
            <a:avLst/>
          </a:prstGeom>
          <a:solidFill>
            <a:srgbClr val="F66E38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อบรมโดยกรมส่งเสริมการเกษตร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25252" y="2394492"/>
            <a:ext cx="4589194" cy="536965"/>
          </a:xfrm>
          <a:prstGeom prst="homePlate">
            <a:avLst/>
          </a:prstGeom>
          <a:solidFill>
            <a:srgbClr val="F66E38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อบรมโดยหน่วยงานภายนอก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25252" y="3410460"/>
            <a:ext cx="4589194" cy="536965"/>
          </a:xfrm>
          <a:prstGeom prst="homePlate">
            <a:avLst/>
          </a:prstGeom>
          <a:solidFill>
            <a:srgbClr val="F66E38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ระบบส่งเสริมการเกษตร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4518201"/>
            <a:ext cx="4589194" cy="536965"/>
          </a:xfrm>
          <a:prstGeom prst="homePlate">
            <a:avLst/>
          </a:prstGeom>
          <a:solidFill>
            <a:srgbClr val="F66E38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เรียนรู้ผ่านสื่อการเรียนรู้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9194" y="1382160"/>
            <a:ext cx="760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  <a:tab pos="895350" algn="l"/>
                <a:tab pos="1079500" algn="l"/>
                <a:tab pos="1612900" algn="l"/>
                <a:tab pos="2152650" algn="l"/>
                <a:tab pos="2514600" algn="l"/>
                <a:tab pos="3048000" algn="l"/>
                <a:tab pos="4038600" algn="l"/>
                <a:tab pos="4572000" algn="l"/>
                <a:tab pos="5111750" algn="l"/>
              </a:tabLst>
            </a:pP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 err="1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สพท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.		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กอง/สำนัก	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เขต/จังหวัด</a:t>
            </a:r>
            <a:endParaRPr lang="en-US" sz="2800" b="1" dirty="0"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4446" y="4558458"/>
            <a:ext cx="762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  <a:tab pos="895350" algn="l"/>
                <a:tab pos="1079500" algn="l"/>
                <a:tab pos="1612900" algn="l"/>
                <a:tab pos="2152650" algn="l"/>
                <a:tab pos="2514600" algn="l"/>
                <a:tab pos="3048000" algn="l"/>
                <a:tab pos="4038600" algn="l"/>
                <a:tab pos="4572000" algn="l"/>
                <a:tab pos="5111750" algn="l"/>
              </a:tabLst>
            </a:pP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en-US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e-Learning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	</a:t>
            </a:r>
            <a:r>
              <a:rPr lang="en-US" sz="2800" b="1" dirty="0" smtClean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K-Station</a:t>
            </a:r>
            <a:r>
              <a:rPr lang="th-TH" sz="2800" b="1" dirty="0" smtClean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	</a:t>
            </a:r>
            <a:r>
              <a:rPr lang="th-TH" sz="2800" b="1" dirty="0" smtClean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 smtClean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สื่อสิ่งพิมพ์  </a:t>
            </a:r>
            <a:r>
              <a:rPr lang="th-TH" sz="2800" b="1" dirty="0" err="1" smtClean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วิดีทัศน์</a:t>
            </a:r>
            <a:endParaRPr lang="en-US" sz="28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9698" y="2473223"/>
            <a:ext cx="755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  <a:tab pos="895350" algn="l"/>
                <a:tab pos="1079500" algn="l"/>
                <a:tab pos="1612900" algn="l"/>
                <a:tab pos="2152650" algn="l"/>
                <a:tab pos="2514600" algn="l"/>
                <a:tab pos="3048000" algn="l"/>
                <a:tab pos="4038600" algn="l"/>
                <a:tab pos="4572000" algn="l"/>
                <a:tab pos="5111750" algn="l"/>
              </a:tabLst>
            </a:pP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</a:t>
            </a:r>
            <a:r>
              <a:rPr lang="th-TH" sz="28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 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กระทรวงเกษตรฯ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</a:t>
            </a:r>
            <a:r>
              <a:rPr lang="th-TH" sz="28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  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สถาบันต่างๆ	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</a:t>
            </a:r>
            <a:r>
              <a:rPr lang="th-TH" sz="28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	 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ภาคเอกชน</a:t>
            </a:r>
            <a:endParaRPr lang="en-US" sz="28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64950" y="3457015"/>
            <a:ext cx="755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  <a:tab pos="895350" algn="l"/>
                <a:tab pos="1079500" algn="l"/>
                <a:tab pos="1612900" algn="l"/>
                <a:tab pos="2152650" algn="l"/>
                <a:tab pos="2514600" algn="l"/>
                <a:tab pos="3048000" algn="l"/>
                <a:tab pos="4038600" algn="l"/>
                <a:tab pos="4572000" algn="l"/>
                <a:tab pos="5111750" algn="l"/>
              </a:tabLst>
            </a:pP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en-US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Meeting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	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en-US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Workshop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		</a:t>
            </a: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en-US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Training</a:t>
            </a:r>
            <a:endParaRPr lang="en-US" sz="28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26754" y="5395889"/>
            <a:ext cx="12192000" cy="87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02" y="5570669"/>
            <a:ext cx="4589194" cy="536965"/>
          </a:xfrm>
          <a:prstGeom prst="homePlate">
            <a:avLst/>
          </a:prstGeom>
          <a:solidFill>
            <a:srgbClr val="F66E38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h-TH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ทุน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4666452" y="5583553"/>
            <a:ext cx="755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  <a:tab pos="895350" algn="l"/>
                <a:tab pos="1079500" algn="l"/>
                <a:tab pos="1612900" algn="l"/>
                <a:tab pos="2152650" algn="l"/>
                <a:tab pos="2514600" algn="l"/>
                <a:tab pos="3048000" algn="l"/>
                <a:tab pos="4038600" algn="l"/>
                <a:tab pos="4572000" algn="l"/>
                <a:tab pos="5111750" algn="l"/>
              </a:tabLst>
            </a:pPr>
            <a:r>
              <a:rPr lang="th-TH" sz="28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สำนักงาน ก.พ.	</a:t>
            </a:r>
            <a:r>
              <a:rPr lang="th-TH" sz="3200" b="1" dirty="0">
                <a:solidFill>
                  <a:srgbClr val="F66E38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3" panose="05040102010807070707" pitchFamily="18" charset="2"/>
              </a:rPr>
              <a:t> </a:t>
            </a:r>
            <a:r>
              <a:rPr lang="th-TH" sz="2800" b="1" dirty="0"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สถาบันการศึกษา</a:t>
            </a:r>
            <a:endParaRPr lang="en-US" sz="28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4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6125480"/>
              </p:ext>
            </p:extLst>
          </p:nvPr>
        </p:nvGraphicFramePr>
        <p:xfrm>
          <a:off x="64601" y="137090"/>
          <a:ext cx="12048569" cy="654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369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</a:tblGrid>
              <a:tr h="537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51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พ.ย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ธ.ค.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ม.ค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ก.พ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มี.ค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err="1" smtClean="0"/>
                        <a:t>เม.ย</a:t>
                      </a:r>
                      <a:endParaRPr lang="en-US" sz="17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พ.ค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มิ.ย.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ก.ค.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ส.ค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ก.ย.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</a:tr>
              <a:tr h="376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การปฐมนิเทศข้าราชการบรรจุใหม่ </a:t>
                      </a: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รุ่นที่ 1</a:t>
                      </a:r>
                      <a:r>
                        <a:rPr lang="en-US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การฝึกอบรมข้าราชการบรรจุใหม่หลักสูตร การเป็นข้าราชการที่ดี รุ่นที่ 1</a:t>
                      </a:r>
                      <a:r>
                        <a:rPr lang="en-US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การฝึกอบรมหลักสูตรเทคโนโลยีด้านการเกษตร รุ่นที่ 1</a:t>
                      </a:r>
                      <a:r>
                        <a:rPr lang="en-US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24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การฝึกอบรมหลักสูตร เทคนิคการสรุปประเด็นและนำเสนอข้อมูล รุ่นที่ 1 - 2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การฝึกอบรมหลักสูตรเทคโนโลยีสารสนเทศเพื่อการส่งเสริมการเกษตร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การฝึกอบรมหลักสูตรนักบริหารส่งเสริมการเกษตร (</a:t>
                      </a:r>
                      <a:r>
                        <a:rPr lang="th-TH" sz="24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นสก</a:t>
                      </a:r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 รุ่นที่ 11 - 12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การสร้างวิทยากรผู้สอนงานส่งเสริมการเกษตร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การฝึกอบรมหลักสูตรการวางกลยุทธ์ในงานส่งเสริมการเกษตร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การฝึกอบรมหลักสูตรพัฒนาศักยภาพผู้รับผิดชอบงาน</a:t>
                      </a:r>
                      <a:r>
                        <a:rPr lang="th-TH" sz="24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เคห</a:t>
                      </a:r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กิจฯ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การสัมมนาเชิงปฏิบัติการด้านการเงินการคลัง บัญชีและพัสดุ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การประชาสัมพันธ์ และการผลิตสื่อในงานส่งเสริมฯ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การสื่อสารเพื่อประโยชน์สาธารณะ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การฝึกอบรมเชิงปฏิบัติการภาษาอังกฤษเพื่อการสื่อสารเบื้องต้น / </a:t>
                      </a:r>
                      <a:r>
                        <a:rPr lang="en-US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การสัมมนาการปัจฉิมนิเทศข้าราชการกรมส่งเสริมการเกษตร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การสัมมนาการเสริมสร้างศักยภาพผู้เกษียณอายุราชการ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5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5754417"/>
              </p:ext>
            </p:extLst>
          </p:nvPr>
        </p:nvGraphicFramePr>
        <p:xfrm>
          <a:off x="64601" y="137090"/>
          <a:ext cx="12048569" cy="539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369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</a:tblGrid>
              <a:tr h="537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51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พ.ย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ธ.ค.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ม.ค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ก.พ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มี.ค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err="1" smtClean="0"/>
                        <a:t>เม.ย</a:t>
                      </a:r>
                      <a:endParaRPr lang="en-US" sz="17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พ.ค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มิ.ย.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ก.ค.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ส.ค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ก.ย.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</a:tr>
              <a:tr h="376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โครงการพัฒนาคนรุ่นใหม่อนาคตกรมส่งเสริมการเกษตร (</a:t>
                      </a:r>
                      <a:r>
                        <a:rPr lang="en-US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Future DOAE) </a:t>
                      </a:r>
                      <a:endParaRPr lang="en-US" sz="2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6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สัมมนาเชิงปฏิบัติการเพื่อแลกเปลี่ยนประสบการณ์ในการพัฒนาตนเองฯ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เทคนิคการติดตามประเมินผลโครงการและการจัดทำรายงาน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F6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การพัฒนา</a:t>
                      </a:r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ภาวะผู้นำสำหรับคนรุ่นใหม่ </a:t>
                      </a:r>
                      <a:r>
                        <a:rPr lang="en-US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240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Building Gen Y to be a trusted partner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</a:t>
                      </a:r>
                      <a:r>
                        <a:rPr lang="th-TH" sz="24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การพัฒนาภาวะผู้นำที่เป็นเลิศอย่างยั่งยืนด้วยเจ็ดอุปนิสัยสำหรับผู้มีประสิทธิภาพสูง</a:t>
                      </a:r>
                      <a:endParaRPr lang="th-TH" sz="2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ห่วงโซ่</a:t>
                      </a:r>
                      <a:r>
                        <a:rPr lang="th-TH" sz="24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อุปทาน</a:t>
                      </a:r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สินค้าเกษตรไทย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</a:t>
                      </a:r>
                      <a:r>
                        <a:rPr lang="th-TH" sz="2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เทคนิคการสรุปประเด็นและนำเสนอข้อมูล รุ่นที่ 2</a:t>
                      </a:r>
                      <a:endParaRPr lang="th-TH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F6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การศึกษาดูงาน ณ สาธารณรัฐสิงคโปร์</a:t>
                      </a:r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th-TH" sz="24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5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5461487"/>
              </p:ext>
            </p:extLst>
          </p:nvPr>
        </p:nvGraphicFramePr>
        <p:xfrm>
          <a:off x="64601" y="137090"/>
          <a:ext cx="12048569" cy="634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369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  <a:gridCol w="466350"/>
              </a:tblGrid>
              <a:tr h="537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51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พ.ย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ธ.ค.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ม.ค</a:t>
                      </a:r>
                      <a:endParaRPr lang="en-US" dirty="0"/>
                    </a:p>
                  </a:txBody>
                  <a:tcPr anchor="ctr">
                    <a:lnL w="38100" cmpd="sng">
                      <a:noFill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ก.พ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มี.ค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err="1" smtClean="0"/>
                        <a:t>เม.ย</a:t>
                      </a:r>
                      <a:endParaRPr lang="en-US" sz="17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พ.ค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มิ.ย.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ก.ค.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/>
                        <a:t>ส.ค</a:t>
                      </a:r>
                      <a:endParaRPr lang="en-US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ก.ย.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การฝึกอบรมหลักสูตรนักบริหารการพัฒนาการเกษตรและสหกรณ์ระดับต้น (</a:t>
                      </a:r>
                      <a:r>
                        <a:rPr lang="th-TH" sz="21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นบต</a:t>
                      </a:r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การฝึกอบรมหลักสูตรนักบริหารการพัฒนาการเกษตรและสหกรณ์ระดับกลาง (</a:t>
                      </a:r>
                      <a:r>
                        <a:rPr lang="th-TH" sz="21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นบก</a:t>
                      </a:r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การฝึกอบรมหลักสูตรนักบริหารการพัฒนาการเกษตรและสหกรณ์ระดับสูง (</a:t>
                      </a:r>
                      <a:r>
                        <a:rPr lang="th-TH" sz="21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นบส</a:t>
                      </a:r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หลักสูตรนักบริหารการพัฒนาการเกษตรและสหกรณ์ระดับสูง </a:t>
                      </a:r>
                      <a:r>
                        <a:rPr lang="en-US" sz="20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หลักสูตรฝึกอบรมนักบริหารระดับสูงกระทรวงเกษตรและสหกรณ์  (</a:t>
                      </a:r>
                      <a:r>
                        <a:rPr lang="th-TH" sz="2000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นบส.กษ</a:t>
                      </a:r>
                      <a:r>
                        <a:rPr lang="th-TH" sz="20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19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 </a:t>
                      </a:r>
                      <a:r>
                        <a:rPr lang="en-US" sz="210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Smart Officer</a:t>
                      </a:r>
                      <a:endParaRPr lang="th-TH" sz="21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การฝึกอบรมหลักสูตรนักบริหารการเงินการคลังภาครัฐระดับสูง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บงส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การฝึกอบรมหลักสูตรนักบริหารรัฐบาลอิเล็กทรอนิกส์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การฝึกอบรมเสริมหลักสูตรนักบริหารระดับสูง (ส.</a:t>
                      </a:r>
                      <a:r>
                        <a:rPr lang="th-TH" sz="2100" b="0" i="0" u="none" strike="noStrik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นบส</a:t>
                      </a:r>
                      <a:r>
                        <a:rPr lang="th-TH" sz="21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การฝึกอบรมหลักสูตรการพัฒนานักบริหารระดับสูง : ผู้นำที่มีวิสัยทัศน์และคุณธรรม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นบส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1)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F6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การฝึกอบรมหลักสูตรการพัฒนานักบริหารระดับสูง : ผู้บริหารส่วนราชการ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นบส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2)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CCE"/>
                    </a:solidFill>
                  </a:tcPr>
                </a:tc>
              </a:tr>
              <a:tr h="341737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การฝึกอบรมหลักสูตรประกาศนียบัตรชั้นสูงการเมืองการปกครองฯ  </a:t>
                      </a:r>
                      <a:r>
                        <a:rPr lang="en-US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ปปร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การฝึกอบรมหลักสูตรประกาศนียบัตรชั้นสูงการบริหารเศรษฐกิจสาธารณะฯ</a:t>
                      </a:r>
                      <a:r>
                        <a:rPr lang="en-US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ปศส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en-US" sz="21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การฝึกอบรมหลักสูตรนักบริหารการทูต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นบท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</a:t>
                      </a:r>
                      <a:endParaRPr lang="en-US" sz="21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การฝึกอบรมหลักสูตรการป้องกันราชอาณาจักร (</a:t>
                      </a:r>
                      <a:r>
                        <a:rPr lang="th-TH" sz="21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วปอ</a:t>
                      </a:r>
                      <a:r>
                        <a:rPr lang="th-TH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.) รุ่นที่ </a:t>
                      </a:r>
                      <a:r>
                        <a:rPr lang="en-US" sz="21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</a:t>
                      </a:r>
                      <a:endParaRPr lang="th-TH" sz="2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62624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h-TH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ทุนพัฒนาข้าราชการ ในปี 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2561</a:t>
            </a:r>
            <a:endParaRPr lang="th-TH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1188931"/>
              </p:ext>
            </p:extLst>
          </p:nvPr>
        </p:nvGraphicFramePr>
        <p:xfrm>
          <a:off x="1" y="1733265"/>
          <a:ext cx="12191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1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87148"/>
            <a:ext cx="12192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ส่งเสริมการเกษตรอย่างสร้างสรรค์  ก้าวทันสถานการณ์  ปฏิบัติงานด้วยความภาคภูมิ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848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th-TH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7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anose="02020603050405020304" pitchFamily="18" charset="-34"/>
              </a:rPr>
              <a:t>เป้าหมาย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anose="02020603050405020304" pitchFamily="18" charset="-34"/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idx="1"/>
          </p:nvPr>
        </p:nvSpPr>
        <p:spPr>
          <a:xfrm>
            <a:off x="2160896" y="1799803"/>
            <a:ext cx="9808192" cy="4700290"/>
          </a:xfrm>
        </p:spPr>
        <p:txBody>
          <a:bodyPr anchor="t">
            <a:noAutofit/>
          </a:bodyPr>
          <a:lstStyle/>
          <a:p>
            <a:pPr marL="1077913" indent="-544513">
              <a:buNone/>
            </a:pP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♥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พัฒนาบุคลากรให้เป็น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Smart Officer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ได้อย่าง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มือ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อาชีพ รองรับเกษตร 4.0 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มุ่งสู่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Smart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Team</a:t>
            </a:r>
          </a:p>
          <a:p>
            <a:pPr marL="1077913" indent="-544513">
              <a:buNone/>
            </a:pP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♥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 เตรียมความพร้อมการพัฒนา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บุคลากร</a:t>
            </a:r>
            <a:b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เพื่อ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รองรับการ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เปลี่ยนแปลงตาม</a:t>
            </a:r>
            <a:b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แผน</a:t>
            </a:r>
            <a:r>
              <a:rPr lang="th-TH" sz="4800" b="1" dirty="0" smtClean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สืบทอดตำแหน่ง (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Succession Plan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endParaRPr lang="en-US" sz="4800" b="1" dirty="0">
              <a:solidFill>
                <a:schemeClr val="accent2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endParaRPr lang="en-US" sz="4800" b="1" dirty="0">
              <a:solidFill>
                <a:schemeClr val="accent2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" y="2072753"/>
            <a:ext cx="1800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25350"/>
              </p:ext>
            </p:extLst>
          </p:nvPr>
        </p:nvGraphicFramePr>
        <p:xfrm>
          <a:off x="63795" y="1690576"/>
          <a:ext cx="11968901" cy="614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10012442" y="2117083"/>
            <a:ext cx="2102798" cy="2447730"/>
            <a:chOff x="5380443" y="886859"/>
            <a:chExt cx="2102798" cy="2447730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5380444" y="886859"/>
              <a:ext cx="2102797" cy="18432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สี่เหลี่ยมผืนผ้า 7"/>
            <p:cNvSpPr/>
            <p:nvPr/>
          </p:nvSpPr>
          <p:spPr>
            <a:xfrm>
              <a:off x="5380443" y="1491364"/>
              <a:ext cx="2102797" cy="1843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algn="ctr"/>
              <a:r>
                <a:rPr lang="th-TH" sz="2800" b="1" dirty="0">
                  <a:solidFill>
                    <a:schemeClr val="accent2">
                      <a:lumMod val="50000"/>
                    </a:schemeClr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ผู้บริหาร </a:t>
              </a:r>
              <a:br>
                <a:rPr lang="th-TH" sz="2800" b="1" dirty="0">
                  <a:solidFill>
                    <a:schemeClr val="accent2">
                      <a:lumMod val="50000"/>
                    </a:schemeClr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</a:br>
              <a:r>
                <a:rPr lang="th-TH" sz="2000" b="1" dirty="0">
                  <a:solidFill>
                    <a:schemeClr val="accent2">
                      <a:lumMod val="50000"/>
                    </a:schemeClr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(ระดับเชี่ยวชาญ หรืออำนวยการขึ้นไป)</a:t>
              </a: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7540625" y="3263900"/>
            <a:ext cx="2236603" cy="1843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algn="ctr"/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หัวหน้างาน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 </a:t>
            </a: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อายุมากกว่า 45 ปีขึ้นไป หรือ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sz="2000" b="1" dirty="0" smtClean="0">
                <a:solidFill>
                  <a:schemeClr val="accent2">
                    <a:lumMod val="50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มีอายุราชการ 16 ปี</a:t>
            </a:r>
            <a:endParaRPr lang="th-TH" dirty="0"/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310471" y="159012"/>
            <a:ext cx="11629892" cy="1450757"/>
          </a:xfrm>
        </p:spPr>
        <p:txBody>
          <a:bodyPr anchor="ctr">
            <a:norm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anose="02020603050405020304" pitchFamily="18" charset="-34"/>
              </a:rPr>
              <a:t>แนวทางพัฒนาบุคลากร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anose="02020603050405020304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2709"/>
            <a:ext cx="1847393" cy="16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1110117" y="438681"/>
            <a:ext cx="10058750" cy="1258372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บรรจุใหม่ </a:t>
            </a:r>
            <a:endParaRPr lang="th-TH" sz="4000" b="1" dirty="0" smtClean="0">
              <a:solidFill>
                <a:schemeClr val="bg1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(</a:t>
            </a:r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อายุราชการ </a:t>
            </a:r>
            <a:r>
              <a:rPr lang="en-US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0-3 </a:t>
            </a:r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ปี)</a:t>
            </a:r>
          </a:p>
        </p:txBody>
      </p:sp>
      <p:sp>
        <p:nvSpPr>
          <p:cNvPr id="5" name="Round Same Side Corner Rectangle 26"/>
          <p:cNvSpPr/>
          <p:nvPr/>
        </p:nvSpPr>
        <p:spPr>
          <a:xfrm>
            <a:off x="1127207" y="1755825"/>
            <a:ext cx="5164409" cy="3457620"/>
          </a:xfrm>
          <a:prstGeom prst="round2SameRect">
            <a:avLst>
              <a:gd name="adj1" fmla="val 0"/>
              <a:gd name="adj2" fmla="val 36924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“ให้องค์ความรู้ สมรรถนะหลัก ความรู้ ทักษะที่จำเป็น</a:t>
            </a:r>
            <a:b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ต่อการทำงาน ปลูกฝังค่านิยม วัฒนธรรมองค์กร</a:t>
            </a:r>
            <a:r>
              <a:rPr lang="th-TH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”</a:t>
            </a:r>
            <a:endParaRPr lang="th-TH" sz="3600" b="1" dirty="0">
              <a:solidFill>
                <a:schemeClr val="tx1">
                  <a:lumMod val="65000"/>
                  <a:lumOff val="3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2435874"/>
            <a:ext cx="1800225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5432" y="1760741"/>
            <a:ext cx="540635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1400" b="1" dirty="0" smtClean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ปฐมนิเทศ 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14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การเป็น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ข้าราชการ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ที่ดี</a:t>
            </a: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14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OCSC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e-Learning</a:t>
            </a: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14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เทคโนโลยีด้านการเกษตร</a:t>
            </a: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1400" b="1" dirty="0">
                <a:solidFill>
                  <a:srgbClr val="00946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DOAE e-Learning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ปฏิบัติการ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1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587602" y="443597"/>
            <a:ext cx="10831673" cy="1258372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Future DOAE</a:t>
            </a:r>
            <a:r>
              <a:rPr lang="th-TH" sz="40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อายุไม่เกิน 35 ปี และมีอายุราชการ 3 ปีขึ้นไป</a:t>
            </a:r>
          </a:p>
        </p:txBody>
      </p:sp>
      <p:sp>
        <p:nvSpPr>
          <p:cNvPr id="5" name="Round Same Side Corner Rectangle 26"/>
          <p:cNvSpPr/>
          <p:nvPr/>
        </p:nvSpPr>
        <p:spPr>
          <a:xfrm>
            <a:off x="604693" y="1760741"/>
            <a:ext cx="5164409" cy="3457620"/>
          </a:xfrm>
          <a:prstGeom prst="round2SameRect">
            <a:avLst>
              <a:gd name="adj1" fmla="val 0"/>
              <a:gd name="adj2" fmla="val 36924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“ปรับเปลี่ยนทัศนคติและกระบวนการคิดในการทำงาน </a:t>
            </a:r>
          </a:p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สามารถขับเคลื่อนงานส่งเสริมการเกษตรได้มีประสิทธิภาพ</a:t>
            </a:r>
          </a:p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และเกิดประสิทธิผล”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87" y="1765657"/>
            <a:ext cx="6249274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>
                <a:tab pos="177800" algn="l"/>
              </a:tabLst>
              <a:defRPr sz="1400" b="1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</a:defRPr>
            </a:lvl1pPr>
          </a:lstStyle>
          <a:p>
            <a:r>
              <a:rPr lang="th-TH" sz="2800" dirty="0" smtClean="0">
                <a:sym typeface="Wingdings 2" panose="05020102010507070707" pitchFamily="18" charset="2"/>
              </a:rPr>
              <a:t> </a:t>
            </a:r>
            <a:r>
              <a:rPr lang="th-TH" dirty="0">
                <a:sym typeface="Wingdings 2" panose="05020102010507070707" pitchFamily="18" charset="2"/>
              </a:rPr>
              <a:t></a:t>
            </a:r>
            <a:r>
              <a:rPr lang="th-TH" sz="2800" dirty="0">
                <a:sym typeface="Wingdings 2" panose="05020102010507070707" pitchFamily="18" charset="2"/>
              </a:rPr>
              <a:t>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โครงการ</a:t>
            </a:r>
            <a:r>
              <a:rPr lang="th-TH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พัฒนาคนรุ่นใหม่อนาคตกรมส่งเสริมการเกษตร (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Future DOAE)</a:t>
            </a:r>
          </a:p>
          <a:p>
            <a:r>
              <a:rPr lang="en-US" sz="2800" dirty="0">
                <a:sym typeface="Wingdings 2" panose="05020102010507070707" pitchFamily="18" charset="2"/>
              </a:rPr>
              <a:t>  </a:t>
            </a:r>
            <a:r>
              <a:rPr lang="en-US" sz="2800" dirty="0" smtClean="0">
                <a:sym typeface="Wingdings 2" panose="05020102010507070707" pitchFamily="18" charset="2"/>
              </a:rPr>
              <a:t>   </a:t>
            </a:r>
            <a:r>
              <a:rPr lang="en-US" sz="2400" dirty="0">
                <a:sym typeface="Wingdings 2" panose="05020102010507070707" pitchFamily="18" charset="2"/>
              </a:rPr>
              <a:t>- </a:t>
            </a:r>
            <a:r>
              <a:rPr lang="th-TH" sz="2400" dirty="0">
                <a:sym typeface="Wingdings 2" panose="05020102010507070707" pitchFamily="18" charset="2"/>
              </a:rPr>
              <a:t>สัมมนาเชิงปฏิบัติการเพื่อแลกเปลี่ยนประสบการณ์ใน</a:t>
            </a:r>
            <a:r>
              <a:rPr lang="th-TH" sz="2400" dirty="0" smtClean="0">
                <a:sym typeface="Wingdings 2" panose="05020102010507070707" pitchFamily="18" charset="2"/>
              </a:rPr>
              <a:t>การพัฒนาตนเองฯ</a:t>
            </a:r>
            <a:endParaRPr lang="th-TH" sz="2400" dirty="0">
              <a:sym typeface="Wingdings 2" panose="05020102010507070707" pitchFamily="18" charset="2"/>
            </a:endParaRPr>
          </a:p>
          <a:p>
            <a:r>
              <a:rPr lang="th-TH" sz="2400" dirty="0">
                <a:sym typeface="Wingdings 2" panose="05020102010507070707" pitchFamily="18" charset="2"/>
              </a:rPr>
              <a:t>   </a:t>
            </a:r>
            <a:r>
              <a:rPr lang="th-TH" sz="2400" dirty="0" smtClean="0">
                <a:sym typeface="Wingdings 2" panose="05020102010507070707" pitchFamily="18" charset="2"/>
              </a:rPr>
              <a:t>  </a:t>
            </a:r>
            <a:r>
              <a:rPr lang="en-US" sz="2400" dirty="0">
                <a:sym typeface="Wingdings 2" panose="05020102010507070707" pitchFamily="18" charset="2"/>
              </a:rPr>
              <a:t>- </a:t>
            </a:r>
            <a:r>
              <a:rPr lang="th-TH" sz="2400" dirty="0">
                <a:sym typeface="Wingdings 2" panose="05020102010507070707" pitchFamily="18" charset="2"/>
              </a:rPr>
              <a:t>การบริหารและประเมินผล</a:t>
            </a:r>
            <a:r>
              <a:rPr lang="th-TH" sz="2400" dirty="0" smtClean="0">
                <a:sym typeface="Wingdings 2" panose="05020102010507070707" pitchFamily="18" charset="2"/>
              </a:rPr>
              <a:t>โครงการ</a:t>
            </a:r>
            <a:endParaRPr lang="en-US" sz="2400" dirty="0" smtClean="0">
              <a:sym typeface="Wingdings 2" panose="05020102010507070707" pitchFamily="18" charset="2"/>
            </a:endParaRPr>
          </a:p>
          <a:p>
            <a:r>
              <a:rPr lang="th-TH" sz="2400" dirty="0"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sym typeface="Wingdings 2" panose="05020102010507070707" pitchFamily="18" charset="2"/>
              </a:rPr>
              <a:t>    - </a:t>
            </a:r>
            <a:r>
              <a:rPr lang="th-TH" sz="2400" dirty="0">
                <a:sym typeface="Wingdings 2" panose="05020102010507070707" pitchFamily="18" charset="2"/>
              </a:rPr>
              <a:t>ห่วงโซ่</a:t>
            </a:r>
            <a:r>
              <a:rPr lang="th-TH" sz="2400" dirty="0" err="1">
                <a:sym typeface="Wingdings 2" panose="05020102010507070707" pitchFamily="18" charset="2"/>
              </a:rPr>
              <a:t>อุปทาน</a:t>
            </a:r>
            <a:r>
              <a:rPr lang="th-TH" sz="2400" dirty="0">
                <a:sym typeface="Wingdings 2" panose="05020102010507070707" pitchFamily="18" charset="2"/>
              </a:rPr>
              <a:t>สินค้าเกษตร</a:t>
            </a:r>
            <a:r>
              <a:rPr lang="th-TH" sz="2400" dirty="0" smtClean="0">
                <a:sym typeface="Wingdings 2" panose="05020102010507070707" pitchFamily="18" charset="2"/>
              </a:rPr>
              <a:t>ไทย</a:t>
            </a:r>
            <a:endParaRPr lang="en-US" sz="2400" dirty="0" smtClean="0">
              <a:sym typeface="Wingdings 2" panose="05020102010507070707" pitchFamily="18" charset="2"/>
            </a:endParaRPr>
          </a:p>
          <a:p>
            <a:r>
              <a:rPr lang="th-TH" sz="2400" dirty="0" smtClean="0"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sym typeface="Wingdings 2" panose="05020102010507070707" pitchFamily="18" charset="2"/>
              </a:rPr>
              <a:t>    </a:t>
            </a:r>
            <a:r>
              <a:rPr lang="en-US" sz="2400" dirty="0">
                <a:sym typeface="Wingdings 2" panose="05020102010507070707" pitchFamily="18" charset="2"/>
              </a:rPr>
              <a:t>- </a:t>
            </a:r>
            <a:r>
              <a:rPr lang="th-TH" sz="2400" dirty="0">
                <a:sym typeface="Wingdings 2" panose="05020102010507070707" pitchFamily="18" charset="2"/>
              </a:rPr>
              <a:t>โครงการส่งเสริมและพัฒนาการเกษตร (</a:t>
            </a:r>
            <a:r>
              <a:rPr lang="en-US" sz="2400" dirty="0">
                <a:sym typeface="Wingdings 2" panose="05020102010507070707" pitchFamily="18" charset="2"/>
              </a:rPr>
              <a:t>Special Project )</a:t>
            </a:r>
          </a:p>
          <a:p>
            <a:r>
              <a:rPr lang="th-TH" dirty="0" smtClean="0">
                <a:sym typeface="Wingdings 2" panose="05020102010507070707" pitchFamily="18" charset="2"/>
              </a:rPr>
              <a:t></a:t>
            </a:r>
            <a:r>
              <a:rPr lang="th-TH" sz="2800" dirty="0" smtClean="0">
                <a:sym typeface="Wingdings 2" panose="05020102010507070707" pitchFamily="18" charset="2"/>
              </a:rPr>
              <a:t> </a:t>
            </a:r>
            <a:r>
              <a:rPr lang="th-TH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ภาวะผู้นำสำหรับคนรุ่นใหม่ (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GEN - Y Leadership)</a:t>
            </a:r>
          </a:p>
          <a:p>
            <a:r>
              <a:rPr lang="en-US" dirty="0">
                <a:sym typeface="Wingdings 2" panose="05020102010507070707" pitchFamily="18" charset="2"/>
              </a:rPr>
              <a:t></a:t>
            </a:r>
            <a:r>
              <a:rPr lang="en-US" sz="2800" dirty="0">
                <a:sym typeface="Wingdings 2" panose="05020102010507070707" pitchFamily="18" charset="2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7 habits </a:t>
            </a:r>
          </a:p>
          <a:p>
            <a:r>
              <a:rPr lang="en-US" dirty="0">
                <a:sym typeface="Wingdings 2" panose="05020102010507070707" pitchFamily="18" charset="2"/>
              </a:rPr>
              <a:t></a:t>
            </a:r>
            <a:r>
              <a:rPr lang="en-US" sz="2800" dirty="0">
                <a:sym typeface="Wingdings 2" panose="05020102010507070707" pitchFamily="18" charset="2"/>
              </a:rPr>
              <a:t> </a:t>
            </a:r>
            <a:r>
              <a:rPr lang="th-TH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เทคนิคการสรุปประเด็นและนำเสนอข้อมูล</a:t>
            </a:r>
          </a:p>
          <a:p>
            <a:r>
              <a:rPr lang="en-US" dirty="0">
                <a:sym typeface="Wingdings 2" panose="05020102010507070707" pitchFamily="18" charset="2"/>
              </a:rPr>
              <a:t>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การศึกษา</a:t>
            </a:r>
            <a:r>
              <a:rPr lang="th-TH" sz="2800" dirty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ดูงาน ณ สาธารณรัฐสิงคโปร์</a:t>
            </a:r>
          </a:p>
        </p:txBody>
      </p:sp>
    </p:spTree>
    <p:extLst>
      <p:ext uri="{BB962C8B-B14F-4D97-AF65-F5344CB8AC3E}">
        <p14:creationId xmlns:p14="http://schemas.microsoft.com/office/powerpoint/2010/main" val="34807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587602" y="443597"/>
            <a:ext cx="10831673" cy="1258372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ผู้ปฏิบัติงาน</a:t>
            </a:r>
            <a:r>
              <a:rPr lang="th-TH" sz="40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 30-45 ปี หรือมีอายุราชการ 3-15 ปี</a:t>
            </a:r>
          </a:p>
        </p:txBody>
      </p:sp>
      <p:sp>
        <p:nvSpPr>
          <p:cNvPr id="5" name="Round Same Side Corner Rectangle 26"/>
          <p:cNvSpPr/>
          <p:nvPr/>
        </p:nvSpPr>
        <p:spPr>
          <a:xfrm>
            <a:off x="618341" y="1760740"/>
            <a:ext cx="5164409" cy="4224423"/>
          </a:xfrm>
          <a:prstGeom prst="round2SameRect">
            <a:avLst>
              <a:gd name="adj1" fmla="val 0"/>
              <a:gd name="adj2" fmla="val 36924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“เน้นองค์ความรู้ </a:t>
            </a:r>
            <a:r>
              <a:rPr lang="th-TH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เทคโนโลยีการเกษตร </a:t>
            </a:r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เทคโนโลยีสารสนเทศ </a:t>
            </a:r>
            <a:r>
              <a:rPr lang="th-TH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</a:t>
            </a:r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บริหารจัดการโครงการ เพื่อเพิ่มศักยภาพการ</a:t>
            </a:r>
            <a:r>
              <a:rPr lang="th-TH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ปฏิบัติงาน และ</a:t>
            </a:r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เตรียมความพร้อมเข้าสู่ตำแหน่งผู้บริหารองค์กร 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1935" y="1765657"/>
            <a:ext cx="599703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>
                <a:tab pos="177800" algn="l"/>
              </a:tabLst>
              <a:defRPr sz="1400" b="1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</a:defRPr>
            </a:lvl1pPr>
          </a:lstStyle>
          <a:p>
            <a:pPr lvl="0">
              <a:tabLst>
                <a:tab pos="266700" algn="l"/>
              </a:tabLst>
            </a:pPr>
            <a:r>
              <a:rPr lang="th-TH" dirty="0" smtClean="0">
                <a:sym typeface="Wingdings 2" panose="05020102010507070707" pitchFamily="18" charset="2"/>
              </a:rPr>
              <a:t></a:t>
            </a:r>
            <a:r>
              <a:rPr lang="th-TH" sz="3200" dirty="0" smtClean="0">
                <a:sym typeface="Wingdings 2" panose="05020102010507070707" pitchFamily="18" charset="2"/>
              </a:rPr>
              <a:t> </a:t>
            </a:r>
            <a:r>
              <a:rPr lang="th-TH" sz="3200" dirty="0" err="1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นวส</a:t>
            </a:r>
            <a:r>
              <a:rPr lang="th-TH" sz="3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.มืออาชีพ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นบต</a:t>
            </a:r>
            <a:r>
              <a:rPr lang="th-TH" sz="3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.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 / </a:t>
            </a:r>
            <a:r>
              <a:rPr lang="th-TH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นบก</a:t>
            </a:r>
            <a:r>
              <a:rPr lang="th-TH" sz="3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. / </a:t>
            </a:r>
            <a:r>
              <a:rPr lang="th-TH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นสก</a:t>
            </a:r>
            <a:r>
              <a:rPr lang="th-TH" sz="3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.</a:t>
            </a:r>
            <a:endParaRPr lang="th-TH" sz="3200" dirty="0">
              <a:solidFill>
                <a:prstClr val="black">
                  <a:lumMod val="75000"/>
                  <a:lumOff val="25000"/>
                </a:prstClr>
              </a:solidFill>
              <a:sym typeface="Wingdings 2" panose="05020102010507070707" pitchFamily="18" charset="2"/>
            </a:endParaRPr>
          </a:p>
          <a:p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เทคนิคการสรุปประเด็นและนำเสนอข้อมูล</a:t>
            </a:r>
          </a:p>
          <a:p>
            <a:pPr lvl="0"/>
            <a:r>
              <a:rPr lang="th-TH" dirty="0" smtClean="0">
                <a:sym typeface="Wingdings 2" panose="05020102010507070707" pitchFamily="18" charset="2"/>
              </a:rPr>
              <a:t></a:t>
            </a:r>
            <a:r>
              <a:rPr lang="en-US" dirty="0" smtClean="0">
                <a:sym typeface="Wingdings 2" panose="05020102010507070707" pitchFamily="18" charset="2"/>
              </a:rPr>
              <a:t>   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Smart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Officer</a:t>
            </a:r>
          </a:p>
          <a:p>
            <a:pPr lvl="0">
              <a:tabLst>
                <a:tab pos="177800" algn="l"/>
                <a:tab pos="355600" algn="l"/>
              </a:tabLst>
            </a:pPr>
            <a:r>
              <a:rPr lang="th-TH" dirty="0" smtClean="0">
                <a:sym typeface="Wingdings 2" panose="05020102010507070707" pitchFamily="18" charset="2"/>
              </a:rPr>
              <a:t> </a:t>
            </a:r>
            <a:r>
              <a:rPr lang="th-TH" sz="3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 2" panose="05020102010507070707" pitchFamily="18" charset="2"/>
              </a:rPr>
              <a:t>เทคโนโลยีสารสนเทศเพื่อการส่งเสริมการเกษตร</a:t>
            </a:r>
          </a:p>
          <a:p>
            <a:pPr lvl="0">
              <a:tabLst>
                <a:tab pos="177800" algn="l"/>
                <a:tab pos="355600" algn="l"/>
              </a:tabLst>
            </a:pPr>
            <a:r>
              <a:rPr lang="th-TH" dirty="0" smtClean="0">
                <a:sym typeface="Wingdings 2" panose="05020102010507070707" pitchFamily="18" charset="2"/>
              </a:rPr>
              <a:t> 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DOAE e-Learning</a:t>
            </a:r>
            <a:endParaRPr lang="th-TH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587602" y="443597"/>
            <a:ext cx="10831673" cy="1258372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หัวหน้างาน</a:t>
            </a:r>
            <a:r>
              <a:rPr lang="th-TH" sz="40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อายุมากกว่า 45 ปีขึ้นไป </a:t>
            </a:r>
            <a:r>
              <a:rPr lang="th-TH" sz="32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หรือ มี</a:t>
            </a:r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อายุราชการ 16 ปี</a:t>
            </a:r>
          </a:p>
        </p:txBody>
      </p:sp>
      <p:sp>
        <p:nvSpPr>
          <p:cNvPr id="5" name="Round Same Side Corner Rectangle 26"/>
          <p:cNvSpPr/>
          <p:nvPr/>
        </p:nvSpPr>
        <p:spPr>
          <a:xfrm>
            <a:off x="604693" y="1760740"/>
            <a:ext cx="5164409" cy="3051905"/>
          </a:xfrm>
          <a:prstGeom prst="round2SameRect">
            <a:avLst>
              <a:gd name="adj1" fmla="val 0"/>
              <a:gd name="adj2" fmla="val 36924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“พัฒนาทักษะการเป็นผู้นำ </a:t>
            </a:r>
          </a:p>
          <a:p>
            <a:pPr algn="ctr"/>
            <a:r>
              <a:rPr lang="th-TH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และการบริหารจัดการการเป็นผู้บริหารหน่วยงาน  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2683" y="2255640"/>
            <a:ext cx="599703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>
                <a:tab pos="177800" algn="l"/>
              </a:tabLst>
              <a:defRPr sz="1400" b="1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</a:defRPr>
            </a:lvl1pPr>
          </a:lstStyle>
          <a:p>
            <a:r>
              <a:rPr lang="th-TH" dirty="0" smtClean="0">
                <a:sym typeface="Wingdings 2" panose="05020102010507070707" pitchFamily="18" charset="2"/>
              </a:rPr>
              <a:t></a:t>
            </a:r>
            <a:r>
              <a:rPr lang="th-TH" dirty="0" smtClean="0">
                <a:solidFill>
                  <a:srgbClr val="009462"/>
                </a:solidFill>
                <a:sym typeface="Wingdings 2" panose="05020102010507070707" pitchFamily="18" charset="2"/>
              </a:rPr>
              <a:t> </a:t>
            </a:r>
            <a:r>
              <a:rPr lang="en-US" dirty="0" smtClean="0">
                <a:solidFill>
                  <a:srgbClr val="009462"/>
                </a:solidFill>
                <a:sym typeface="Wingdings 2" panose="05020102010507070707" pitchFamily="18" charset="2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Coaching</a:t>
            </a:r>
            <a:endParaRPr lang="en-US" sz="3200" dirty="0">
              <a:solidFill>
                <a:srgbClr val="009462"/>
              </a:solidFill>
              <a:sym typeface="Wingdings 2" panose="05020102010507070707" pitchFamily="18" charset="2"/>
            </a:endParaRPr>
          </a:p>
          <a:p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นบส</a:t>
            </a:r>
            <a:r>
              <a:rPr lang="th-TH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. 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sym typeface="Wingdings 2" panose="05020102010507070707" pitchFamily="18" charset="2"/>
            </a:endParaRPr>
          </a:p>
          <a:p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จิตวิทยาความมั่นคง</a:t>
            </a:r>
          </a:p>
          <a:p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DOAE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e-Learning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587602" y="443597"/>
            <a:ext cx="10831673" cy="1258372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ผู้บริหาร</a:t>
            </a:r>
            <a:r>
              <a:rPr lang="th-TH" sz="40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(ระดับเชี่ยวชาญ หรืออำนวยการขึ้นไป</a:t>
            </a:r>
            <a:r>
              <a:rPr lang="th-TH" sz="32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)</a:t>
            </a:r>
            <a:endParaRPr lang="th-TH" sz="3200" b="1" dirty="0">
              <a:solidFill>
                <a:schemeClr val="bg1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5" name="Round Same Side Corner Rectangle 26"/>
          <p:cNvSpPr/>
          <p:nvPr/>
        </p:nvSpPr>
        <p:spPr>
          <a:xfrm>
            <a:off x="604693" y="1760740"/>
            <a:ext cx="5164409" cy="4390678"/>
          </a:xfrm>
          <a:prstGeom prst="round2SameRect">
            <a:avLst>
              <a:gd name="adj1" fmla="val 0"/>
              <a:gd name="adj2" fmla="val 36924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“พัฒนาให้เป็น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ผู้บริหาร</a:t>
            </a:r>
            <a:b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ที่มีความรับผิดชอบ มี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ความพร้อม 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/>
            </a:r>
            <a:b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มี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คุณธรรมจริยธรรม 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/>
            </a:r>
            <a:b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และ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มีคุณลักษณะผู้นำที่ดี 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/>
            </a:r>
            <a:b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สามารถ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บริหาร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งบประมาณ บริหาร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คน 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ใช้เทคโนโลยีและนวัตกรรมเพื่อเพิ่ม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สมรรถนะ </a:t>
            </a: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/>
            </a:r>
            <a:b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</a:br>
            <a:r>
              <a:rPr lang="th-TH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และ</a:t>
            </a:r>
            <a:r>
              <a:rPr lang="th-TH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เกิดประโยชน์สูงสุดต่อองค์กร”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87" y="1765657"/>
            <a:ext cx="554098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tabLst>
                <a:tab pos="177800" algn="l"/>
              </a:tabLst>
              <a:defRPr sz="1400" b="1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</a:defRPr>
            </a:lvl1pPr>
          </a:lstStyle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บงส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รองอธิบดี  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รัฐบาลอิเล็กทรอนิกส์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นบส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th-TH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1 , 2 </a:t>
            </a:r>
            <a:endParaRPr lang="th-TH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ส.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นบส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 </a:t>
            </a:r>
          </a:p>
          <a:p>
            <a:pPr lvl="0"/>
            <a:r>
              <a:rPr lang="th-TH" dirty="0" smtClean="0">
                <a:sym typeface="Wingdings 2" panose="05020102010507070707" pitchFamily="18" charset="2"/>
              </a:rPr>
              <a:t> 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ปปร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ปศส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 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นบท</a:t>
            </a:r>
            <a:r>
              <a:rPr lang="th-TH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วปอ</a:t>
            </a:r>
            <a:r>
              <a:rPr lang="th-TH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/>
            <a:r>
              <a:rPr lang="th-TH" dirty="0">
                <a:sym typeface="Wingdings 2" panose="05020102010507070707" pitchFamily="18" charset="2"/>
              </a:rPr>
              <a:t> </a:t>
            </a:r>
            <a:r>
              <a:rPr lang="th-TH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นบส.กษ</a:t>
            </a:r>
            <a:r>
              <a:rPr lang="th-TH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.</a:t>
            </a:r>
            <a:r>
              <a:rPr lang="th-TH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endParaRPr lang="th-TH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2525" y="286603"/>
            <a:ext cx="10253155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97280" y="2011984"/>
            <a:ext cx="10058400" cy="402336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TextBox 14"/>
          <p:cNvSpPr txBox="1"/>
          <p:nvPr/>
        </p:nvSpPr>
        <p:spPr>
          <a:xfrm>
            <a:off x="902525" y="190836"/>
            <a:ext cx="10438410" cy="613053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หลักสูตรสนับสนุนเพื่อ</a:t>
            </a:r>
            <a:r>
              <a:rPr lang="th-TH" sz="3200" b="1" dirty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การเพิ่มประสิทธิภาพในการ</a:t>
            </a:r>
            <a:r>
              <a:rPr lang="th-TH" sz="3200" b="1" dirty="0" smtClean="0">
                <a:solidFill>
                  <a:schemeClr val="bg1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ปฏิบัติงาน</a:t>
            </a:r>
            <a:endParaRPr lang="th-TH" sz="3200" b="1" dirty="0">
              <a:solidFill>
                <a:schemeClr val="bg1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5" name="Round Same Side Corner Rectangle 26"/>
          <p:cNvSpPr/>
          <p:nvPr/>
        </p:nvSpPr>
        <p:spPr>
          <a:xfrm>
            <a:off x="902525" y="803889"/>
            <a:ext cx="10438410" cy="5510238"/>
          </a:xfrm>
          <a:prstGeom prst="round2SameRect">
            <a:avLst>
              <a:gd name="adj1" fmla="val 0"/>
              <a:gd name="adj2" fmla="val 36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1778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การวางกลยุทธ์ในงานส่งเสริม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การเกษตร</a:t>
            </a: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 </a:t>
            </a:r>
            <a:r>
              <a:rPr lang="th-TH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นักเคห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กิจ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เกษตร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>
              <a:tabLst>
                <a:tab pos="1778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ระเบียบ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ด้านการเงินการคลัง</a:t>
            </a:r>
          </a:p>
          <a:p>
            <a:pPr>
              <a:tabLst>
                <a:tab pos="1778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ประชาสัมพันธ์และการผลิตสื่อ</a:t>
            </a:r>
          </a:p>
          <a:p>
            <a:pPr>
              <a:tabLst>
                <a:tab pos="177800" algn="l"/>
              </a:tabLst>
            </a:pPr>
            <a:r>
              <a:rPr lang="th-TH" sz="14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สื่อสารเพื่อประโยชน์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สาธารณะ</a:t>
            </a:r>
          </a:p>
          <a:p>
            <a:pPr>
              <a:tabLst>
                <a:tab pos="177800" algn="l"/>
                <a:tab pos="3556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ภาษาอังกฤษ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เพื่อการสื่อสารเบื้องต้น /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Advance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  <a:sym typeface="Wingdings 2" panose="05020102010507070707" pitchFamily="18" charset="2"/>
            </a:endParaRPr>
          </a:p>
          <a:p>
            <a:pPr>
              <a:tabLst>
                <a:tab pos="177800" algn="l"/>
                <a:tab pos="3556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สัมมนาปัจฉิมนิเทศข้าราชการกรมส่งเสริมการเกษตร</a:t>
            </a:r>
          </a:p>
          <a:p>
            <a:pPr>
              <a:tabLst>
                <a:tab pos="177800" algn="l"/>
                <a:tab pos="3556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th-TH" sz="8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th-TH" sz="8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สัมมนาเสริมสร้างศักยภาพผู้เกษียณอายุราชการ</a:t>
            </a:r>
          </a:p>
          <a:p>
            <a:pPr>
              <a:tabLst>
                <a:tab pos="177800" algn="l"/>
                <a:tab pos="355600" algn="l"/>
              </a:tabLst>
            </a:pPr>
            <a:r>
              <a:rPr lang="th-TH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</a:t>
            </a:r>
            <a:r>
              <a:rPr lang="en-US" sz="1400" b="1" dirty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  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DOAE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e-Learning 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(ทั่วไป)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>
              <a:tabLst>
                <a:tab pos="177800" algn="l"/>
                <a:tab pos="355600" algn="l"/>
              </a:tabLst>
            </a:pPr>
            <a:r>
              <a:rPr lang="th-TH" sz="1400" b="1" dirty="0" smtClean="0">
                <a:solidFill>
                  <a:schemeClr val="accent2"/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 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โครงการ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เรียนรู้ผ่านระบบอิเล็กทรอนิกส์ของกรมส่งเสริม</a:t>
            </a: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B Adman X" panose="02000506090000020004" pitchFamily="2" charset="-34"/>
                <a:cs typeface="DB Adman X" panose="02000506090000020004" pitchFamily="2" charset="-34"/>
                <a:sym typeface="Wingdings 2" panose="05020102010507070707" pitchFamily="18" charset="2"/>
              </a:rPr>
              <a:t>การเกษตร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69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ย้อนยุค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576</TotalTime>
  <Words>1020</Words>
  <Application>Microsoft Office PowerPoint</Application>
  <PresentationFormat>แบบจอกว้าง</PresentationFormat>
  <Paragraphs>180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6" baseType="lpstr">
      <vt:lpstr>DB Adman X</vt:lpstr>
      <vt:lpstr>Arial</vt:lpstr>
      <vt:lpstr>Wingdings 3</vt:lpstr>
      <vt:lpstr>Calibri Light</vt:lpstr>
      <vt:lpstr>Cordia New</vt:lpstr>
      <vt:lpstr>JasmineUPC</vt:lpstr>
      <vt:lpstr>Calibri</vt:lpstr>
      <vt:lpstr>Angsana New</vt:lpstr>
      <vt:lpstr>TH SarabunPSK</vt:lpstr>
      <vt:lpstr>Wingdings 2</vt:lpstr>
      <vt:lpstr>ย้อนยุค</vt:lpstr>
      <vt:lpstr>แนวทางการพัฒนาบุคลากร กรมส่งเสริมการเกษตร</vt:lpstr>
      <vt:lpstr>เป้าหมาย</vt:lpstr>
      <vt:lpstr>แนวทางพัฒนาบุคลากร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ทุนพัฒนาข้าราชการ ในปี 2561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COM</cp:lastModifiedBy>
  <cp:revision>122</cp:revision>
  <cp:lastPrinted>2018-01-05T03:35:21Z</cp:lastPrinted>
  <dcterms:created xsi:type="dcterms:W3CDTF">2017-12-12T06:25:10Z</dcterms:created>
  <dcterms:modified xsi:type="dcterms:W3CDTF">2018-01-05T04:41:22Z</dcterms:modified>
</cp:coreProperties>
</file>