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9207"/>
    <a:srgbClr val="F6A108"/>
    <a:srgbClr val="F9BC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38" autoAdjust="0"/>
    <p:restoredTop sz="94660"/>
  </p:normalViewPr>
  <p:slideViewPr>
    <p:cSldViewPr snapToGrid="0">
      <p:cViewPr>
        <p:scale>
          <a:sx n="69" d="100"/>
          <a:sy n="69" d="100"/>
        </p:scale>
        <p:origin x="-582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BCEC-D863-4EA2-9627-F0C339A2F667}" type="datetimeFigureOut">
              <a:rPr lang="th-TH" smtClean="0"/>
              <a:t>05/01/61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4AF8-8821-4807-B796-5940EE9F3D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086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BCEC-D863-4EA2-9627-F0C339A2F667}" type="datetimeFigureOut">
              <a:rPr lang="th-TH" smtClean="0"/>
              <a:t>05/01/61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4AF8-8821-4807-B796-5940EE9F3D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5625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BCEC-D863-4EA2-9627-F0C339A2F667}" type="datetimeFigureOut">
              <a:rPr lang="th-TH" smtClean="0"/>
              <a:t>05/01/61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4AF8-8821-4807-B796-5940EE9F3D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0419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BCEC-D863-4EA2-9627-F0C339A2F667}" type="datetimeFigureOut">
              <a:rPr lang="th-TH" smtClean="0"/>
              <a:t>05/01/61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4AF8-8821-4807-B796-5940EE9F3D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927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BCEC-D863-4EA2-9627-F0C339A2F667}" type="datetimeFigureOut">
              <a:rPr lang="th-TH" smtClean="0"/>
              <a:t>05/01/61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4AF8-8821-4807-B796-5940EE9F3D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7349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BCEC-D863-4EA2-9627-F0C339A2F667}" type="datetimeFigureOut">
              <a:rPr lang="th-TH" smtClean="0"/>
              <a:t>05/01/61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4AF8-8821-4807-B796-5940EE9F3D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142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BCEC-D863-4EA2-9627-F0C339A2F667}" type="datetimeFigureOut">
              <a:rPr lang="th-TH" smtClean="0"/>
              <a:t>05/01/61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4AF8-8821-4807-B796-5940EE9F3D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078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BCEC-D863-4EA2-9627-F0C339A2F667}" type="datetimeFigureOut">
              <a:rPr lang="th-TH" smtClean="0"/>
              <a:t>05/01/61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4AF8-8821-4807-B796-5940EE9F3D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6482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BCEC-D863-4EA2-9627-F0C339A2F667}" type="datetimeFigureOut">
              <a:rPr lang="th-TH" smtClean="0"/>
              <a:t>05/01/61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4AF8-8821-4807-B796-5940EE9F3D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777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BCEC-D863-4EA2-9627-F0C339A2F667}" type="datetimeFigureOut">
              <a:rPr lang="th-TH" smtClean="0"/>
              <a:t>05/01/61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4AF8-8821-4807-B796-5940EE9F3D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399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BCEC-D863-4EA2-9627-F0C339A2F667}" type="datetimeFigureOut">
              <a:rPr lang="th-TH" smtClean="0"/>
              <a:t>05/01/61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4AF8-8821-4807-B796-5940EE9F3D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807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BCEC-D863-4EA2-9627-F0C339A2F667}" type="datetimeFigureOut">
              <a:rPr lang="th-TH" smtClean="0"/>
              <a:t>05/01/61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24AF8-8821-4807-B796-5940EE9F3D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434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/>
          <p:cNvGrpSpPr/>
          <p:nvPr/>
        </p:nvGrpSpPr>
        <p:grpSpPr>
          <a:xfrm>
            <a:off x="618902" y="4179601"/>
            <a:ext cx="1712895" cy="2652293"/>
            <a:chOff x="2717246" y="4165078"/>
            <a:chExt cx="1475084" cy="2516114"/>
          </a:xfrm>
        </p:grpSpPr>
        <p:sp>
          <p:nvSpPr>
            <p:cNvPr id="95" name="Flowchart: Magnetic Disk 94"/>
            <p:cNvSpPr/>
            <p:nvPr/>
          </p:nvSpPr>
          <p:spPr>
            <a:xfrm>
              <a:off x="2734900" y="6191882"/>
              <a:ext cx="1406878" cy="489310"/>
            </a:xfrm>
            <a:prstGeom prst="flowChartMagneticDisk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6" name="Flowchart: Magnetic Disk 95"/>
            <p:cNvSpPr/>
            <p:nvPr/>
          </p:nvSpPr>
          <p:spPr>
            <a:xfrm>
              <a:off x="2734900" y="5793790"/>
              <a:ext cx="1406878" cy="489310"/>
            </a:xfrm>
            <a:prstGeom prst="flowChartMagneticDisk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7" name="Flowchart: Magnetic Disk 96"/>
            <p:cNvSpPr/>
            <p:nvPr/>
          </p:nvSpPr>
          <p:spPr>
            <a:xfrm>
              <a:off x="2734900" y="5392970"/>
              <a:ext cx="1406878" cy="489310"/>
            </a:xfrm>
            <a:prstGeom prst="flowChartMagneticDisk">
              <a:avLst/>
            </a:prstGeom>
            <a:solidFill>
              <a:srgbClr val="F9BC4D"/>
            </a:solidFill>
            <a:ln>
              <a:solidFill>
                <a:srgbClr val="DF9207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8" name="Flowchart: Magnetic Disk 97"/>
            <p:cNvSpPr/>
            <p:nvPr/>
          </p:nvSpPr>
          <p:spPr>
            <a:xfrm>
              <a:off x="2733511" y="4986060"/>
              <a:ext cx="1406878" cy="489310"/>
            </a:xfrm>
            <a:prstGeom prst="flowChartMagneticDisk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9" name="Flowchart: Magnetic Disk 98"/>
            <p:cNvSpPr/>
            <p:nvPr/>
          </p:nvSpPr>
          <p:spPr>
            <a:xfrm>
              <a:off x="2732122" y="4578981"/>
              <a:ext cx="1406878" cy="489310"/>
            </a:xfrm>
            <a:prstGeom prst="flowChartMagneticDisk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0" name="Flowchart: Magnetic Disk 99"/>
            <p:cNvSpPr/>
            <p:nvPr/>
          </p:nvSpPr>
          <p:spPr>
            <a:xfrm>
              <a:off x="2734108" y="4165078"/>
              <a:ext cx="1406878" cy="489310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831672" y="4346708"/>
              <a:ext cx="119776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05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ฐานข้อมูลทะเบียนเกษตรกร</a:t>
              </a:r>
              <a:endParaRPr lang="th-TH" sz="105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867081" y="4754958"/>
              <a:ext cx="112082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05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ฐานข้อมูลภัยพิบัติด้านพืช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717246" y="5160718"/>
              <a:ext cx="1475084" cy="33470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th-TH" sz="105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ข้อมูลเชิงแผนที่ </a:t>
              </a:r>
              <a:r>
                <a:rPr lang="en-US" sz="105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pPr algn="ctr">
                <a:lnSpc>
                  <a:spcPts val="900"/>
                </a:lnSpc>
              </a:pPr>
              <a:r>
                <a:rPr lang="en-US" sz="105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Spatial data/ SSMAP/ </a:t>
              </a:r>
              <a:r>
                <a:rPr lang="en-US" sz="105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PostGIS</a:t>
              </a:r>
              <a:r>
                <a:rPr lang="th-TH" sz="105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727526" y="5533588"/>
              <a:ext cx="1402948" cy="4757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th-TH" sz="105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ข้อมูลเชิงสังคม/</a:t>
              </a:r>
              <a:r>
                <a:rPr lang="th-TH" sz="105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ชุมชน</a:t>
              </a:r>
              <a:endParaRPr lang="en-US" sz="1050" b="1" dirty="0" smtClean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>
                <a:lnSpc>
                  <a:spcPts val="1000"/>
                </a:lnSpc>
              </a:pPr>
              <a:r>
                <a:rPr lang="en-US" sz="105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Crowdsourcing/Social </a:t>
              </a:r>
              <a:r>
                <a:rPr lang="en-US" sz="105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media</a:t>
              </a:r>
              <a:endParaRPr lang="th-TH" sz="105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>
                <a:lnSpc>
                  <a:spcPts val="900"/>
                </a:lnSpc>
              </a:pPr>
              <a:r>
                <a:rPr lang="th-TH" sz="105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th-TH" sz="105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141190" y="5996743"/>
              <a:ext cx="56938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05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 </a:t>
              </a:r>
              <a:r>
                <a:rPr lang="en-US" sz="105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IoT</a:t>
              </a:r>
              <a:endParaRPr lang="th-TH" sz="105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143915" y="6402696"/>
              <a:ext cx="57419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05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ข้อมูลอื่นๆ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41641" y="102368"/>
            <a:ext cx="2882802" cy="4003512"/>
            <a:chOff x="211015" y="102368"/>
            <a:chExt cx="2882802" cy="4003512"/>
          </a:xfrm>
        </p:grpSpPr>
        <p:sp>
          <p:nvSpPr>
            <p:cNvPr id="43" name="Rounded Rectangle 42"/>
            <p:cNvSpPr/>
            <p:nvPr/>
          </p:nvSpPr>
          <p:spPr>
            <a:xfrm>
              <a:off x="211015" y="102368"/>
              <a:ext cx="2882802" cy="4003512"/>
            </a:xfrm>
            <a:prstGeom prst="roundRect">
              <a:avLst>
                <a:gd name="adj" fmla="val 4249"/>
              </a:avLst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18"/>
            <a:stretch/>
          </p:blipFill>
          <p:spPr>
            <a:xfrm>
              <a:off x="291023" y="200068"/>
              <a:ext cx="2737714" cy="3823292"/>
            </a:xfrm>
            <a:prstGeom prst="rect">
              <a:avLst/>
            </a:prstGeom>
          </p:spPr>
        </p:pic>
      </p:grpSp>
      <p:sp>
        <p:nvSpPr>
          <p:cNvPr id="41" name="Rounded Rectangle 40"/>
          <p:cNvSpPr/>
          <p:nvPr/>
        </p:nvSpPr>
        <p:spPr>
          <a:xfrm>
            <a:off x="3351549" y="4146141"/>
            <a:ext cx="2548342" cy="2543903"/>
          </a:xfrm>
          <a:prstGeom prst="roundRect">
            <a:avLst>
              <a:gd name="adj" fmla="val 163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1200"/>
          </a:p>
        </p:txBody>
      </p:sp>
      <p:sp>
        <p:nvSpPr>
          <p:cNvPr id="9" name="Right Arrow 8"/>
          <p:cNvSpPr/>
          <p:nvPr/>
        </p:nvSpPr>
        <p:spPr>
          <a:xfrm>
            <a:off x="2402451" y="4880796"/>
            <a:ext cx="945357" cy="713348"/>
          </a:xfrm>
          <a:prstGeom prst="rightArrow">
            <a:avLst>
              <a:gd name="adj1" fmla="val 66735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นำเข้าข้อมูล</a:t>
            </a:r>
          </a:p>
          <a:p>
            <a:pPr algn="ctr"/>
            <a:r>
              <a:rPr lang="th-TH" sz="1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(ชำระข้อมูล)</a:t>
            </a:r>
            <a:endParaRPr lang="th-TH" sz="1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86307" y="4624350"/>
            <a:ext cx="2477281" cy="1008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86308" y="4174781"/>
            <a:ext cx="2477282" cy="43420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Flowchart: Magnetic Disk 12"/>
          <p:cNvSpPr/>
          <p:nvPr/>
        </p:nvSpPr>
        <p:spPr>
          <a:xfrm>
            <a:off x="3462086" y="4662038"/>
            <a:ext cx="1306057" cy="751462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ถังจัดเก็บข้อมูล</a:t>
            </a:r>
            <a:endParaRPr lang="en-US" sz="1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31530" y="4872375"/>
            <a:ext cx="985229" cy="217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วิเคราะห์ข้อมูล</a:t>
            </a:r>
            <a:endParaRPr lang="th-TH" sz="1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31530" y="5107645"/>
            <a:ext cx="985229" cy="217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ประมวลผลข้อมูล</a:t>
            </a:r>
            <a:endParaRPr lang="th-TH" sz="1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60465" y="5406342"/>
            <a:ext cx="2456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วิเคราะห์ข้อมูลแบบ </a:t>
            </a:r>
            <a:r>
              <a:rPr lang="en-US" sz="1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Batch/Machine Learning/AI</a:t>
            </a:r>
            <a:endParaRPr lang="th-TH" sz="1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64426" y="4143308"/>
            <a:ext cx="1582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วิเคราะห์ข้อมูลแบบ </a:t>
            </a:r>
            <a:r>
              <a:rPr lang="en-US" sz="1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Real-Times</a:t>
            </a:r>
            <a:endParaRPr lang="th-TH" sz="1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646705" y="4361519"/>
            <a:ext cx="1962756" cy="2178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ประมวลผลข้อมูลแบบ </a:t>
            </a:r>
            <a:r>
              <a:rPr lang="en-US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Real-Time</a:t>
            </a:r>
            <a:endParaRPr lang="th-TH" sz="1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419" y="89743"/>
            <a:ext cx="5501888" cy="380899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963278" y="4139316"/>
            <a:ext cx="4824347" cy="2329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การนำเสนอในมิติด้านส่งเสริมการเกษตรและตรวจสอบข้อมูลแบบ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personalized</a:t>
            </a:r>
            <a:endParaRPr lang="th-TH" sz="1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5" name="Picture 5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1977" y="4463695"/>
            <a:ext cx="4720816" cy="223633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6" name="Picture 5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42591" y="5804163"/>
            <a:ext cx="1017590" cy="99624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4799" y="5971378"/>
            <a:ext cx="325846" cy="44542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8944" y="5995382"/>
            <a:ext cx="325846" cy="445423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 rot="19151561">
            <a:off x="9703638" y="3326284"/>
            <a:ext cx="938219" cy="456889"/>
            <a:chOff x="9825899" y="3490979"/>
            <a:chExt cx="1276686" cy="456889"/>
          </a:xfrm>
        </p:grpSpPr>
        <p:sp>
          <p:nvSpPr>
            <p:cNvPr id="72" name="Rounded Rectangle 71"/>
            <p:cNvSpPr/>
            <p:nvPr/>
          </p:nvSpPr>
          <p:spPr>
            <a:xfrm>
              <a:off x="9825899" y="3490979"/>
              <a:ext cx="1266309" cy="199147"/>
            </a:xfrm>
            <a:prstGeom prst="roundRect">
              <a:avLst>
                <a:gd name="adj" fmla="val 6447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Internet</a:t>
              </a:r>
              <a:endParaRPr lang="th-TH" sz="1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9836276" y="3748721"/>
              <a:ext cx="1266309" cy="199147"/>
            </a:xfrm>
            <a:prstGeom prst="roundRect">
              <a:avLst>
                <a:gd name="adj" fmla="val 6447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Data Gate Way</a:t>
              </a:r>
              <a:endParaRPr lang="th-TH" sz="1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4650" y="5657645"/>
            <a:ext cx="325846" cy="44542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9745" y="5989735"/>
            <a:ext cx="325846" cy="44542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8026" y="6003496"/>
            <a:ext cx="325846" cy="44542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3736" y="5679367"/>
            <a:ext cx="325846" cy="44542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5360" y="5679070"/>
            <a:ext cx="325846" cy="44542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9728" y="6011020"/>
            <a:ext cx="325846" cy="44542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8528" y="5676142"/>
            <a:ext cx="325846" cy="44542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4419" y="5682806"/>
            <a:ext cx="325846" cy="44542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5496" y="6009143"/>
            <a:ext cx="325846" cy="44542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4662" y="5677892"/>
            <a:ext cx="325846" cy="445423"/>
          </a:xfrm>
          <a:prstGeom prst="rect">
            <a:avLst/>
          </a:prstGeom>
        </p:spPr>
      </p:pic>
      <p:sp>
        <p:nvSpPr>
          <p:cNvPr id="70" name="Right Arrow 69"/>
          <p:cNvSpPr/>
          <p:nvPr/>
        </p:nvSpPr>
        <p:spPr>
          <a:xfrm>
            <a:off x="4250876" y="5872807"/>
            <a:ext cx="231284" cy="252738"/>
          </a:xfrm>
          <a:prstGeom prst="rightArrow">
            <a:avLst>
              <a:gd name="adj1" fmla="val 66735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422405" y="6449103"/>
            <a:ext cx="2405083" cy="2178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โครงสร้างระบบคอมพิวเตอร์แบบขยาย</a:t>
            </a:r>
          </a:p>
        </p:txBody>
      </p:sp>
      <p:cxnSp>
        <p:nvCxnSpPr>
          <p:cNvPr id="37" name="Straight Arrow Connector 36"/>
          <p:cNvCxnSpPr>
            <a:endCxn id="101" idx="3"/>
          </p:cNvCxnSpPr>
          <p:nvPr/>
        </p:nvCxnSpPr>
        <p:spPr>
          <a:xfrm flipH="1">
            <a:off x="2142642" y="1472317"/>
            <a:ext cx="4847204" cy="3032574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2172510" y="2571452"/>
            <a:ext cx="8015323" cy="3195428"/>
          </a:xfrm>
          <a:prstGeom prst="straightConnector1">
            <a:avLst/>
          </a:prstGeom>
          <a:ln w="31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210687" y="1429629"/>
            <a:ext cx="2351240" cy="395832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2118246" y="2351854"/>
            <a:ext cx="5840564" cy="2235857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3196805" y="3038295"/>
            <a:ext cx="2139062" cy="43048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661" y="106811"/>
            <a:ext cx="377258" cy="59536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661" y="2355966"/>
            <a:ext cx="377258" cy="59536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123" y="1269710"/>
            <a:ext cx="267536" cy="422205"/>
          </a:xfrm>
          <a:prstGeom prst="rect">
            <a:avLst/>
          </a:prstGeom>
        </p:spPr>
      </p:pic>
      <p:grpSp>
        <p:nvGrpSpPr>
          <p:cNvPr id="89" name="Group 88"/>
          <p:cNvGrpSpPr/>
          <p:nvPr/>
        </p:nvGrpSpPr>
        <p:grpSpPr>
          <a:xfrm>
            <a:off x="10491251" y="1598787"/>
            <a:ext cx="1414115" cy="1541688"/>
            <a:chOff x="10534793" y="1598787"/>
            <a:chExt cx="1414115" cy="1541688"/>
          </a:xfrm>
        </p:grpSpPr>
        <p:grpSp>
          <p:nvGrpSpPr>
            <p:cNvPr id="74" name="Group 73"/>
            <p:cNvGrpSpPr/>
            <p:nvPr/>
          </p:nvGrpSpPr>
          <p:grpSpPr>
            <a:xfrm>
              <a:off x="10534793" y="1598787"/>
              <a:ext cx="1414115" cy="1541688"/>
              <a:chOff x="10456614" y="1199764"/>
              <a:chExt cx="1414115" cy="1541688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10456614" y="1199764"/>
                <a:ext cx="1414115" cy="1541688"/>
              </a:xfrm>
              <a:prstGeom prst="roundRect">
                <a:avLst>
                  <a:gd name="adj" fmla="val 6838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 sz="1200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10527410" y="1316929"/>
                <a:ext cx="1266310" cy="270593"/>
              </a:xfrm>
              <a:prstGeom prst="round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100" b="1" dirty="0" smtClean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หน่วยงานภาครัฐ/ผู้บริหาร</a:t>
                </a:r>
                <a:endParaRPr lang="th-TH" sz="11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10527411" y="1667444"/>
                <a:ext cx="1266310" cy="270593"/>
              </a:xfrm>
              <a:prstGeom prst="round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100" b="1" dirty="0" smtClean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นักส่งเสริมการเกษตร</a:t>
                </a:r>
                <a:endParaRPr lang="th-TH" sz="11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10527411" y="2017958"/>
                <a:ext cx="1266310" cy="270593"/>
              </a:xfrm>
              <a:prstGeom prst="round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000"/>
                  </a:lnSpc>
                  <a:spcBef>
                    <a:spcPts val="1200"/>
                  </a:spcBef>
                </a:pPr>
                <a:endParaRPr lang="th-TH" sz="105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10527409" y="2368890"/>
                <a:ext cx="1266310" cy="270593"/>
              </a:xfrm>
              <a:prstGeom prst="round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100" b="1" dirty="0" smtClean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ภาคเอกชน</a:t>
                </a:r>
                <a:endParaRPr lang="th-TH" sz="11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10668715" y="2398097"/>
              <a:ext cx="1140056" cy="359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th-TH" sz="11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เกษตรกร/กลุ่มเกษตรกร/</a:t>
              </a:r>
            </a:p>
            <a:p>
              <a:pPr algn="ctr">
                <a:lnSpc>
                  <a:spcPts val="1000"/>
                </a:lnSpc>
              </a:pPr>
              <a:r>
                <a:rPr lang="th-TH" sz="11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วิสาหกิจ</a:t>
              </a:r>
              <a:endParaRPr lang="th-TH" sz="11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cxnSp>
        <p:nvCxnSpPr>
          <p:cNvPr id="68" name="Straight Arrow Connector 67"/>
          <p:cNvCxnSpPr/>
          <p:nvPr/>
        </p:nvCxnSpPr>
        <p:spPr>
          <a:xfrm flipV="1">
            <a:off x="9437273" y="3083636"/>
            <a:ext cx="1285520" cy="1113893"/>
          </a:xfrm>
          <a:prstGeom prst="straightConnector1">
            <a:avLst/>
          </a:prstGeom>
          <a:ln w="31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833" y="2038962"/>
            <a:ext cx="377258" cy="59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0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4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077" y="0"/>
            <a:ext cx="4747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4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365" y="961689"/>
            <a:ext cx="11453984" cy="542595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7963" y="3942400"/>
            <a:ext cx="2750127" cy="269243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346365" y="235531"/>
            <a:ext cx="11453984" cy="40991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การนำเสนอในมิติด้านส่งเสริมการเกษตรและตรวจสอบข้อมูลแบบ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personalized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0149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1187754" y="703889"/>
            <a:ext cx="2146073" cy="5979543"/>
          </a:xfrm>
          <a:prstGeom prst="roundRect">
            <a:avLst>
              <a:gd name="adj" fmla="val 6838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1" name="Pentagon 50"/>
          <p:cNvSpPr/>
          <p:nvPr/>
        </p:nvSpPr>
        <p:spPr>
          <a:xfrm>
            <a:off x="73926" y="5207614"/>
            <a:ext cx="1003921" cy="1475818"/>
          </a:xfrm>
          <a:prstGeom prst="homePlate">
            <a:avLst>
              <a:gd name="adj" fmla="val 13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Infra</a:t>
            </a:r>
          </a:p>
          <a:p>
            <a:pPr algn="ctr"/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structure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372114" y="703891"/>
            <a:ext cx="6179748" cy="5979541"/>
          </a:xfrm>
          <a:prstGeom prst="roundRect">
            <a:avLst>
              <a:gd name="adj" fmla="val 163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Rounded Rectangle 41"/>
          <p:cNvSpPr/>
          <p:nvPr/>
        </p:nvSpPr>
        <p:spPr>
          <a:xfrm>
            <a:off x="9623285" y="715795"/>
            <a:ext cx="2341500" cy="5979541"/>
          </a:xfrm>
          <a:prstGeom prst="roundRect">
            <a:avLst>
              <a:gd name="adj" fmla="val 683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Flowchart: Magnetic Disk 3"/>
          <p:cNvSpPr/>
          <p:nvPr/>
        </p:nvSpPr>
        <p:spPr>
          <a:xfrm>
            <a:off x="1337986" y="816908"/>
            <a:ext cx="1003530" cy="897774"/>
          </a:xfrm>
          <a:prstGeom prst="flowChartMagneticDisk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Data Source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1337985" y="1900333"/>
            <a:ext cx="1003530" cy="897774"/>
          </a:xfrm>
          <a:prstGeom prst="flowChartMagneticDisk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Data Source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1329670" y="2983758"/>
            <a:ext cx="1003530" cy="897774"/>
          </a:xfrm>
          <a:prstGeom prst="flowChartMagneticDisk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Data Source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Flowchart: Magnetic Disk 6"/>
          <p:cNvSpPr/>
          <p:nvPr/>
        </p:nvSpPr>
        <p:spPr>
          <a:xfrm>
            <a:off x="1329669" y="4067183"/>
            <a:ext cx="1003530" cy="897774"/>
          </a:xfrm>
          <a:prstGeom prst="flowChartMagneticDis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Data Source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398325" y="1861863"/>
            <a:ext cx="935502" cy="2044021"/>
          </a:xfrm>
          <a:prstGeom prst="rightArrow">
            <a:avLst>
              <a:gd name="adj1" fmla="val 66735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Data Ingestion</a:t>
            </a:r>
            <a:endParaRPr lang="th-TH" sz="1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410485" y="915978"/>
            <a:ext cx="5930981" cy="4060721"/>
            <a:chOff x="3989589" y="1289584"/>
            <a:chExt cx="5930981" cy="4060721"/>
          </a:xfrm>
        </p:grpSpPr>
        <p:sp>
          <p:nvSpPr>
            <p:cNvPr id="10" name="Rectangle 9"/>
            <p:cNvSpPr/>
            <p:nvPr/>
          </p:nvSpPr>
          <p:spPr>
            <a:xfrm>
              <a:off x="4008028" y="2447756"/>
              <a:ext cx="4840298" cy="289080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008028" y="1364331"/>
              <a:ext cx="4840298" cy="103939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3" name="Flowchart: Magnetic Disk 12"/>
            <p:cNvSpPr/>
            <p:nvPr/>
          </p:nvSpPr>
          <p:spPr>
            <a:xfrm>
              <a:off x="4198642" y="2929366"/>
              <a:ext cx="2094874" cy="1779610"/>
            </a:xfrm>
            <a:prstGeom prst="flowChartMagneticDisk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Data Lake</a:t>
              </a:r>
            </a:p>
            <a:p>
              <a:pPr algn="ctr"/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(Landing Zone)</a:t>
              </a:r>
              <a:endParaRPr lang="th-TH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7413759" y="2831752"/>
              <a:ext cx="3974231" cy="1039391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Data Visualization</a:t>
              </a:r>
              <a:endParaRPr lang="th-TH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70172" y="3158443"/>
              <a:ext cx="2255885" cy="6242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Data Analytics</a:t>
              </a:r>
              <a:endParaRPr lang="th-TH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70173" y="3832584"/>
              <a:ext cx="2255885" cy="6242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Data Processing</a:t>
              </a:r>
              <a:endParaRPr lang="th-TH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89589" y="4827085"/>
              <a:ext cx="16241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BigData</a:t>
              </a:r>
              <a:r>
                <a:rPr lang="en-US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Path</a:t>
              </a:r>
              <a:endPara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89589" y="1289584"/>
              <a:ext cx="18437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Fast Data Path</a:t>
              </a:r>
              <a:endPara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9738997" y="1051520"/>
            <a:ext cx="2069719" cy="775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Manager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738998" y="2055882"/>
            <a:ext cx="2069719" cy="775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Agriculture Extension Officer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738998" y="3060244"/>
            <a:ext cx="2069719" cy="775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Farmer/Group/</a:t>
            </a:r>
            <a:r>
              <a:rPr lang="en-US" sz="20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smce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738996" y="4065801"/>
            <a:ext cx="2069719" cy="775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Company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87754" y="5142798"/>
            <a:ext cx="11070031" cy="1606437"/>
          </a:xfrm>
          <a:prstGeom prst="rect">
            <a:avLst/>
          </a:prstGeom>
          <a:solidFill>
            <a:schemeClr val="lt1">
              <a:alpha val="4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Rounded Rectangle 43"/>
          <p:cNvSpPr/>
          <p:nvPr/>
        </p:nvSpPr>
        <p:spPr>
          <a:xfrm>
            <a:off x="1276213" y="5216685"/>
            <a:ext cx="1978202" cy="57890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Cleansing Data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276213" y="5832936"/>
            <a:ext cx="1978201" cy="57890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ESB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639425" y="5218795"/>
            <a:ext cx="2560860" cy="576791"/>
          </a:xfrm>
          <a:prstGeom prst="roundRect">
            <a:avLst>
              <a:gd name="adj" fmla="val 9954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Virtual Machine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275017" y="5224952"/>
            <a:ext cx="1438304" cy="1223421"/>
          </a:xfrm>
          <a:prstGeom prst="roundRect">
            <a:avLst>
              <a:gd name="adj" fmla="val 9954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Ethernet 10 G</a:t>
            </a:r>
          </a:p>
          <a:p>
            <a:pPr algn="ctr"/>
            <a:r>
              <a:rPr lang="en-US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Network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7788053" y="5207613"/>
            <a:ext cx="1438304" cy="1240759"/>
          </a:xfrm>
          <a:prstGeom prst="roundRect">
            <a:avLst>
              <a:gd name="adj" fmla="val 9954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Scale-Out</a:t>
            </a:r>
          </a:p>
          <a:p>
            <a:pPr algn="ctr"/>
            <a:r>
              <a:rPr lang="en-US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Technology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738996" y="5224953"/>
            <a:ext cx="2069718" cy="570633"/>
          </a:xfrm>
          <a:prstGeom prst="roundRect">
            <a:avLst>
              <a:gd name="adj" fmla="val 644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Internet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639425" y="5854700"/>
            <a:ext cx="2560860" cy="576791"/>
          </a:xfrm>
          <a:prstGeom prst="roundRect">
            <a:avLst>
              <a:gd name="adj" fmla="val 995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Software Big data Analytics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38996" y="5877741"/>
            <a:ext cx="2069718" cy="570633"/>
          </a:xfrm>
          <a:prstGeom prst="roundRect">
            <a:avLst>
              <a:gd name="adj" fmla="val 644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ESB Gate Way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0" y="0"/>
            <a:ext cx="12192000" cy="62494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Infrastructure for DOAE Big Data Analytics</a:t>
            </a:r>
            <a:endParaRPr lang="th-TH" dirty="0"/>
          </a:p>
        </p:txBody>
      </p:sp>
      <p:sp>
        <p:nvSpPr>
          <p:cNvPr id="35" name="Rectangle 34"/>
          <p:cNvSpPr/>
          <p:nvPr/>
        </p:nvSpPr>
        <p:spPr>
          <a:xfrm>
            <a:off x="4144755" y="1321034"/>
            <a:ext cx="3480787" cy="6242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Data stream Processors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Pentagon 35"/>
          <p:cNvSpPr/>
          <p:nvPr/>
        </p:nvSpPr>
        <p:spPr>
          <a:xfrm>
            <a:off x="73927" y="702554"/>
            <a:ext cx="1003920" cy="4439256"/>
          </a:xfrm>
          <a:prstGeom prst="homePlate">
            <a:avLst>
              <a:gd name="adj" fmla="val 13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Big Data Model</a:t>
            </a:r>
          </a:p>
        </p:txBody>
      </p:sp>
    </p:spTree>
    <p:extLst>
      <p:ext uri="{BB962C8B-B14F-4D97-AF65-F5344CB8AC3E}">
        <p14:creationId xmlns:p14="http://schemas.microsoft.com/office/powerpoint/2010/main" val="35765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3464F8-C3F3-4DA0-94A7-69E550C95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A0EBC6-2E53-4630-81FB-DF84B7D896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1DD4D37-9843-4E98-ADAB-6E4400D69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494" y="1122362"/>
            <a:ext cx="4724809" cy="546401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49390A64-004B-4F37-A6B7-A555C37586CE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572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แผนที่น้ำท่วมซ้ำซากในรอบ 10 ปี จ.พิษณุโลก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85D8B71-7652-488E-A1FB-5F3C106AB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017" y="4691606"/>
            <a:ext cx="3368332" cy="208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19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AF9ED8-B47A-4F78-AFAF-0AF47151F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แผนที่น้ำท่วมซ้ำซากในรอบ 10 ปี จ.พิษณุโลก</a:t>
            </a:r>
            <a:b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ซ้อนทับกับผังแปลงข้าวที่ประสบภัยพิบัติ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297CD9-88D4-4DEC-8E97-EA43EAF24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8F46BB4-775F-4648-BD78-42B5EF0A2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339" y="1853295"/>
            <a:ext cx="3025402" cy="41532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73A7AB-987D-48BB-B16D-054A75F14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176" y="4071806"/>
            <a:ext cx="1630821" cy="15241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775E8F6-37AC-4F3F-88EE-32F00CC50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7084" y="3918494"/>
            <a:ext cx="3368332" cy="208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69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633FB0-7208-4D7E-AD0F-6EE60BED4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แผนที่น้ำท่วมซ้ำซากในรอบ 10 ปี จ.พิษณุโลก</a:t>
            </a:r>
            <a:b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ซ้อนทับกับผังแปลงข้าวที่ประสบภัยพิบัติ</a:t>
            </a:r>
            <a:endParaRPr lang="th-TH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25DA37B-C1BE-4C1A-BF5F-A722A9B58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8372" y="1825625"/>
            <a:ext cx="4895255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FB72563-7B97-48E9-AE3C-2C63B3985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076" y="4716919"/>
            <a:ext cx="1630821" cy="15241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5F48033-6FDA-439C-9083-85137F79B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0459" y="4518569"/>
            <a:ext cx="3368332" cy="208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54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C90E44-223A-442A-A208-1315BCEE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ประเมินวงเงินช่วยเหลือเกษตรกรที่ประสบภัยพิบัติ</a:t>
            </a:r>
            <a:endParaRPr lang="th-TH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38330462-7E15-42A6-AB5B-9CC1EB42AD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531400"/>
              </p:ext>
            </p:extLst>
          </p:nvPr>
        </p:nvGraphicFramePr>
        <p:xfrm>
          <a:off x="1105989" y="1959133"/>
          <a:ext cx="10128067" cy="414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4091">
                  <a:extLst>
                    <a:ext uri="{9D8B030D-6E8A-4147-A177-3AD203B41FA5}">
                      <a16:colId xmlns:a16="http://schemas.microsoft.com/office/drawing/2014/main" xmlns="" val="1851846673"/>
                    </a:ext>
                  </a:extLst>
                </a:gridCol>
                <a:gridCol w="1313341">
                  <a:extLst>
                    <a:ext uri="{9D8B030D-6E8A-4147-A177-3AD203B41FA5}">
                      <a16:colId xmlns:a16="http://schemas.microsoft.com/office/drawing/2014/main" xmlns="" val="3060754523"/>
                    </a:ext>
                  </a:extLst>
                </a:gridCol>
                <a:gridCol w="1094127">
                  <a:extLst>
                    <a:ext uri="{9D8B030D-6E8A-4147-A177-3AD203B41FA5}">
                      <a16:colId xmlns:a16="http://schemas.microsoft.com/office/drawing/2014/main" xmlns="" val="2014832239"/>
                    </a:ext>
                  </a:extLst>
                </a:gridCol>
                <a:gridCol w="1360266">
                  <a:extLst>
                    <a:ext uri="{9D8B030D-6E8A-4147-A177-3AD203B41FA5}">
                      <a16:colId xmlns:a16="http://schemas.microsoft.com/office/drawing/2014/main" xmlns="" val="681042688"/>
                    </a:ext>
                  </a:extLst>
                </a:gridCol>
                <a:gridCol w="754060">
                  <a:extLst>
                    <a:ext uri="{9D8B030D-6E8A-4147-A177-3AD203B41FA5}">
                      <a16:colId xmlns:a16="http://schemas.microsoft.com/office/drawing/2014/main" xmlns="" val="2957447899"/>
                    </a:ext>
                  </a:extLst>
                </a:gridCol>
                <a:gridCol w="1478550">
                  <a:extLst>
                    <a:ext uri="{9D8B030D-6E8A-4147-A177-3AD203B41FA5}">
                      <a16:colId xmlns:a16="http://schemas.microsoft.com/office/drawing/2014/main" xmlns="" val="2003711261"/>
                    </a:ext>
                  </a:extLst>
                </a:gridCol>
                <a:gridCol w="783632">
                  <a:extLst>
                    <a:ext uri="{9D8B030D-6E8A-4147-A177-3AD203B41FA5}">
                      <a16:colId xmlns:a16="http://schemas.microsoft.com/office/drawing/2014/main" xmlns="" val="3611536657"/>
                    </a:ext>
                  </a:extLst>
                </a:gridCol>
              </a:tblGrid>
              <a:tr h="302660"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641401741"/>
                  </a:ext>
                </a:extLst>
              </a:tr>
              <a:tr h="302660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จำนวนเกษตรกร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          90,194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ครัวเรือน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960077312"/>
                  </a:ext>
                </a:extLst>
              </a:tr>
              <a:tr h="302660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จำนวนผังแปลงเกษตรกรรมที่วาดแล้ว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        162,193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แปลง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    660,177.00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ไร่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-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645996727"/>
                  </a:ext>
                </a:extLst>
              </a:tr>
              <a:tr h="302660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เสียหายภัยธรรมชาติ ปี 2560 (ข้าว)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          11,815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แปลง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    111,807.50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ไร่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124,441,747.50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บาท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954447459"/>
                  </a:ext>
                </a:extLst>
              </a:tr>
              <a:tr h="302660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เสียหายภัยธรรมชาติ ปี 2560 (วาดผังแปลงแล้ว)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            2,472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แปลง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      23,823.75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ไร่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 26,515,833.75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บาท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752430069"/>
                  </a:ext>
                </a:extLst>
              </a:tr>
              <a:tr h="302660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เสียหาย 2 ปี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13716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             131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แปลง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         905.00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ไร่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   1,007,265.00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บาท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656669252"/>
                  </a:ext>
                </a:extLst>
              </a:tr>
              <a:tr h="302660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เสียหาย 3 ปี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13716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                 3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แปลง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          42.00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ไร่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        46,746.00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บาท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958555576"/>
                  </a:ext>
                </a:extLst>
              </a:tr>
              <a:tr h="302660"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4238945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371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</TotalTime>
  <Words>303</Words>
  <Application>Microsoft Office PowerPoint</Application>
  <PresentationFormat>Custom</PresentationFormat>
  <Paragraphs>99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แผนที่น้ำท่วมซ้ำซากในรอบ 10 ปี จ.พิษณุโลก ซ้อนทับกับผังแปลงข้าวที่ประสบภัยพิบัติ</vt:lpstr>
      <vt:lpstr>แผนที่น้ำท่วมซ้ำซากในรอบ 10 ปี จ.พิษณุโลก ซ้อนทับกับผังแปลงข้าวที่ประสบภัยพิบัติ</vt:lpstr>
      <vt:lpstr>ประเมินวงเงินช่วยเหลือเกษตรกรที่ประสบภัยพิบัติ</vt:lpstr>
    </vt:vector>
  </TitlesOfParts>
  <Company>Siri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Siri</dc:creator>
  <cp:lastModifiedBy>DOAEPC02</cp:lastModifiedBy>
  <cp:revision>39</cp:revision>
  <dcterms:created xsi:type="dcterms:W3CDTF">2017-12-31T15:05:08Z</dcterms:created>
  <dcterms:modified xsi:type="dcterms:W3CDTF">2018-01-05T09:17:13Z</dcterms:modified>
</cp:coreProperties>
</file>