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18"/>
  </p:notesMasterIdLst>
  <p:sldIdLst>
    <p:sldId id="325" r:id="rId5"/>
    <p:sldId id="376" r:id="rId6"/>
    <p:sldId id="381" r:id="rId7"/>
    <p:sldId id="410" r:id="rId8"/>
    <p:sldId id="377" r:id="rId9"/>
    <p:sldId id="373" r:id="rId10"/>
    <p:sldId id="379" r:id="rId11"/>
    <p:sldId id="411" r:id="rId12"/>
    <p:sldId id="414" r:id="rId13"/>
    <p:sldId id="406" r:id="rId14"/>
    <p:sldId id="365" r:id="rId15"/>
    <p:sldId id="412" r:id="rId16"/>
    <p:sldId id="408" r:id="rId17"/>
  </p:sldIdLst>
  <p:sldSz cx="9144000" cy="6858000" type="screen4x3"/>
  <p:notesSz cx="70104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99FF66"/>
    <a:srgbClr val="FF4B4B"/>
    <a:srgbClr val="FF8585"/>
    <a:srgbClr val="FF5050"/>
    <a:srgbClr val="FF6699"/>
    <a:srgbClr val="FF9999"/>
    <a:srgbClr val="FF6600"/>
    <a:srgbClr val="8FAAD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ลักษณะ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4533" autoAdjust="0"/>
  </p:normalViewPr>
  <p:slideViewPr>
    <p:cSldViewPr>
      <p:cViewPr varScale="1">
        <p:scale>
          <a:sx n="92" d="100"/>
          <a:sy n="92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11827027270719"/>
          <c:y val="0.16749469966300037"/>
          <c:w val="0.68145045075506905"/>
          <c:h val="0.65305668197360789"/>
        </c:manualLayout>
      </c:layout>
      <c:pieChart>
        <c:varyColors val="1"/>
        <c:ser>
          <c:idx val="0"/>
          <c:order val="0"/>
          <c:explosion val="3"/>
          <c:dLbls>
            <c:dLbl>
              <c:idx val="0"/>
              <c:layout>
                <c:manualLayout>
                  <c:x val="-7.6729066855248565E-2"/>
                  <c:y val="2.0292556827772579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1AF-4193-91A2-9DABEE45F0E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8929800311942707E-2"/>
                  <c:y val="9.7146960051224477E-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AF-4193-91A2-9DABEE45F0E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615372682092361E-2"/>
                  <c:y val="2.88560908669028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1AF-4193-91A2-9DABEE45F0E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097845470960818E-2"/>
                  <c:y val="-7.598032691809490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1AF-4193-91A2-9DABEE45F0E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884458209180506E-2"/>
                  <c:y val="-4.29889474894567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1AF-4193-91A2-9DABEE45F0E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9145106468618451E-2"/>
                  <c:y val="-0.113257606505627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1AF-4193-91A2-9DABEE45F0E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310043381280082E-2"/>
                  <c:y val="-0.170989461982640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1AF-4193-91A2-9DABEE45F0E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8052433488559308E-2"/>
                  <c:y val="-0.146605758521169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1AF-4193-91A2-9DABEE45F0E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0634213630442925"/>
                  <c:y val="-7.10361003268321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1AF-4193-91A2-9DABEE45F0E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21885018009271112"/>
                  <c:y val="1.82907917638780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1AF-4193-91A2-9DABEE45F0E7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Sheet5!$A$40:$A$49</c:f>
              <c:strCache>
                <c:ptCount val="10"/>
                <c:pt idx="0">
                  <c:v>ข้าว</c:v>
                </c:pt>
                <c:pt idx="1">
                  <c:v>ยางพารา</c:v>
                </c:pt>
                <c:pt idx="2">
                  <c:v>ปาล์มน้ำมัน</c:v>
                </c:pt>
                <c:pt idx="3">
                  <c:v>ข้าวโพดเลี้ยงสัตว์</c:v>
                </c:pt>
                <c:pt idx="4">
                  <c:v>มันสำปะหลัง</c:v>
                </c:pt>
                <c:pt idx="5">
                  <c:v>ลำไย</c:v>
                </c:pt>
                <c:pt idx="6">
                  <c:v>กาแฟ</c:v>
                </c:pt>
                <c:pt idx="7">
                  <c:v>อ้อย</c:v>
                </c:pt>
                <c:pt idx="8">
                  <c:v>โคเนื้อ</c:v>
                </c:pt>
                <c:pt idx="9">
                  <c:v>อื่นๆ</c:v>
                </c:pt>
              </c:strCache>
            </c:strRef>
          </c:cat>
          <c:val>
            <c:numRef>
              <c:f>Sheet5!$B$40:$B$49</c:f>
              <c:numCache>
                <c:formatCode>General</c:formatCode>
                <c:ptCount val="10"/>
                <c:pt idx="0">
                  <c:v>289</c:v>
                </c:pt>
                <c:pt idx="1">
                  <c:v>258</c:v>
                </c:pt>
                <c:pt idx="2">
                  <c:v>58</c:v>
                </c:pt>
                <c:pt idx="3">
                  <c:v>62</c:v>
                </c:pt>
                <c:pt idx="4">
                  <c:v>60</c:v>
                </c:pt>
                <c:pt idx="5">
                  <c:v>28</c:v>
                </c:pt>
                <c:pt idx="6">
                  <c:v>23</c:v>
                </c:pt>
                <c:pt idx="7">
                  <c:v>116</c:v>
                </c:pt>
                <c:pt idx="8">
                  <c:v>139</c:v>
                </c:pt>
                <c:pt idx="9">
                  <c:v>1368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1AF-4193-91A2-9DABEE45F0E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86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TH SarabunPSK" pitchFamily="34" charset="-34"/>
          <a:cs typeface="TH SarabunPSK" pitchFamily="34" charset="-34"/>
        </a:defRPr>
      </a:pPr>
      <a:endParaRPr lang="th-TH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218390229043308"/>
          <c:y val="0.27902050546205043"/>
          <c:w val="0.44346456692913389"/>
          <c:h val="0.6310843412986404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5933803187161224E-2"/>
                  <c:y val="-6.47117884543718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8C7-4A03-AB80-2AB86FEC49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6417802703119981E-2"/>
                  <c:y val="-4.0161004803424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8C7-4A03-AB80-2AB86FEC49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188609174250673E-2"/>
                  <c:y val="1.89312301165590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8C7-4A03-AB80-2AB86FEC49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562952484675505E-2"/>
                  <c:y val="-3.425752767285212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8C7-4A03-AB80-2AB86FEC49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0928941910877994E-2"/>
                  <c:y val="5.494442880561271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8C7-4A03-AB80-2AB86FEC49B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2041277034329373E-2"/>
                  <c:y val="-3.31928748027870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8C7-4A03-AB80-2AB86FEC49B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9.7307311943717681E-3"/>
                  <c:y val="6.16240853357371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8C7-4A03-AB80-2AB86FEC49B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097930723683387E-2"/>
                  <c:y val="-0.182867328820468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8C7-4A03-AB80-2AB86FEC49B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6.6157171530029341E-2"/>
                  <c:y val="-6.55807740809519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8C7-4A03-AB80-2AB86FEC49BF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Sheet2!$A$77:$A$90</c:f>
              <c:strCache>
                <c:ptCount val="14"/>
                <c:pt idx="0">
                  <c:v>กระเทียม</c:v>
                </c:pt>
                <c:pt idx="1">
                  <c:v>ไก่เนื้อ</c:v>
                </c:pt>
                <c:pt idx="2">
                  <c:v>ตลาด</c:v>
                </c:pt>
                <c:pt idx="3">
                  <c:v>บริการ</c:v>
                </c:pt>
                <c:pt idx="4">
                  <c:v>ปลา</c:v>
                </c:pt>
                <c:pt idx="5">
                  <c:v>ผลไม้</c:v>
                </c:pt>
                <c:pt idx="6">
                  <c:v>ผลไม้แปรรูป</c:v>
                </c:pt>
                <c:pt idx="7">
                  <c:v>ผัก</c:v>
                </c:pt>
                <c:pt idx="8">
                  <c:v>พืช</c:v>
                </c:pt>
                <c:pt idx="9">
                  <c:v>มะพร้าว</c:v>
                </c:pt>
                <c:pt idx="10">
                  <c:v>ไม้ดอกไม้ประดับ</c:v>
                </c:pt>
                <c:pt idx="11">
                  <c:v>สัตว์</c:v>
                </c:pt>
                <c:pt idx="12">
                  <c:v>สุกร</c:v>
                </c:pt>
                <c:pt idx="13">
                  <c:v>เห็ด</c:v>
                </c:pt>
              </c:strCache>
            </c:strRef>
          </c:cat>
          <c:val>
            <c:numRef>
              <c:f>Sheet2!$B$77:$B$90</c:f>
              <c:numCache>
                <c:formatCode>General</c:formatCode>
                <c:ptCount val="14"/>
                <c:pt idx="0">
                  <c:v>57</c:v>
                </c:pt>
                <c:pt idx="1">
                  <c:v>44</c:v>
                </c:pt>
                <c:pt idx="2">
                  <c:v>104</c:v>
                </c:pt>
                <c:pt idx="3">
                  <c:v>85</c:v>
                </c:pt>
                <c:pt idx="4">
                  <c:v>103</c:v>
                </c:pt>
                <c:pt idx="5">
                  <c:v>123</c:v>
                </c:pt>
                <c:pt idx="6">
                  <c:v>42</c:v>
                </c:pt>
                <c:pt idx="7">
                  <c:v>134</c:v>
                </c:pt>
                <c:pt idx="8">
                  <c:v>277</c:v>
                </c:pt>
                <c:pt idx="9">
                  <c:v>18</c:v>
                </c:pt>
                <c:pt idx="10">
                  <c:v>42</c:v>
                </c:pt>
                <c:pt idx="11">
                  <c:v>175</c:v>
                </c:pt>
                <c:pt idx="12">
                  <c:v>106</c:v>
                </c:pt>
                <c:pt idx="13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8C7-4A03-AB80-2AB86FEC49B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latin typeface="TH SarabunPSK" pitchFamily="34" charset="-34"/>
          <a:cs typeface="TH SarabunPSK" pitchFamily="34" charset="-34"/>
        </a:defRPr>
      </a:pPr>
      <a:endParaRPr lang="th-TH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C5357-B851-4155-8B27-4E87023E4AC8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0713" y="4415531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574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70159" y="8829574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C5275-653A-482F-B505-9EBB820C95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54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A1CD-C2F0-4466-ACF8-57D9E7C6033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A1CD-C2F0-4466-ACF8-57D9E7C6033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9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B183-4AB9-41E2-804C-0C69FB7DEF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DFB3-C170-4782-88C8-87186E8AE5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3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F3FD-C9F3-464B-B942-69F8BD316D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82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5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4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7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78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9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81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8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2DC7-1D6B-4B53-BB9E-787DE11BCA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63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5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26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43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9212-C20F-46B9-9C05-596C469994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04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1FB3-32DE-4500-9FC1-6427A2C105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69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F318-194F-493E-AE0D-C26F43459A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93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8174-B0D2-4FC8-8F59-BB5DDDAC25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26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E664-E6DA-4B9E-874A-8F87C7E07F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3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8EBF-E455-4FC4-83EA-7200A22FAB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86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038E-9C0A-4554-A147-4141FB65C4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2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9651-E14B-47D9-8D34-CE84AD823F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99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A9DE-D5D7-4AD6-8E8F-1420F7CFCF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30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9E98-FA65-45B4-85A3-6E6BF4C2E9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58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03E3-7E82-4921-91FC-92AF86C04D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3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7A53-5D8A-44CC-B298-AB5B2B5669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5142-B49E-48D2-8584-DE812986F1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84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A6CF-5291-448B-9E21-28D2FC6409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07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7F2A-6EAF-461D-BD76-264A7D91D2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94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AD5C-AE71-477F-BA93-AB5865C8ED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76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7D63-330C-47B9-870B-5FE9D37C49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73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EA52-4E22-4491-A919-413D8EBC00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3525-623E-4BB4-A1D0-400EE4F7D6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05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B6BC-406A-44A9-BC08-B30BC6EB37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62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F621-B399-420E-89AC-4C297600B3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24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A7BD-38E6-45F4-87A8-55FC750C3C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77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8E7A-A5B0-4EF5-BB3D-92618811F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20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5A9F-4E30-47B9-838B-89922BD0DC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665D-EFE5-48C3-822E-53E95C13F9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4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5213-CDE9-4165-8B9E-8492333161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0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0047-D4CA-4A2E-B3F1-EAA24BBB8F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8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0995-D08E-4033-94B6-B1E41A92E7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3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5E8B-BD89-4FC6-BD2D-F85A5AE5ED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4DCB86-0CA9-48CA-8F63-44ACD5C2A0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4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E85022-62B8-44AC-AF12-B1E9507D9A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8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78AD46D-81E0-4315-8E28-BE1C942D10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2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openxmlformats.org/officeDocument/2006/relationships/image" Target="../media/image12.jpeg"/><Relationship Id="rId15" Type="http://schemas.openxmlformats.org/officeDocument/2006/relationships/image" Target="../media/image20.png"/><Relationship Id="rId10" Type="http://schemas.openxmlformats.org/officeDocument/2006/relationships/image" Target="../media/image4.png"/><Relationship Id="rId4" Type="http://schemas.openxmlformats.org/officeDocument/2006/relationships/image" Target="../media/image9.gif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195736" y="2780928"/>
            <a:ext cx="6913418" cy="1152128"/>
          </a:xfrm>
        </p:spPr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ea typeface="TH SarabunPSK" charset="0"/>
                <a:cs typeface="TH SarabunPSK" pitchFamily="34" charset="-34"/>
              </a:rPr>
              <a:t>มาตรการให้ความช่วยเหลือเกษตรกรผู้มีรายได้น้อย</a:t>
            </a:r>
            <a:br>
              <a:rPr lang="th-TH" sz="3600" b="1" dirty="0">
                <a:latin typeface="TH SarabunPSK" pitchFamily="34" charset="-34"/>
                <a:ea typeface="TH SarabunPSK" charset="0"/>
                <a:cs typeface="TH SarabunPSK" pitchFamily="34" charset="-34"/>
              </a:rPr>
            </a:br>
            <a:r>
              <a:rPr lang="th-TH" sz="3600" b="1" dirty="0">
                <a:latin typeface="TH SarabunPSK" pitchFamily="34" charset="-34"/>
                <a:ea typeface="TH SarabunPSK" charset="0"/>
                <a:cs typeface="TH SarabunPSK" pitchFamily="34" charset="-34"/>
              </a:rPr>
              <a:t>ที่ลงทะเบียนเพื่อสวัสดิการแห่งรัฐ ปี 2560</a:t>
            </a:r>
            <a:br>
              <a:rPr lang="th-TH" sz="3600" b="1" dirty="0">
                <a:latin typeface="TH SarabunPSK" pitchFamily="34" charset="-34"/>
                <a:ea typeface="TH SarabunPSK" charset="0"/>
                <a:cs typeface="TH SarabunPSK" pitchFamily="34" charset="-34"/>
              </a:rPr>
            </a:br>
            <a:r>
              <a:rPr lang="th-TH" sz="3600" b="1" dirty="0">
                <a:latin typeface="TH SarabunPSK" pitchFamily="34" charset="-34"/>
                <a:ea typeface="TH SarabunPSK" charset="0"/>
                <a:cs typeface="TH SarabunPSK" pitchFamily="34" charset="-34"/>
              </a:rPr>
              <a:t>ผ่านระบบ ธ.ก.ส.</a:t>
            </a:r>
            <a:endParaRPr lang="en-US" sz="3600" b="1" dirty="0">
              <a:latin typeface="TH SarabunPSK" pitchFamily="34" charset="-34"/>
              <a:ea typeface="TH SarabunPSK" charset="0"/>
              <a:cs typeface="TH SarabunPSK" pitchFamily="34" charset="-34"/>
            </a:endParaRPr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2883049" y="3946283"/>
            <a:ext cx="5482403" cy="582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prstClr val="black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80112" y="2689757"/>
            <a:ext cx="3490723" cy="227696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TextBox 52"/>
          <p:cNvSpPr txBox="1"/>
          <p:nvPr/>
        </p:nvSpPr>
        <p:spPr>
          <a:xfrm>
            <a:off x="395535" y="1674094"/>
            <a:ext cx="1584177" cy="107721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สช.แก้ไขหนี้นอกระบบของเกษตรและบุคคลในครัวเรือน ระยะที่ 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(ไม่เกิน 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150,000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บาท/ราย)</a:t>
            </a:r>
            <a:b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จำนวน 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350,000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algn="ctr" defTabSz="457200"/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วงเงิน 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19,000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ลบ. (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96396" y="4011449"/>
            <a:ext cx="1583316" cy="89255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สช.รายย่อยเพื่อใช้จ่ายฉุกเฉิน ระยะที่ 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200,000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วงเงิน 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10,000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ลบ. (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ปี)</a:t>
            </a:r>
          </a:p>
        </p:txBody>
      </p:sp>
      <p:sp>
        <p:nvSpPr>
          <p:cNvPr id="93" name="วงรี 10"/>
          <p:cNvSpPr/>
          <p:nvPr/>
        </p:nvSpPr>
        <p:spPr>
          <a:xfrm>
            <a:off x="214940" y="4176503"/>
            <a:ext cx="323240" cy="2769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9</a:t>
            </a:r>
            <a:endParaRPr lang="th-TH" sz="1800" dirty="0">
              <a:solidFill>
                <a:prstClr val="white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E2E4193-D46C-452B-8383-2ADC5926BC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38258" y="3054126"/>
          <a:ext cx="3172700" cy="1850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350">
                  <a:extLst>
                    <a:ext uri="{9D8B030D-6E8A-4147-A177-3AD203B41FA5}">
                      <a16:colId xmlns="" xmlns:a16="http://schemas.microsoft.com/office/drawing/2014/main" val="1364505548"/>
                    </a:ext>
                  </a:extLst>
                </a:gridCol>
                <a:gridCol w="1586350">
                  <a:extLst>
                    <a:ext uri="{9D8B030D-6E8A-4147-A177-3AD203B41FA5}">
                      <a16:colId xmlns="" xmlns:a16="http://schemas.microsoft.com/office/drawing/2014/main" val="3435683717"/>
                    </a:ext>
                  </a:extLst>
                </a:gridCol>
              </a:tblGrid>
              <a:tr h="50963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สินเชื่อ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SMAEs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48,000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ลบ.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องค์ความรู้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4126833"/>
                  </a:ext>
                </a:extLst>
              </a:tr>
              <a:tr h="50963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สินเชื่อท่องเที่ยวชุมชน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,000 ลบ.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ตลาดประชารัฐ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9907760"/>
                  </a:ext>
                </a:extLst>
              </a:tr>
              <a:tr h="509631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เครือข่ายประชารัฐ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15803"/>
                  </a:ext>
                </a:extLst>
              </a:tr>
            </a:tbl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395536" y="2851770"/>
            <a:ext cx="1584176" cy="107721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11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สช. กทบ.และ สถช.เพื่อป้องกัน/แก้ไขหนี้นอกระบบ</a:t>
            </a:r>
          </a:p>
          <a:p>
            <a:pPr algn="ctr" defTabSz="457200"/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(ไม่เกิน 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50,000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บาทราย) </a:t>
            </a:r>
            <a:b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50,000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algn="ctr" defTabSz="457200"/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วงเงิน 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1,000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ลบ. (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ปี)</a:t>
            </a:r>
          </a:p>
        </p:txBody>
      </p:sp>
      <p:sp>
        <p:nvSpPr>
          <p:cNvPr id="102" name="วงรี 10"/>
          <p:cNvSpPr/>
          <p:nvPr/>
        </p:nvSpPr>
        <p:spPr>
          <a:xfrm>
            <a:off x="233915" y="3128768"/>
            <a:ext cx="323240" cy="276999"/>
          </a:xfrm>
          <a:prstGeom prst="ellipse">
            <a:avLst/>
          </a:prstGeom>
          <a:solidFill>
            <a:srgbClr val="12AA4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8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129" name="วงรี 10"/>
          <p:cNvSpPr/>
          <p:nvPr/>
        </p:nvSpPr>
        <p:spPr>
          <a:xfrm>
            <a:off x="233915" y="2131402"/>
            <a:ext cx="323240" cy="276999"/>
          </a:xfrm>
          <a:prstGeom prst="ellipse">
            <a:avLst/>
          </a:prstGeom>
          <a:solidFill>
            <a:srgbClr val="12AA4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7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5F63D65-5FED-4DE1-98DF-CAB0D5A5F637}"/>
              </a:ext>
            </a:extLst>
          </p:cNvPr>
          <p:cNvSpPr txBox="1"/>
          <p:nvPr/>
        </p:nvSpPr>
        <p:spPr>
          <a:xfrm>
            <a:off x="5364088" y="556663"/>
            <a:ext cx="1944216" cy="1015663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ลูกค้า ธ.ก.ส.(ไม่มีหนี้)  </a:t>
            </a:r>
          </a:p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จำนวน 2,575,190 ราย</a:t>
            </a:r>
          </a:p>
          <a:p>
            <a:pPr algn="ctr"/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F0E94CE-F7F6-4385-83C8-2F037871B7B3}"/>
              </a:ext>
            </a:extLst>
          </p:cNvPr>
          <p:cNvSpPr txBox="1"/>
          <p:nvPr/>
        </p:nvSpPr>
        <p:spPr>
          <a:xfrm>
            <a:off x="7378434" y="556662"/>
            <a:ext cx="1692401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ไม่เป็นลูกค้า ธ.ก.ส.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จำนวน 376,828 ราย</a:t>
            </a:r>
          </a:p>
          <a:p>
            <a:pPr algn="ctr"/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74A2DA5-53F2-4FC1-8792-5A2AFB509571}"/>
              </a:ext>
            </a:extLst>
          </p:cNvPr>
          <p:cNvSpPr txBox="1"/>
          <p:nvPr/>
        </p:nvSpPr>
        <p:spPr>
          <a:xfrm>
            <a:off x="57634" y="556664"/>
            <a:ext cx="2112826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หนี้นอกระบบ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รวม 448,496 ราย 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มูลหนี้ 26,515 ลบ.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2FCAD3E-F05C-49BC-B8E9-52D0D500F1E8}"/>
              </a:ext>
            </a:extLst>
          </p:cNvPr>
          <p:cNvSpPr txBox="1"/>
          <p:nvPr/>
        </p:nvSpPr>
        <p:spPr>
          <a:xfrm>
            <a:off x="2267744" y="556663"/>
            <a:ext cx="3024336" cy="1015663"/>
          </a:xfrm>
          <a:prstGeom prst="rect">
            <a:avLst/>
          </a:prstGeom>
          <a:solidFill>
            <a:srgbClr val="66FF66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ลูกค้า ธ.</a:t>
            </a:r>
            <a:r>
              <a:rPr lang="th-TH" sz="2000" b="1" u="sng" dirty="0" err="1">
                <a:latin typeface="TH SarabunPSK" pitchFamily="34" charset="-34"/>
                <a:cs typeface="TH SarabunPSK" pitchFamily="34" charset="-34"/>
              </a:rPr>
              <a:t>ก.ส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. (มีหนี้)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จำนวน 1,007,012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หนี้ 201,384 ลบ.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7504" y="1572327"/>
            <a:ext cx="0" cy="2751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6481" y="4315003"/>
            <a:ext cx="12641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22703" y="2256008"/>
            <a:ext cx="12641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16482" y="3253838"/>
            <a:ext cx="12641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599296" y="1798946"/>
            <a:ext cx="1149168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รับขึ้นทะเบียน</a:t>
            </a:r>
            <a:b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เป็นลูกค้า ธกส.</a:t>
            </a:r>
          </a:p>
        </p:txBody>
      </p:sp>
      <p:pic>
        <p:nvPicPr>
          <p:cNvPr id="78" name="รูปภาพ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13040"/>
            <a:ext cx="505933" cy="45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5868144" y="1798946"/>
            <a:ext cx="1149168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สนับสนุนเงินทุน</a:t>
            </a:r>
            <a:b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เพื่อประกอบอาชีพ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699792" y="1674094"/>
            <a:ext cx="2592288" cy="461665"/>
          </a:xfrm>
          <a:prstGeom prst="rect">
            <a:avLst/>
          </a:prstGeom>
          <a:solidFill>
            <a:srgbClr val="99FF66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โครงการปรับปรุงโครงสร้างหนี้ของผู้มีรายได้น้อยในระบบ ธกส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535,137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 มูลหนี้ 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126,798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ลบ.</a:t>
            </a:r>
            <a:r>
              <a:rPr lang="en-US" sz="1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endParaRPr lang="th-TH" sz="1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1123" y="5581689"/>
            <a:ext cx="2592289" cy="1015663"/>
          </a:xfrm>
          <a:prstGeom prst="rect">
            <a:avLst/>
          </a:prstGeom>
          <a:solidFill>
            <a:srgbClr val="99FF66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โครงการชำระดีมีคืน</a:t>
            </a:r>
          </a:p>
          <a:p>
            <a:pPr algn="ctr" defTabSz="457200"/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(คืน ดบ.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30%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ของ ดบ.ที่ได้รับชำระแล้ว) </a:t>
            </a:r>
            <a:b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2.3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ล้านราย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(ผู้มีรายได้น้อยที่เป็นหนี้ปกติ 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371,918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ราย) </a:t>
            </a:r>
            <a:b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วงเงิน </a:t>
            </a:r>
            <a:r>
              <a:rPr lang="th-TH" sz="12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ดบ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ที่คืน 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4,620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ลบ. </a:t>
            </a:r>
          </a:p>
        </p:txBody>
      </p:sp>
      <p:sp>
        <p:nvSpPr>
          <p:cNvPr id="89" name="วงรี 10"/>
          <p:cNvSpPr/>
          <p:nvPr/>
        </p:nvSpPr>
        <p:spPr>
          <a:xfrm>
            <a:off x="2232536" y="5618658"/>
            <a:ext cx="323240" cy="276999"/>
          </a:xfrm>
          <a:prstGeom prst="ellipse">
            <a:avLst/>
          </a:prstGeom>
          <a:solidFill>
            <a:srgbClr val="12AA4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6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98" name="วงรี 10"/>
          <p:cNvSpPr/>
          <p:nvPr/>
        </p:nvSpPr>
        <p:spPr>
          <a:xfrm>
            <a:off x="2537311" y="1772816"/>
            <a:ext cx="323240" cy="276999"/>
          </a:xfrm>
          <a:prstGeom prst="ellipse">
            <a:avLst/>
          </a:prstGeom>
          <a:solidFill>
            <a:srgbClr val="12AA4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5</a:t>
            </a:r>
            <a:endParaRPr lang="th-TH" sz="1800" dirty="0">
              <a:solidFill>
                <a:prstClr val="white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402044" y="1572327"/>
            <a:ext cx="24055" cy="401691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2426099" y="1897422"/>
            <a:ext cx="12641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029581" y="4077072"/>
            <a:ext cx="2304257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457200"/>
            <a:r>
              <a:rPr lang="th-TH" sz="12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กลุ่มที่มีหนี้ภาระหนัก (หนี้ไม่เกิน</a:t>
            </a:r>
            <a:r>
              <a:rPr lang="en-US" sz="12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300,000</a:t>
            </a:r>
            <a:r>
              <a:rPr lang="th-TH" sz="12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บาท)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383,157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 มูลหนี้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52,605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ลบ. </a:t>
            </a:r>
            <a:b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พักชำระ </a:t>
            </a:r>
            <a:r>
              <a:rPr lang="th-TH" sz="120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ดบ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.เดิม </a:t>
            </a:r>
            <a:b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พักชำระต้นเงิน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 นำต้นเงิน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50%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มาปรับปรุงโครงสร้างหนี้ กำหนดชำระคืนไม่เกิน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b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20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ดบ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ใหม่ใน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ปีแรก เกษตรกรไม่ต้องชำระ โดย </a:t>
            </a:r>
            <a:b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ธ.</a:t>
            </a:r>
            <a:r>
              <a:rPr lang="th-TH" sz="120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ก.ส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รับภาระ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4%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ต่อปี ประมาณ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3,847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ลบ. และขอรัฐบาลชดเชย </a:t>
            </a:r>
            <a:r>
              <a:rPr lang="th-TH" sz="120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ดบ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3%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ต่อปี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วงเงินงบประมาณ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3,158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ลบ. ตั้งแต่ปีที่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เป็นต้นไปคิดอัตรา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MRR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ถ้าชำระต้นเงินได้ ให้ยก </a:t>
            </a:r>
            <a:r>
              <a:rPr lang="th-TH" sz="120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ดบ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50%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ต้นเงินที่เหลืออีก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50%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sz="120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ดบ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เดิมที่เหลือ</a:t>
            </a:r>
            <a:b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ให้นำมาปรับปรุงโครงสร้างหนี้ใหม่ </a:t>
            </a:r>
            <a:endParaRPr lang="th-TH" sz="1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030997" y="2180062"/>
            <a:ext cx="2304256" cy="17389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457200"/>
            <a:r>
              <a:rPr lang="th-TH" sz="11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กลุ่มที่มีหนี้ภาระหนัก (หนี้มากกว่า</a:t>
            </a:r>
            <a:r>
              <a:rPr lang="en-US" sz="11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300,000</a:t>
            </a:r>
            <a:r>
              <a:rPr lang="th-TH" sz="11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บาท)</a:t>
            </a:r>
            <a:r>
              <a:rPr lang="th-TH" sz="11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151,980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 มูลหนี้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74,193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ลบ. </a:t>
            </a:r>
            <a:b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พักชำระ </a:t>
            </a:r>
            <a:r>
              <a:rPr lang="th-TH" sz="120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ดบ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.เดิม </a:t>
            </a:r>
            <a:b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พักชำระต้นเงิน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 นำต้นเงิน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50%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 ปรับปรุงโครงสร้างหนี้ กำหนดชำระคืนไม่เกิน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b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20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ดบ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ใหม่คิดอัตรา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MRR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ถ้าชำระต้นเงินได้ ให้ยก </a:t>
            </a:r>
            <a:r>
              <a:rPr lang="th-TH" sz="120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ดบ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เดิม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50%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ต้นเงินที่เหลืออีก </a:t>
            </a:r>
            <a:r>
              <a:rPr lang="en-US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50% 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sz="120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ดบ</a:t>
            </a: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เดิมที่เหลือ</a:t>
            </a:r>
            <a:b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ให้นำมาปรับปรุงโครงสร้างหนี้ใหม่ </a:t>
            </a:r>
            <a:endParaRPr lang="th-TH" sz="1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flipV="1">
            <a:off x="2786138" y="3041936"/>
            <a:ext cx="227443" cy="759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2790231" y="5202486"/>
            <a:ext cx="201685" cy="28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2786138" y="2135759"/>
            <a:ext cx="7161" cy="30667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615193"/>
              </p:ext>
            </p:extLst>
          </p:nvPr>
        </p:nvGraphicFramePr>
        <p:xfrm>
          <a:off x="5706611" y="3853788"/>
          <a:ext cx="3177356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39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39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539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39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39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0667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Left Brace 49"/>
          <p:cNvSpPr/>
          <p:nvPr/>
        </p:nvSpPr>
        <p:spPr>
          <a:xfrm rot="5400000">
            <a:off x="6018421" y="3228015"/>
            <a:ext cx="216023" cy="89150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TextBox 50"/>
          <p:cNvSpPr txBox="1"/>
          <p:nvPr/>
        </p:nvSpPr>
        <p:spPr>
          <a:xfrm>
            <a:off x="5706611" y="3205716"/>
            <a:ext cx="822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พักหนี้ </a:t>
            </a:r>
            <a:r>
              <a:rPr lang="en-US" sz="1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</a:p>
        </p:txBody>
      </p:sp>
      <p:sp>
        <p:nvSpPr>
          <p:cNvPr id="158" name="Left Brace 157"/>
          <p:cNvSpPr/>
          <p:nvPr/>
        </p:nvSpPr>
        <p:spPr>
          <a:xfrm rot="5400000">
            <a:off x="7662925" y="2552166"/>
            <a:ext cx="180446" cy="22436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9" name="TextBox 158"/>
          <p:cNvSpPr txBox="1"/>
          <p:nvPr/>
        </p:nvSpPr>
        <p:spPr>
          <a:xfrm>
            <a:off x="6948264" y="3209762"/>
            <a:ext cx="1529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ปปน.ต้นเงิน 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50%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MRR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516216" y="4194374"/>
            <a:ext cx="2424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ชำระหนี้ได้ตามแผน (ปปน.)</a:t>
            </a:r>
          </a:p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ลดดอกเบี้ยเดิม 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50%</a:t>
            </a:r>
          </a:p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นำต้นเงินที่เหลืออีก 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50%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นำมา ปปน.ใหม่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6182793" y="2734469"/>
            <a:ext cx="2637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ยกดอกเบี้ยเดิมก่อนเข้าร่วมโครงการพักหนี้ไปไว้ปีที่ </a:t>
            </a:r>
            <a:r>
              <a:rPr lang="en-US" sz="1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endParaRPr lang="th-TH" sz="14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9" name="Elbow Connector 78"/>
          <p:cNvCxnSpPr>
            <a:stCxn id="51" idx="0"/>
          </p:cNvCxnSpPr>
          <p:nvPr/>
        </p:nvCxnSpPr>
        <p:spPr>
          <a:xfrm rot="5400000" flipH="1" flipV="1">
            <a:off x="7413092" y="1743845"/>
            <a:ext cx="166667" cy="2757076"/>
          </a:xfrm>
          <a:prstGeom prst="bentConnector2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8874963" y="3039049"/>
            <a:ext cx="0" cy="52670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Down Arrow 164"/>
          <p:cNvSpPr/>
          <p:nvPr/>
        </p:nvSpPr>
        <p:spPr>
          <a:xfrm rot="16200000">
            <a:off x="5258466" y="3231716"/>
            <a:ext cx="417713" cy="21602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25" name="Elbow Connector 1024"/>
          <p:cNvCxnSpPr/>
          <p:nvPr/>
        </p:nvCxnSpPr>
        <p:spPr>
          <a:xfrm>
            <a:off x="6627901" y="4188514"/>
            <a:ext cx="2247063" cy="275308"/>
          </a:xfrm>
          <a:prstGeom prst="bentConnector3">
            <a:avLst>
              <a:gd name="adj1" fmla="val -291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/>
          <p:nvPr/>
        </p:nvCxnSpPr>
        <p:spPr>
          <a:xfrm flipV="1">
            <a:off x="8874963" y="4226288"/>
            <a:ext cx="1" cy="23753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5-Point Star 178"/>
          <p:cNvSpPr/>
          <p:nvPr/>
        </p:nvSpPr>
        <p:spPr>
          <a:xfrm>
            <a:off x="961058" y="95436"/>
            <a:ext cx="305978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cxnSp>
        <p:nvCxnSpPr>
          <p:cNvPr id="7" name="Elbow Connector 6"/>
          <p:cNvCxnSpPr>
            <a:stCxn id="78" idx="0"/>
            <a:endCxn id="61" idx="2"/>
          </p:cNvCxnSpPr>
          <p:nvPr/>
        </p:nvCxnSpPr>
        <p:spPr>
          <a:xfrm rot="5400000" flipH="1" flipV="1">
            <a:off x="7564584" y="1352989"/>
            <a:ext cx="440715" cy="87938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8" idx="0"/>
            <a:endCxn id="60" idx="2"/>
          </p:cNvCxnSpPr>
          <p:nvPr/>
        </p:nvCxnSpPr>
        <p:spPr>
          <a:xfrm rot="16200000" flipV="1">
            <a:off x="6620365" y="1288157"/>
            <a:ext cx="440714" cy="1009051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67544" y="5330626"/>
            <a:ext cx="1601672" cy="30777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มติ ครม. 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26 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ธ.ค.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2560</a:t>
            </a:r>
            <a:endParaRPr lang="th-TH" sz="1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มาตรการที่ 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ลดภาระหนี้สินในระบบและนอกระบบ (โครงการ 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6 7 8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ctr" defTabSz="457200"/>
            <a:endParaRPr lang="th-TH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044" y="984794"/>
            <a:ext cx="8496436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u="sng" dirty="0">
                <a:latin typeface="TH SarabunPSK" pitchFamily="34" charset="-34"/>
                <a:cs typeface="TH SarabunPSK" pitchFamily="34" charset="-34"/>
              </a:rPr>
              <a:t>พัฒนาอาชีพเสริมเพิ่มรายได้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				จำนวน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   784,000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ราย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1.1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สินเชื่อปรับเปลี่ยนการผลิตฯ (กลุ่ม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/XYZ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)	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45,000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ลบ. 		จำนวน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    384,000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ราย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1.2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สินเชื่อพัฒนาอาชีพฯ (รายคน)	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                20,000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ลบ.                 	จำนวน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     400,000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ราย</a:t>
            </a:r>
          </a:p>
          <a:p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800" b="1" u="sng" dirty="0">
                <a:latin typeface="TH SarabunPSK" pitchFamily="34" charset="-34"/>
                <a:cs typeface="TH SarabunPSK" pitchFamily="34" charset="-34"/>
              </a:rPr>
              <a:t>มาตรการจัดการหนี้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                                                    	จำนวน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3,385,137 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ราย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2.1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สินเชื่อแก้ไขหนี้นอกระบบ (ธ.ก.ส.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กทบ)	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20,000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ลบ.  		จำนวน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     350,000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ราย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2.2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สินเชื่อรายย่อยเพื่อใช้จ่ายฉุกเฉิน (ป้องกัน)	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10,000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ลบ.		จำนวน      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200,000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ราย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2.3 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ลดภาระหนี้ 					จำนวน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    2,835,137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ราย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1)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พักชำระหนี้และปปน.ที่มีหนี้เป็นภาระหนัก(ผู้มีรายได้น้อยฯ)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126,798 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ลบ.จำนวน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535,137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ราย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2)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ลดภาระหนี้ ธ.ก.ส. ผ่านโครงการชำระดีมีคืน (ผู้มีรายได้น้อยฯ 371,918 ราย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ลูกค้าดี)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220,000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ลบ. จำนวน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2,300,000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ราย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044" y="3878629"/>
            <a:ext cx="8496436" cy="523220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ธ.ก.ส. สนับสนุนสินเชื่อ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95,000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ล้านบาท (ภายใน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ปี)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33265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เกษตรได้รับประโยชน์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4,169,137</a:t>
            </a:r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ราย</a:t>
            </a:r>
          </a:p>
        </p:txBody>
      </p:sp>
      <p:sp>
        <p:nvSpPr>
          <p:cNvPr id="8" name="Down Arrow 7"/>
          <p:cNvSpPr/>
          <p:nvPr/>
        </p:nvSpPr>
        <p:spPr>
          <a:xfrm rot="10800000">
            <a:off x="4217318" y="3590596"/>
            <a:ext cx="853380" cy="22028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4694259" y="4814733"/>
            <a:ext cx="2248907" cy="1569660"/>
          </a:xfrm>
          <a:prstGeom prst="rect">
            <a:avLst/>
          </a:prstGeom>
          <a:solidFill>
            <a:srgbClr val="D9FDC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ธ.ก.ส. </a:t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รับภาระค่าใช้จ่าย</a:t>
            </a:r>
          </a:p>
          <a:p>
            <a:pPr algn="ct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11,137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ลบ.</a:t>
            </a:r>
          </a:p>
          <a:p>
            <a:pPr algn="ctr"/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9802" y="4814734"/>
            <a:ext cx="234445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ขอรับการสนับสนุนงบประมาณจากรัฐบาล</a:t>
            </a:r>
          </a:p>
          <a:p>
            <a:pPr algn="ct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8,033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ลบ.</a:t>
            </a:r>
          </a:p>
        </p:txBody>
      </p:sp>
      <p:sp>
        <p:nvSpPr>
          <p:cNvPr id="11" name="Down Arrow 10"/>
          <p:cNvSpPr/>
          <p:nvPr/>
        </p:nvSpPr>
        <p:spPr>
          <a:xfrm rot="10800000">
            <a:off x="5436097" y="4530767"/>
            <a:ext cx="853380" cy="211957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Down Arrow 11"/>
          <p:cNvSpPr/>
          <p:nvPr/>
        </p:nvSpPr>
        <p:spPr>
          <a:xfrm rot="10800000">
            <a:off x="3070548" y="4530767"/>
            <a:ext cx="853380" cy="211957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349803" y="5960367"/>
            <a:ext cx="4602280" cy="523220"/>
          </a:xfrm>
          <a:prstGeom prst="rect">
            <a:avLst/>
          </a:prstGeom>
          <a:solidFill>
            <a:srgbClr val="12AA4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งบประมาณรวม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19,170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ล้านบาท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6457950" y="6160219"/>
            <a:ext cx="2057400" cy="365125"/>
          </a:xfrm>
        </p:spPr>
        <p:txBody>
          <a:bodyPr/>
          <a:lstStyle/>
          <a:p>
            <a:fld id="{1BE39F10-452E-4783-B762-8C0336A269F0}" type="slidenum">
              <a:rPr lang="th-TH" smtClean="0"/>
              <a:t>11</a:t>
            </a:fld>
            <a:endParaRPr lang="th-TH" dirty="0"/>
          </a:p>
        </p:txBody>
      </p:sp>
      <p:sp>
        <p:nvSpPr>
          <p:cNvPr id="16" name="สี่เหลี่ยมผืนผ้า 78"/>
          <p:cNvSpPr/>
          <p:nvPr/>
        </p:nvSpPr>
        <p:spPr>
          <a:xfrm>
            <a:off x="57634" y="-57001"/>
            <a:ext cx="9144000" cy="461665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anchor="t">
            <a:spAutoFit/>
          </a:bodyPr>
          <a:lstStyle/>
          <a:p>
            <a:pPr algn="ctr"/>
            <a:r>
              <a:rPr lang="th-TH" sz="2400" b="1" dirty="0">
                <a:effectLst>
                  <a:glow rad="139700">
                    <a:schemeClr val="bg1"/>
                  </a:glow>
                </a:effectLst>
                <a:latin typeface="TH SarabunPSK" pitchFamily="34" charset="-34"/>
                <a:cs typeface="TH SarabunPSK" pitchFamily="34" charset="-34"/>
              </a:rPr>
              <a:t>มาตรการให้ความช่วยเหลือเกษตรกรผู้มีรายได้น้อยที่ลงทะเบียนเพื่อสวัสดิการแห่งรัฐ ผ่านระบบ ธ.ก.ส.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39" y="6485274"/>
            <a:ext cx="4388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ไม่รวมงบประมาณอบรมครั้งที่ </a:t>
            </a:r>
            <a:r>
              <a:rPr lang="en-US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 ครั้งที่ </a:t>
            </a:r>
            <a:r>
              <a:rPr lang="en-US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20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76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EF5A7F08-748A-4F80-953D-1B4F1D8556DD}"/>
              </a:ext>
            </a:extLst>
          </p:cNvPr>
          <p:cNvSpPr txBox="1"/>
          <p:nvPr/>
        </p:nvSpPr>
        <p:spPr>
          <a:xfrm>
            <a:off x="14045186" y="1268760"/>
            <a:ext cx="2143154" cy="1015663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u="sng" dirty="0">
                <a:latin typeface="TH SarabunPSK" pitchFamily="34" charset="-34"/>
                <a:cs typeface="TH SarabunPSK" pitchFamily="34" charset="-34"/>
              </a:rPr>
              <a:t>ลูกค้า ธ.ก.ส.(ไม่มีหนี้)  </a:t>
            </a:r>
          </a:p>
          <a:p>
            <a:pPr algn="ctr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จำนวน 2,575,190 ราย</a:t>
            </a:r>
          </a:p>
          <a:p>
            <a:pPr algn="ctr"/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0762F560-152E-41FA-9479-9B6AA0CE9E05}"/>
              </a:ext>
            </a:extLst>
          </p:cNvPr>
          <p:cNvSpPr txBox="1"/>
          <p:nvPr/>
        </p:nvSpPr>
        <p:spPr>
          <a:xfrm>
            <a:off x="9684568" y="1268760"/>
            <a:ext cx="2194580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u="sng" dirty="0">
                <a:latin typeface="TH SarabunPSK" pitchFamily="34" charset="-34"/>
                <a:cs typeface="TH SarabunPSK" pitchFamily="34" charset="-34"/>
              </a:rPr>
              <a:t>ไม่เป็นลูกค้า ธ.ก.ส.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algn="ctr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จำนวน 376,828 ราย</a:t>
            </a:r>
          </a:p>
          <a:p>
            <a:pPr algn="ctr"/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8459361C-E645-416F-BE39-2EF2E19F6C61}"/>
              </a:ext>
            </a:extLst>
          </p:cNvPr>
          <p:cNvSpPr txBox="1"/>
          <p:nvPr/>
        </p:nvSpPr>
        <p:spPr>
          <a:xfrm>
            <a:off x="9684567" y="2687854"/>
            <a:ext cx="650377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รวม 448,496 ราย มูลหนี้ 26,515 ลบ.เฉลี่ยรายละ 59,520 บาท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AED6B3AF-488B-41EB-8108-32D4930F838E}"/>
              </a:ext>
            </a:extLst>
          </p:cNvPr>
          <p:cNvSpPr txBox="1"/>
          <p:nvPr/>
        </p:nvSpPr>
        <p:spPr>
          <a:xfrm>
            <a:off x="11880932" y="1256431"/>
            <a:ext cx="2194580" cy="1015663"/>
          </a:xfrm>
          <a:prstGeom prst="rect">
            <a:avLst/>
          </a:prstGeom>
          <a:solidFill>
            <a:srgbClr val="66FF66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u="sng" dirty="0">
                <a:latin typeface="TH SarabunPSK" pitchFamily="34" charset="-34"/>
                <a:cs typeface="TH SarabunPSK" pitchFamily="34" charset="-34"/>
              </a:rPr>
              <a:t>ลูกค้า ธ.</a:t>
            </a:r>
            <a:r>
              <a:rPr lang="th-TH" sz="2000" u="sng" dirty="0" err="1">
                <a:latin typeface="TH SarabunPSK" pitchFamily="34" charset="-34"/>
                <a:cs typeface="TH SarabunPSK" pitchFamily="34" charset="-34"/>
              </a:rPr>
              <a:t>ก.ส</a:t>
            </a:r>
            <a:r>
              <a:rPr lang="th-TH" sz="2000" u="sng" dirty="0">
                <a:latin typeface="TH SarabunPSK" pitchFamily="34" charset="-34"/>
                <a:cs typeface="TH SarabunPSK" pitchFamily="34" charset="-34"/>
              </a:rPr>
              <a:t>. (มีหนี้)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000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จำนวน 1,007,012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algn="ctr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หนี้ 201,384 ลบ.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194E3463-B699-4AB3-A02D-20DAF9B4697B}"/>
              </a:ext>
            </a:extLst>
          </p:cNvPr>
          <p:cNvSpPr txBox="1"/>
          <p:nvPr/>
        </p:nvSpPr>
        <p:spPr>
          <a:xfrm>
            <a:off x="9684568" y="2279919"/>
            <a:ext cx="6503771" cy="40011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หนี้นอกระบบ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5B259AB1-370D-4EE4-A9AF-FCD5C74D89AA}"/>
              </a:ext>
            </a:extLst>
          </p:cNvPr>
          <p:cNvSpPr txBox="1"/>
          <p:nvPr/>
        </p:nvSpPr>
        <p:spPr>
          <a:xfrm>
            <a:off x="9684569" y="850642"/>
            <a:ext cx="6503770" cy="400110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เกษตรกรขึ้นทะเบียนสวัสดิการภาครัฐจำนวน 3,959,030 ราย</a:t>
            </a:r>
          </a:p>
        </p:txBody>
      </p:sp>
      <p:sp>
        <p:nvSpPr>
          <p:cNvPr id="61" name="Left Brace 60"/>
          <p:cNvSpPr/>
          <p:nvPr/>
        </p:nvSpPr>
        <p:spPr>
          <a:xfrm rot="16200000">
            <a:off x="762180" y="6479774"/>
            <a:ext cx="216023" cy="138135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Rectangle 61"/>
          <p:cNvSpPr/>
          <p:nvPr/>
        </p:nvSpPr>
        <p:spPr>
          <a:xfrm>
            <a:off x="-108520" y="7278464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สำรวจ 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Demand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ผลผลิตการเกษตร</a:t>
            </a:r>
            <a:br>
              <a:rPr lang="th-TH" sz="1400" dirty="0">
                <a:latin typeface="TH SarabunPSK" pitchFamily="34" charset="-34"/>
                <a:cs typeface="TH SarabunPSK" pitchFamily="34" charset="-34"/>
              </a:rPr>
            </a:b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และแรงงานที่ต้องการ </a:t>
            </a:r>
          </a:p>
        </p:txBody>
      </p:sp>
      <p:sp>
        <p:nvSpPr>
          <p:cNvPr id="70" name="Left Brace 69"/>
          <p:cNvSpPr/>
          <p:nvPr/>
        </p:nvSpPr>
        <p:spPr>
          <a:xfrm rot="16200000">
            <a:off x="5767830" y="4858489"/>
            <a:ext cx="261613" cy="46915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4" name="Rectangle 93"/>
          <p:cNvSpPr/>
          <p:nvPr/>
        </p:nvSpPr>
        <p:spPr>
          <a:xfrm>
            <a:off x="2066577" y="6980559"/>
            <a:ext cx="1208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Personalized Plan</a:t>
            </a:r>
            <a:endParaRPr lang="th-TH" sz="1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6" name="Picture 2" descr="Image result for กระทรวงการคลัง">
            <a:extLst>
              <a:ext uri="{FF2B5EF4-FFF2-40B4-BE49-F238E27FC236}">
                <a16:creationId xmlns="" xmlns:a16="http://schemas.microsoft.com/office/drawing/2014/main" id="{E63A0549-7383-4B65-806A-CDA8297DF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84" y="7075404"/>
            <a:ext cx="375183" cy="3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5916" y="-99392"/>
            <a:ext cx="873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ขั้นตอนและกรอบระยะเวลาการ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ดำเนินงาน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707827"/>
              </p:ext>
            </p:extLst>
          </p:nvPr>
        </p:nvGraphicFramePr>
        <p:xfrm>
          <a:off x="143506" y="548680"/>
          <a:ext cx="8856987" cy="607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2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6085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4284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4284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4284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4284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ผู้รับผิดชอบ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ม.ค.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ก.พ.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มี.ค.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พ.ค.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มิ.ย.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ก.ค.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ส.ค.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ก.ย.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ต.ค.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พ.ย.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ธ.ค.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12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ประชุมเตรียมการและซักซ้อม</a:t>
                      </a:r>
                      <a:r>
                        <a:rPr lang="th-TH" sz="1200" dirty="0">
                          <a:latin typeface="TH SarabunPSK" pitchFamily="34" charset="-34"/>
                          <a:cs typeface="TH SarabunPSK" pitchFamily="34" charset="-34"/>
                        </a:rPr>
                        <a:t>โครงการ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คณะกรรมการ/อนุกรรมการ/คณะทำงานทุกระดับ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ความต้องการผลผลิต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การเกษตรของ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แต่ละพื้นที่และแรงงานที่ต้องการ ภายใต้นโยบายด้านการผลิตการเกษตรของกระทรวงเกษตรฯ 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200" b="1" u="sng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(เมนูอาชีพ)</a:t>
                      </a:r>
                      <a:endParaRPr lang="th-TH" sz="1200" b="1" u="sng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คณะอนุกรรมการระดับจังหวัด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สำรวจและอบรม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เกษตรกรผู้มีรายได้น้อยฯ 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ทุกราย (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ครั้งที่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3.1 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เกษตรกรที่มีหนี้กับ</a:t>
                      </a:r>
                      <a:r>
                        <a:rPr lang="th-TH" sz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ธ.ก.ส.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1,007,012 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3.2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เกษตรกรที่ไม่มีหนี้กับ ธ.ก.ส. จำนวน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2,952,018 </a:t>
                      </a:r>
                      <a:r>
                        <a:rPr lang="th-TH" sz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</a:t>
                      </a:r>
                      <a:endParaRPr lang="th-TH" sz="12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dirty="0" smtClean="0">
                          <a:latin typeface="TH SarabunPSK" pitchFamily="34" charset="-34"/>
                          <a:cs typeface="TH SarabunPSK" pitchFamily="34" charset="-34"/>
                        </a:rPr>
                        <a:t>วินิจฉัยปัญหา 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ประเมินศักยภาพ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dirty="0" smtClean="0">
                          <a:latin typeface="TH SarabunPSK" pitchFamily="34" charset="-34"/>
                          <a:cs typeface="TH SarabunPSK" pitchFamily="34" charset="-34"/>
                        </a:rPr>
                        <a:t>รวบรวมและประสานงานความต้องการอาชีพและรับจ้างแรงงาน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1" u="sng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จัดทำแผนพัฒนาอาชีพรายบุคคล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ศูนย์ปฏิบัติการฯ</a:t>
                      </a:r>
                      <a:endParaRPr lang="th-TH" sz="14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5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ธ.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ก.ส./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เกษตร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5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อาสาสมัครสาธารณสุขประจำหมู่บ้าน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(อสม)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/สถาบันการศึกษา</a:t>
                      </a:r>
                      <a:endParaRPr lang="th-TH" sz="1400" dirty="0" smtClean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sz="1200" dirty="0" smtClean="0">
                          <a:latin typeface="TH SarabunPSK" pitchFamily="34" charset="-34"/>
                          <a:cs typeface="TH SarabunPSK" pitchFamily="34" charset="-34"/>
                        </a:rPr>
                        <a:t>อบรมเชิง</a:t>
                      </a:r>
                      <a:r>
                        <a:rPr lang="th-TH" sz="1200" dirty="0">
                          <a:latin typeface="TH SarabunPSK" pitchFamily="34" charset="-34"/>
                          <a:cs typeface="TH SarabunPSK" pitchFamily="34" charset="-34"/>
                        </a:rPr>
                        <a:t>ปฏิบัติการ (ครั้งที่ </a:t>
                      </a: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2)</a:t>
                      </a:r>
                      <a:r>
                        <a:rPr lang="th-TH" sz="12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200" dirty="0" smtClean="0">
                          <a:latin typeface="TH SarabunPSK" pitchFamily="34" charset="-34"/>
                          <a:cs typeface="TH SarabunPSK" pitchFamily="34" charset="-34"/>
                        </a:rPr>
                        <a:t>ตามแผนพัฒนาอาชีพรายบุคคล</a:t>
                      </a:r>
                    </a:p>
                    <a:p>
                      <a:pPr algn="l"/>
                      <a:r>
                        <a:rPr lang="th-TH" sz="120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r>
                        <a:rPr lang="th-TH" sz="1200" dirty="0">
                          <a:latin typeface="TH SarabunPSK" pitchFamily="34" charset="-34"/>
                          <a:cs typeface="TH SarabunPSK" pitchFamily="34" charset="-34"/>
                        </a:rPr>
                        <a:t>อำนวยสินเชื่อ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ก.มหาดไทย/ก.</a:t>
                      </a:r>
                      <a:r>
                        <a:rPr lang="th-TH" sz="1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เกษตร</a:t>
                      </a:r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</a:p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</a:t>
                      </a:r>
                      <a:r>
                        <a:rPr lang="th-TH" sz="1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แรงงาน</a:t>
                      </a:r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/ธ.</a:t>
                      </a:r>
                      <a:r>
                        <a:rPr lang="th-TH" sz="1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ก.ส.</a:t>
                      </a:r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1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SMAEs</a:t>
                      </a:r>
                      <a:r>
                        <a:rPr lang="th-TH" sz="1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/กทบ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H SarabunPSK" pitchFamily="34" charset="-34"/>
                          <a:cs typeface="TH SarabunPSK" pitchFamily="34" charset="-34"/>
                        </a:rPr>
                        <a:t>5.</a:t>
                      </a:r>
                      <a:r>
                        <a:rPr lang="th-TH" sz="14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เกษตรกร</a:t>
                      </a:r>
                      <a:r>
                        <a:rPr lang="th-TH" sz="1400" dirty="0">
                          <a:latin typeface="TH SarabunPSK" pitchFamily="34" charset="-34"/>
                          <a:cs typeface="TH SarabunPSK" pitchFamily="34" charset="-34"/>
                        </a:rPr>
                        <a:t>ทำการผลิตตามแผนพัฒนาอาชีพรายบุคคล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เกษตรกรผู้มีรายได้น้อย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H SarabunPSK" pitchFamily="34" charset="-34"/>
                          <a:cs typeface="TH SarabunPSK" pitchFamily="34" charset="-34"/>
                        </a:rPr>
                        <a:t>6.</a:t>
                      </a:r>
                      <a:r>
                        <a:rPr lang="th-TH" sz="1400" dirty="0" smtClean="0"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r>
                        <a:rPr lang="th-TH" sz="1400" dirty="0">
                          <a:latin typeface="TH SarabunPSK" pitchFamily="34" charset="-34"/>
                          <a:cs typeface="TH SarabunPSK" pitchFamily="34" charset="-34"/>
                        </a:rPr>
                        <a:t>ลดภาระ</a:t>
                      </a:r>
                      <a:r>
                        <a:rPr lang="th-TH" sz="1400" dirty="0" smtClean="0">
                          <a:latin typeface="TH SarabunPSK" pitchFamily="34" charset="-34"/>
                          <a:cs typeface="TH SarabunPSK" pitchFamily="34" charset="-34"/>
                        </a:rPr>
                        <a:t>หนี้สินในระบบและนอกระบบ</a:t>
                      </a:r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ธ.ก.ส.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H SarabunPSK" pitchFamily="34" charset="-34"/>
                          <a:cs typeface="TH SarabunPSK" pitchFamily="34" charset="-34"/>
                        </a:rPr>
                        <a:t>7.</a:t>
                      </a:r>
                      <a:r>
                        <a:rPr lang="th-TH" sz="1400" dirty="0" smtClean="0">
                          <a:latin typeface="TH SarabunPSK" pitchFamily="34" charset="-34"/>
                          <a:cs typeface="TH SarabunPSK" pitchFamily="34" charset="-34"/>
                        </a:rPr>
                        <a:t>ติดตาม</a:t>
                      </a:r>
                      <a:r>
                        <a:rPr lang="th-TH" sz="1400" dirty="0">
                          <a:latin typeface="TH SarabunPSK" pitchFamily="34" charset="-34"/>
                          <a:cs typeface="TH SarabunPSK" pitchFamily="34" charset="-34"/>
                        </a:rPr>
                        <a:t>และประเมินผลโครงการ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คณะอนุกรรมการระดับจังหวัด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373837" y="1124744"/>
            <a:ext cx="33406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3582249" y="1556792"/>
            <a:ext cx="113376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cxnSpLocks/>
          </p:cNvCxnSpPr>
          <p:nvPr/>
        </p:nvCxnSpPr>
        <p:spPr>
          <a:xfrm>
            <a:off x="3781006" y="2564904"/>
            <a:ext cx="146849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012853" y="5373216"/>
            <a:ext cx="3951635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cxnSpLocks/>
          </p:cNvCxnSpPr>
          <p:nvPr/>
        </p:nvCxnSpPr>
        <p:spPr>
          <a:xfrm>
            <a:off x="7668344" y="6381328"/>
            <a:ext cx="1332149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>
            <a:off x="4255632" y="4725144"/>
            <a:ext cx="197255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cxnSpLocks/>
          </p:cNvCxnSpPr>
          <p:nvPr/>
        </p:nvCxnSpPr>
        <p:spPr>
          <a:xfrm>
            <a:off x="4255632" y="5877272"/>
            <a:ext cx="4744861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5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60" y="1283657"/>
            <a:ext cx="8892480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1)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การดำเนินงานทุกโครงการให้แยกเป็นบัญชีธุรกรรมนโยบายรัฐ </a:t>
            </a:r>
            <a:r>
              <a:rPr lang="en-US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(PSA) </a:t>
            </a:r>
            <a:r>
              <a:rPr lang="th-TH" sz="2000" u="sng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ยกเว้น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โครงการให้ความรู้ทางการเงินแก่</a:t>
            </a:r>
            <a:r>
              <a:rPr lang="th-TH" sz="20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เกษตรกร</a:t>
            </a:r>
            <a:br>
              <a:rPr lang="th-TH" sz="20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ลูกค้าผู้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มีรายได้น้อยฯ และโครงการเงินฝาก</a:t>
            </a:r>
            <a:r>
              <a:rPr lang="th-TH" sz="20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กองทุนทวี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สุข</a:t>
            </a:r>
            <a:b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2) 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ขอให้รัฐบาลสนับสนุนงบประมาณ</a:t>
            </a:r>
            <a:r>
              <a:rPr lang="en-US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1)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โครงการสินเชื่อชุมชนปรับเปลี่ยนการผลิตเพื่อพัฒนาอาชีพของผู้มีรายได้น้อย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(XYZ)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4,875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ล้านบาท แบ่งเป็น ชดเชยดอกเบี้ยให้แก่เกษตรกร จำนวน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4,725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ล้านบาท ค่าใช้จ่ายฝึกอบรม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150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ล้านบาท  </a:t>
            </a:r>
            <a:b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2) ชดเชยดอกเบี้ยโครงการปรับปรุงโครงสร้างหนี้ของผู้มีรายได้น้อยในระบบ ธ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ที่มีหนี้ไม่เกิน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300,000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บาท ร้อยละ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ต่อปี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ปี เป็นเงิน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3,158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ล้านบาท โดย ธ.</a:t>
            </a:r>
            <a:r>
              <a:rPr lang="th-TH" sz="20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ก.ส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รับภาระเองร้อยละ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4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ต่อปี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ปี เป็นเงิน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3,847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ล้านบาท  </a:t>
            </a:r>
            <a:b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3) 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ขอให้รัฐบาลชดเชยความเสียหายที่เกิดจาก</a:t>
            </a:r>
            <a:r>
              <a:rPr lang="en-US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NPLs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โครงการสนับสนุนสินเชื่อรายย่อยเพื่อใช้จ่ายฉุกเฉิน ระยะที่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ไม่เกิน</a:t>
            </a:r>
            <a:br>
              <a:rPr lang="th-TH" sz="20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ร้อย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ละ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40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ของสินเชื่อที่อนุมัติ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ทั้งนี้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NPLs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ที่เกิดขึ้นไม่นำมาคำนวณรวมเป็น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NPLs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เพื่อการประเมินผลตามบันทึกข้อตกลงการประเมินผลการดำเนินงานรัฐวิสาหกิจ และให้นำค่าใช้จ่ายที่เกิดขึ้นจากการดำเนินโครงการรวมถึงดอกเบี้ยที่พึงได้มาบวกกลับเป็นกำไรสุทธิเพื่อคำนวณโบนัส รวมถึงปรับตัวชี้วัดทางการเงินที่เกี่ยวข้อง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4) 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ขอความร่วมมือจากส่วนราชการที่เกี่ยวข้อง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เช่น กระทรวงเกษตรและสหกรณ์ กระทรวงมหาดไทย กระทรวงพาณิชย์ ฯลฯ </a:t>
            </a:r>
            <a:r>
              <a:rPr lang="th-TH" sz="20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sz="20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ช่วย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ขับเคลื่อนการดำเนินงานตามมาตรการฯ โดยเฉพาะอย่างยิ่งการจัดโครงสร้างการบริหารโครงการฯ ร่วมกัน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000" b="1" dirty="0">
                <a:solidFill>
                  <a:srgbClr val="FF212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ทั้งนี้ การดำเนินงานโครงการที่ของบประมาณชดเชยจากรัฐบาลจะดำเนินการได้ต่อเมื่อมีมติคณะรัฐมนตรีให้ความเห็นชอบ</a:t>
            </a:r>
            <a:endParaRPr lang="en-US" sz="2000" b="1" dirty="0">
              <a:solidFill>
                <a:srgbClr val="FF212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32" y="404664"/>
            <a:ext cx="6048672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เงื่อนไขที่ขอรับการสนับสนุนจากรัฐบาล </a:t>
            </a:r>
            <a:endParaRPr lang="en-US" sz="3200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15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Isosceles Triangle 76">
            <a:extLst>
              <a:ext uri="{FF2B5EF4-FFF2-40B4-BE49-F238E27FC236}">
                <a16:creationId xmlns="" xmlns:a16="http://schemas.microsoft.com/office/drawing/2014/main" id="{B8BF1D57-D99E-4A26-BF43-7ECD7B72C217}"/>
              </a:ext>
            </a:extLst>
          </p:cNvPr>
          <p:cNvSpPr/>
          <p:nvPr/>
        </p:nvSpPr>
        <p:spPr>
          <a:xfrm rot="10800000">
            <a:off x="3777541" y="4437112"/>
            <a:ext cx="1732934" cy="280606"/>
          </a:xfrm>
          <a:prstGeom prst="triangle">
            <a:avLst>
              <a:gd name="adj" fmla="val 4917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7581D40B-2D0C-48CD-A3CF-A7673AC32AA2}"/>
              </a:ext>
            </a:extLst>
          </p:cNvPr>
          <p:cNvSpPr/>
          <p:nvPr/>
        </p:nvSpPr>
        <p:spPr>
          <a:xfrm>
            <a:off x="0" y="2759687"/>
            <a:ext cx="9156027" cy="1706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13"/>
          <p:cNvSpPr/>
          <p:nvPr/>
        </p:nvSpPr>
        <p:spPr>
          <a:xfrm>
            <a:off x="3203848" y="404664"/>
            <a:ext cx="2880320" cy="755449"/>
          </a:xfrm>
          <a:prstGeom prst="roundRect">
            <a:avLst/>
          </a:prstGeom>
          <a:solidFill>
            <a:srgbClr val="92D050"/>
          </a:solidFill>
          <a:ln w="3175">
            <a:solidFill>
              <a:srgbClr val="12AA4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เกษตรกรขึ้นทะเบียนสวัสดิการภาครัฐจำนวน 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3,959,030 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</a:p>
        </p:txBody>
      </p:sp>
      <p:sp>
        <p:nvSpPr>
          <p:cNvPr id="5" name="Rounded Rectangle 13"/>
          <p:cNvSpPr/>
          <p:nvPr/>
        </p:nvSpPr>
        <p:spPr>
          <a:xfrm>
            <a:off x="1115616" y="1556792"/>
            <a:ext cx="2376265" cy="731664"/>
          </a:xfrm>
          <a:prstGeom prst="roundRect">
            <a:avLst/>
          </a:prstGeom>
          <a:solidFill>
            <a:srgbClr val="92D050"/>
          </a:solidFill>
          <a:ln w="3175">
            <a:solidFill>
              <a:srgbClr val="12AA4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เกษตรกร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pPr lvl="0" algn="ctr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3,322,214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ราย</a:t>
            </a:r>
          </a:p>
        </p:txBody>
      </p:sp>
      <p:graphicFrame>
        <p:nvGraphicFramePr>
          <p:cNvPr id="10" name="ตาราง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33293"/>
              </p:ext>
            </p:extLst>
          </p:nvPr>
        </p:nvGraphicFramePr>
        <p:xfrm>
          <a:off x="9756576" y="546784"/>
          <a:ext cx="427559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56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6987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ภาระหนี้สิน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41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H SarabunPSK" pitchFamily="34" charset="-34"/>
                          <a:cs typeface="TH SarabunPSK" pitchFamily="34" charset="-34"/>
                        </a:rPr>
                        <a:t>หนี้ในระบบ</a:t>
                      </a: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(ธกส)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itchFamily="34" charset="-34"/>
                          <a:cs typeface="TH SarabunPSK" pitchFamily="34" charset="-34"/>
                        </a:rPr>
                        <a:t>หนี้นอกระบบ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67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  <a:r>
                        <a:rPr lang="th-TH" sz="2000" b="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0" dirty="0">
                          <a:latin typeface="TH SarabunPSK" pitchFamily="34" charset="-34"/>
                          <a:cs typeface="TH SarabunPSK" pitchFamily="34" charset="-34"/>
                        </a:rPr>
                        <a:t>1,007,012 </a:t>
                      </a:r>
                      <a:r>
                        <a:rPr lang="th-TH" sz="2000" b="0" dirty="0">
                          <a:latin typeface="TH SarabunPSK" pitchFamily="34" charset="-34"/>
                          <a:cs typeface="TH SarabunPSK" pitchFamily="34" charset="-34"/>
                        </a:rPr>
                        <a:t>ราย</a:t>
                      </a:r>
                      <a:endParaRPr lang="en-US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baseline="0" dirty="0">
                          <a:solidFill>
                            <a:prstClr val="black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 </a:t>
                      </a:r>
                      <a:r>
                        <a:rPr lang="en-US" sz="2000" b="0" baseline="0" dirty="0">
                          <a:solidFill>
                            <a:prstClr val="black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448,496 </a:t>
                      </a:r>
                      <a:r>
                        <a:rPr lang="th-TH" sz="2000" b="0" dirty="0">
                          <a:solidFill>
                            <a:prstClr val="black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47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latin typeface="TH SarabunPSK" pitchFamily="34" charset="-34"/>
                          <a:cs typeface="TH SarabunPSK" pitchFamily="34" charset="-34"/>
                        </a:rPr>
                        <a:t>มูลหนี้ </a:t>
                      </a:r>
                      <a:r>
                        <a:rPr lang="en-US" sz="2000" b="0" dirty="0">
                          <a:latin typeface="TH SarabunPSK" pitchFamily="34" charset="-34"/>
                          <a:cs typeface="TH SarabunPSK" pitchFamily="34" charset="-34"/>
                        </a:rPr>
                        <a:t>201,384 </a:t>
                      </a:r>
                      <a:r>
                        <a:rPr lang="en-US" sz="2000" b="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0" baseline="0" dirty="0">
                          <a:latin typeface="TH SarabunPSK" pitchFamily="34" charset="-34"/>
                          <a:cs typeface="TH SarabunPSK" pitchFamily="34" charset="-34"/>
                        </a:rPr>
                        <a:t>ลบ</a:t>
                      </a:r>
                      <a:r>
                        <a:rPr lang="en-US" sz="2000" b="0" baseline="0" dirty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th-TH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latin typeface="TH SarabunPSK" pitchFamily="34" charset="-34"/>
                          <a:cs typeface="TH SarabunPSK" pitchFamily="34" charset="-34"/>
                        </a:rPr>
                        <a:t>มูลหนี้</a:t>
                      </a:r>
                      <a:r>
                        <a:rPr lang="th-TH" sz="2000" b="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0" dirty="0">
                          <a:latin typeface="TH SarabunPSK" pitchFamily="34" charset="-34"/>
                          <a:cs typeface="TH SarabunPSK" pitchFamily="34" charset="-34"/>
                        </a:rPr>
                        <a:t>26,515 </a:t>
                      </a:r>
                      <a:r>
                        <a:rPr lang="th-TH" sz="2000" b="0" dirty="0">
                          <a:latin typeface="TH SarabunPSK" pitchFamily="34" charset="-34"/>
                          <a:cs typeface="TH SarabunPSK" pitchFamily="34" charset="-34"/>
                        </a:rPr>
                        <a:t>ลบ.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332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latin typeface="TH SarabunPSK" pitchFamily="34" charset="-34"/>
                          <a:cs typeface="TH SarabunPSK" pitchFamily="34" charset="-34"/>
                        </a:rPr>
                        <a:t>เฉลี่ยรายละ </a:t>
                      </a:r>
                      <a:r>
                        <a:rPr lang="en-US" sz="2000" b="0" dirty="0">
                          <a:latin typeface="TH SarabunPSK" pitchFamily="34" charset="-34"/>
                          <a:cs typeface="TH SarabunPSK" pitchFamily="34" charset="-34"/>
                        </a:rPr>
                        <a:t>199,982</a:t>
                      </a:r>
                      <a:r>
                        <a:rPr lang="en-US" sz="2000" b="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0" baseline="0" dirty="0"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th-TH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latin typeface="TH SarabunPSK" pitchFamily="34" charset="-34"/>
                          <a:cs typeface="TH SarabunPSK" pitchFamily="34" charset="-34"/>
                        </a:rPr>
                        <a:t>เฉลี่ยรายละ</a:t>
                      </a:r>
                      <a:r>
                        <a:rPr lang="th-TH" sz="2000" b="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0" dirty="0">
                          <a:latin typeface="TH SarabunPSK" pitchFamily="34" charset="-34"/>
                          <a:cs typeface="TH SarabunPSK" pitchFamily="34" charset="-34"/>
                        </a:rPr>
                        <a:t>59,520 </a:t>
                      </a:r>
                      <a:r>
                        <a:rPr lang="th-TH" sz="2000" b="0" dirty="0"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บวก 2"/>
          <p:cNvSpPr/>
          <p:nvPr/>
        </p:nvSpPr>
        <p:spPr>
          <a:xfrm>
            <a:off x="4377997" y="3520164"/>
            <a:ext cx="469391" cy="432048"/>
          </a:xfrm>
          <a:prstGeom prst="mathPl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dirty="0"/>
          </a:p>
        </p:txBody>
      </p:sp>
      <p:sp>
        <p:nvSpPr>
          <p:cNvPr id="41" name="TextBox 40"/>
          <p:cNvSpPr txBox="1"/>
          <p:nvPr/>
        </p:nvSpPr>
        <p:spPr>
          <a:xfrm>
            <a:off x="5013426" y="3954541"/>
            <a:ext cx="3990033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85,243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ราย มูลหนี้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4,275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ลบ.เฉลี่ยรายละ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50,151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บาท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44992" y="2904015"/>
            <a:ext cx="1425554" cy="769441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ลูกค้า ธ.ก.ส.(ไม่มีหนี้)  </a:t>
            </a:r>
          </a:p>
          <a:p>
            <a:pPr algn="ctr"/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2,135,767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 ราย</a:t>
            </a:r>
          </a:p>
          <a:p>
            <a:pPr algn="ctr"/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6441" y="2904015"/>
            <a:ext cx="1416100" cy="7694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ไม่เป็นลูกค้า ธ.ก.ส.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algn="ctr"/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244,853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algn="ctr"/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772" y="3954542"/>
            <a:ext cx="409518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รวม 363,253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ราย มูลหนี้ 22,240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ลบ. เฉลี่ยรายละ 61,225 บาท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13427" y="2896669"/>
            <a:ext cx="1286765" cy="76944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ลูกค้า ธ.</a:t>
            </a:r>
            <a:r>
              <a:rPr lang="th-TH" sz="1600" u="sng" dirty="0" err="1">
                <a:latin typeface="TH SarabunPSK" pitchFamily="34" charset="-34"/>
                <a:cs typeface="TH SarabunPSK" pitchFamily="34" charset="-34"/>
              </a:rPr>
              <a:t>ก.ส</a:t>
            </a:r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. (มีหนี้)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1600" dirty="0">
                <a:latin typeface="TH SarabunPSK" pitchFamily="34" charset="-34"/>
                <a:cs typeface="TH SarabunPSK" pitchFamily="34" charset="-34"/>
              </a:rPr>
            </a:b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65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418 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algn="ctr"/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มูลหนี้ 11,100 ลบ.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92846" y="2893973"/>
            <a:ext cx="1310614" cy="7694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ไม่เป็นลูกค้า ธ.ก.ส.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algn="ctr"/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131,975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algn="ctr"/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00192" y="2897912"/>
            <a:ext cx="1397367" cy="769441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ลูกค้า ธ.</a:t>
            </a:r>
            <a:r>
              <a:rPr lang="th-TH" sz="1600" u="sng" dirty="0" err="1">
                <a:latin typeface="TH SarabunPSK" pitchFamily="34" charset="-34"/>
                <a:cs typeface="TH SarabunPSK" pitchFamily="34" charset="-34"/>
              </a:rPr>
              <a:t>ก.ส</a:t>
            </a:r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. (ไม่มีหนี้)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1600" dirty="0">
                <a:latin typeface="TH SarabunPSK" pitchFamily="34" charset="-34"/>
                <a:cs typeface="TH SarabunPSK" pitchFamily="34" charset="-34"/>
              </a:rPr>
            </a:b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439,423 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algn="ctr"/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8FFC8E7-81B9-455C-ACB4-B674BF0F6301}"/>
              </a:ext>
            </a:extLst>
          </p:cNvPr>
          <p:cNvSpPr txBox="1"/>
          <p:nvPr/>
        </p:nvSpPr>
        <p:spPr>
          <a:xfrm>
            <a:off x="2961091" y="2904014"/>
            <a:ext cx="1250869" cy="76944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ลูกค้า ธ.</a:t>
            </a:r>
            <a:r>
              <a:rPr lang="th-TH" sz="1600" u="sng" dirty="0" err="1">
                <a:latin typeface="TH SarabunPSK" pitchFamily="34" charset="-34"/>
                <a:cs typeface="TH SarabunPSK" pitchFamily="34" charset="-34"/>
              </a:rPr>
              <a:t>ก.ส</a:t>
            </a:r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. (มีหนี้)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1600" dirty="0">
                <a:latin typeface="TH SarabunPSK" pitchFamily="34" charset="-34"/>
                <a:cs typeface="TH SarabunPSK" pitchFamily="34" charset="-34"/>
              </a:rPr>
            </a:b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จำนวน 941,594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algn="ctr"/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มูลหนี้ 190,284 ลบ.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6442" y="3661990"/>
            <a:ext cx="4095518" cy="319414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หนี้นอกระบบ</a:t>
            </a:r>
            <a:endParaRPr lang="th-TH" sz="1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5F63D65-5FED-4DE1-98DF-CAB0D5A5F637}"/>
              </a:ext>
            </a:extLst>
          </p:cNvPr>
          <p:cNvSpPr txBox="1"/>
          <p:nvPr/>
        </p:nvSpPr>
        <p:spPr>
          <a:xfrm>
            <a:off x="6300191" y="4869160"/>
            <a:ext cx="2030733" cy="1015663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ลูกค้า ธ.ก.ส.(ไม่มีหนี้)  </a:t>
            </a:r>
          </a:p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จำนวน 2,575,190 ราย</a:t>
            </a:r>
          </a:p>
          <a:p>
            <a:pPr algn="ctr"/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DF0E94CE-F7F6-4385-83C8-2F037871B7B3}"/>
              </a:ext>
            </a:extLst>
          </p:cNvPr>
          <p:cNvSpPr txBox="1"/>
          <p:nvPr/>
        </p:nvSpPr>
        <p:spPr>
          <a:xfrm>
            <a:off x="755576" y="4869160"/>
            <a:ext cx="2016224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ไม่เป็นลูกค้า ธ.ก.ส.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จำนวน 376,828 ราย</a:t>
            </a:r>
          </a:p>
          <a:p>
            <a:pPr algn="ctr"/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74A2DA5-53F2-4FC1-8792-5A2AFB509571}"/>
              </a:ext>
            </a:extLst>
          </p:cNvPr>
          <p:cNvSpPr txBox="1"/>
          <p:nvPr/>
        </p:nvSpPr>
        <p:spPr>
          <a:xfrm>
            <a:off x="755576" y="6300583"/>
            <a:ext cx="757534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รวม 448,496 ราย มูลหนี้ 26,515 ลบ.เฉลี่ยรายละ 59,520 บาท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2FCAD3E-F05C-49BC-B8E9-52D0D500F1E8}"/>
              </a:ext>
            </a:extLst>
          </p:cNvPr>
          <p:cNvSpPr txBox="1"/>
          <p:nvPr/>
        </p:nvSpPr>
        <p:spPr>
          <a:xfrm>
            <a:off x="2771800" y="4869160"/>
            <a:ext cx="3528391" cy="1015663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ลูกค้า ธ.</a:t>
            </a:r>
            <a:r>
              <a:rPr lang="th-TH" sz="2000" b="1" u="sng" dirty="0" err="1">
                <a:latin typeface="TH SarabunPSK" pitchFamily="34" charset="-34"/>
                <a:cs typeface="TH SarabunPSK" pitchFamily="34" charset="-34"/>
              </a:rPr>
              <a:t>ก.ส</a:t>
            </a:r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. (มีหนี้)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จำนวน 1,007,012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ราย มูลหนี้ 201,384 ลบ. เฉลี่ยรายละ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199,982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บาท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5EA2126-A0EA-4BCE-BB4C-64A2D3B6F899}"/>
              </a:ext>
            </a:extLst>
          </p:cNvPr>
          <p:cNvSpPr txBox="1"/>
          <p:nvPr/>
        </p:nvSpPr>
        <p:spPr>
          <a:xfrm>
            <a:off x="755576" y="5892648"/>
            <a:ext cx="7575349" cy="400110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หนี้นอกระบบ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8AA7B303-E5A3-47A3-BA48-D32632B512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69836" y="221631"/>
            <a:ext cx="422991" cy="226825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="" xmlns:a16="http://schemas.microsoft.com/office/drawing/2014/main" id="{805C2CD5-D6D9-4950-A7CD-3597C0EBE051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5400000">
            <a:off x="3275540" y="188323"/>
            <a:ext cx="396679" cy="234025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="" xmlns:a16="http://schemas.microsoft.com/office/drawing/2014/main" id="{F8ACCC54-1F84-4911-8A84-58AD35024A4A}"/>
              </a:ext>
            </a:extLst>
          </p:cNvPr>
          <p:cNvCxnSpPr>
            <a:stCxn id="5" idx="2"/>
            <a:endCxn id="57" idx="0"/>
          </p:cNvCxnSpPr>
          <p:nvPr/>
        </p:nvCxnSpPr>
        <p:spPr>
          <a:xfrm rot="16200000" flipH="1">
            <a:off x="2637358" y="1954846"/>
            <a:ext cx="615558" cy="128277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="" xmlns:a16="http://schemas.microsoft.com/office/drawing/2014/main" id="{13C50333-FB65-4A61-804D-28A787B4FBB4}"/>
              </a:ext>
            </a:extLst>
          </p:cNvPr>
          <p:cNvCxnSpPr>
            <a:stCxn id="5" idx="2"/>
            <a:endCxn id="46" idx="0"/>
          </p:cNvCxnSpPr>
          <p:nvPr/>
        </p:nvCxnSpPr>
        <p:spPr>
          <a:xfrm rot="5400000">
            <a:off x="1256341" y="1856606"/>
            <a:ext cx="615559" cy="147925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B4A4DABE-D976-41A8-9252-6FC7005EA778}"/>
              </a:ext>
            </a:extLst>
          </p:cNvPr>
          <p:cNvCxnSpPr>
            <a:cxnSpLocks/>
          </p:cNvCxnSpPr>
          <p:nvPr/>
        </p:nvCxnSpPr>
        <p:spPr>
          <a:xfrm>
            <a:off x="2305092" y="2581008"/>
            <a:ext cx="0" cy="323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="" xmlns:a16="http://schemas.microsoft.com/office/drawing/2014/main" id="{5CB48E30-2B25-4317-8628-37AA67C0DF91}"/>
              </a:ext>
            </a:extLst>
          </p:cNvPr>
          <p:cNvCxnSpPr/>
          <p:nvPr/>
        </p:nvCxnSpPr>
        <p:spPr>
          <a:xfrm rot="16200000" flipH="1">
            <a:off x="7361859" y="1943263"/>
            <a:ext cx="615558" cy="128277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="" xmlns:a16="http://schemas.microsoft.com/office/drawing/2014/main" id="{FA27E73F-0080-490F-A909-892E48E544A7}"/>
              </a:ext>
            </a:extLst>
          </p:cNvPr>
          <p:cNvCxnSpPr/>
          <p:nvPr/>
        </p:nvCxnSpPr>
        <p:spPr>
          <a:xfrm rot="5400000">
            <a:off x="5980842" y="1845023"/>
            <a:ext cx="615559" cy="147925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628B41F3-6D70-4D82-BAD2-76DE2B7B2F81}"/>
              </a:ext>
            </a:extLst>
          </p:cNvPr>
          <p:cNvCxnSpPr>
            <a:cxnSpLocks/>
          </p:cNvCxnSpPr>
          <p:nvPr/>
        </p:nvCxnSpPr>
        <p:spPr>
          <a:xfrm>
            <a:off x="7029593" y="2569425"/>
            <a:ext cx="0" cy="323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013427" y="3661989"/>
            <a:ext cx="3990032" cy="307777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หนี้นอกระบบ</a:t>
            </a:r>
            <a:endParaRPr lang="th-TH" sz="1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5724128" y="1583104"/>
            <a:ext cx="2376265" cy="758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2AA4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อาชีพรับจ้างเกษตร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จำนวน 636,816 ราย</a:t>
            </a:r>
          </a:p>
        </p:txBody>
      </p:sp>
      <p:sp>
        <p:nvSpPr>
          <p:cNvPr id="2" name="Rectangle 1"/>
          <p:cNvSpPr/>
          <p:nvPr/>
        </p:nvSpPr>
        <p:spPr>
          <a:xfrm>
            <a:off x="34678" y="-57001"/>
            <a:ext cx="9156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ข้อมูลเกษตรกรผู้มีรายได้น้อยที่ลงทะเบียนเพื่อสวัสดิการแห่งรัฐ ปี 2560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3215" y="365755"/>
            <a:ext cx="284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รายได้ </a:t>
            </a:r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&lt;30,000 = 2,658,787 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(67%) </a:t>
            </a:r>
          </a:p>
          <a:p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อายุ</a:t>
            </a:r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&gt;60 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= 974,851  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(25%)</a:t>
            </a:r>
          </a:p>
          <a:p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พิการ/ทุพลภาพ </a:t>
            </a:r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= 56,886 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 (</a:t>
            </a:r>
            <a:r>
              <a:rPr lang="en-U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1.44%</a:t>
            </a: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6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สี่เหลี่ยมผืนผ้ามุมมน 11">
            <a:extLst>
              <a:ext uri="{FF2B5EF4-FFF2-40B4-BE49-F238E27FC236}">
                <a16:creationId xmlns="" xmlns:a16="http://schemas.microsoft.com/office/drawing/2014/main" id="{E04DC7F1-61F2-411B-A801-66C3974AF89E}"/>
              </a:ext>
            </a:extLst>
          </p:cNvPr>
          <p:cNvSpPr/>
          <p:nvPr/>
        </p:nvSpPr>
        <p:spPr>
          <a:xfrm>
            <a:off x="231082" y="2852499"/>
            <a:ext cx="3622129" cy="648072"/>
          </a:xfrm>
          <a:prstGeom prst="roundRect">
            <a:avLst/>
          </a:prstGeom>
          <a:solidFill>
            <a:srgbClr val="99FF33"/>
          </a:solidFill>
          <a:ln>
            <a:solidFill>
              <a:schemeClr val="bg1">
                <a:lumMod val="6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959274" y="5301208"/>
            <a:ext cx="2933205" cy="1008112"/>
          </a:xfrm>
          <a:prstGeom prst="roundRect">
            <a:avLst/>
          </a:prstGeom>
          <a:solidFill>
            <a:srgbClr val="99FF33"/>
          </a:solidFill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032720" y="5301207"/>
            <a:ext cx="2802176" cy="1008112"/>
          </a:xfrm>
          <a:prstGeom prst="roundRect">
            <a:avLst/>
          </a:prstGeom>
          <a:solidFill>
            <a:srgbClr val="FFFF99"/>
          </a:solidFill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400">
              <a:solidFill>
                <a:prstClr val="black"/>
              </a:solidFill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31083" y="5301207"/>
            <a:ext cx="2736304" cy="1008112"/>
          </a:xfrm>
          <a:prstGeom prst="roundRect">
            <a:avLst/>
          </a:prstGeom>
          <a:solidFill>
            <a:srgbClr val="99FF33"/>
          </a:solidFill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364088" y="4293095"/>
            <a:ext cx="3528392" cy="864096"/>
          </a:xfrm>
          <a:prstGeom prst="roundRect">
            <a:avLst/>
          </a:prstGeom>
          <a:solidFill>
            <a:srgbClr val="99FF33"/>
          </a:solidFill>
          <a:ln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31082" y="4287165"/>
            <a:ext cx="4959684" cy="870025"/>
          </a:xfrm>
          <a:prstGeom prst="roundRect">
            <a:avLst/>
          </a:prstGeom>
          <a:solidFill>
            <a:srgbClr val="FFFF99"/>
          </a:solidFill>
          <a:ln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52811" y="1722555"/>
            <a:ext cx="3600400" cy="948297"/>
          </a:xfrm>
          <a:prstGeom prst="roundRect">
            <a:avLst/>
          </a:prstGeom>
          <a:solidFill>
            <a:srgbClr val="FFFF99"/>
          </a:solidFill>
          <a:ln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</a:rPr>
              <a:t>ให้ความรู้ทางการเงินแก่เกษตรกรลูกค้าผู้มีรายได้</a:t>
            </a:r>
            <a:r>
              <a:rPr lang="th-TH" sz="1800" b="1" dirty="0" smtClean="0">
                <a:solidFill>
                  <a:prstClr val="black"/>
                </a:solidFill>
              </a:rPr>
              <a:t>น้อยฯ และจัดทำแผนพัฒนาอาชีพรายบุคคล</a:t>
            </a:r>
            <a:r>
              <a:rPr lang="en-US" sz="1800" b="1" dirty="0">
                <a:solidFill>
                  <a:prstClr val="black"/>
                </a:solidFill>
              </a:rPr>
              <a:t/>
            </a:r>
            <a:br>
              <a:rPr lang="en-US" sz="1800" b="1" dirty="0">
                <a:solidFill>
                  <a:prstClr val="black"/>
                </a:solidFill>
              </a:rPr>
            </a:br>
            <a:r>
              <a:rPr lang="th-TH" sz="1600" b="1" dirty="0">
                <a:solidFill>
                  <a:srgbClr val="C00000"/>
                </a:solidFill>
              </a:rPr>
              <a:t>เป้าหมาย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1,007,012 </a:t>
            </a:r>
            <a:r>
              <a:rPr lang="th-TH" sz="1400" b="1" dirty="0">
                <a:solidFill>
                  <a:srgbClr val="C00000"/>
                </a:solidFill>
              </a:rPr>
              <a:t>ราย 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123823" y="1722555"/>
            <a:ext cx="4884294" cy="900680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7504" y="1268760"/>
            <a:ext cx="3816424" cy="2376264"/>
          </a:xfrm>
          <a:prstGeom prst="roundRect">
            <a:avLst>
              <a:gd name="adj" fmla="val 101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th-TH" sz="2000" b="1" i="1" dirty="0">
                <a:solidFill>
                  <a:srgbClr val="000099"/>
                </a:solidFill>
                <a:latin typeface="TH SarabunPSK" pitchFamily="34" charset="-34"/>
              </a:rPr>
              <a:t>มาตรการที่ </a:t>
            </a:r>
            <a:r>
              <a:rPr lang="en-US" sz="2000" b="1" i="1" dirty="0">
                <a:solidFill>
                  <a:srgbClr val="000099"/>
                </a:solidFill>
                <a:latin typeface="TH SarabunPSK" pitchFamily="34" charset="-34"/>
              </a:rPr>
              <a:t>1 </a:t>
            </a:r>
            <a:r>
              <a:rPr lang="th-TH" sz="2000" b="1" i="1" dirty="0">
                <a:solidFill>
                  <a:srgbClr val="000099"/>
                </a:solidFill>
                <a:latin typeface="TH SarabunPSK" pitchFamily="34" charset="-34"/>
              </a:rPr>
              <a:t>“พัฒนาตนเอง”</a:t>
            </a:r>
          </a:p>
        </p:txBody>
      </p:sp>
      <p:sp>
        <p:nvSpPr>
          <p:cNvPr id="16" name="Rounded Rectangle 13"/>
          <p:cNvSpPr/>
          <p:nvPr/>
        </p:nvSpPr>
        <p:spPr>
          <a:xfrm>
            <a:off x="4052260" y="1268760"/>
            <a:ext cx="4984237" cy="2376264"/>
          </a:xfrm>
          <a:prstGeom prst="roundRect">
            <a:avLst>
              <a:gd name="adj" fmla="val 930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endParaRPr lang="th-TH" b="1" i="1" dirty="0">
              <a:solidFill>
                <a:srgbClr val="000099"/>
              </a:solidFill>
              <a:latin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4821" y="1732746"/>
            <a:ext cx="496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</a:rPr>
              <a:t>สินเชื่อชุมชนปรับเปลี่ยนการผลิตเพื่อพัฒนาอาชีพของผู้มีรายได้น้อย(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</a:rPr>
              <a:t>XYZ)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107504" y="3789040"/>
            <a:ext cx="8928992" cy="2664296"/>
          </a:xfrm>
          <a:prstGeom prst="roundRect">
            <a:avLst>
              <a:gd name="adj" fmla="val 61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endParaRPr lang="th-TH" sz="2400" b="1" i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786" y="4420389"/>
            <a:ext cx="468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</a:rPr>
              <a:t>       การปรับปรุงโครงสร้างหนี้ของผู้มีรายได้น้อยในระบบ ธ.</a:t>
            </a:r>
            <a:r>
              <a:rPr lang="th-TH" sz="1800" b="1" dirty="0" err="1">
                <a:solidFill>
                  <a:prstClr val="black"/>
                </a:solidFill>
                <a:latin typeface="TH SarabunPSK" pitchFamily="34" charset="-34"/>
              </a:rPr>
              <a:t>ก.ส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</a:rPr>
              <a:t>.</a:t>
            </a:r>
          </a:p>
        </p:txBody>
      </p:sp>
      <p:grpSp>
        <p:nvGrpSpPr>
          <p:cNvPr id="2" name="กลุ่ม 1"/>
          <p:cNvGrpSpPr/>
          <p:nvPr/>
        </p:nvGrpSpPr>
        <p:grpSpPr>
          <a:xfrm>
            <a:off x="4075584" y="2812866"/>
            <a:ext cx="4999940" cy="688142"/>
            <a:chOff x="4139951" y="2632266"/>
            <a:chExt cx="4968553" cy="688142"/>
          </a:xfrm>
        </p:grpSpPr>
        <p:sp>
          <p:nvSpPr>
            <p:cNvPr id="12" name="สี่เหลี่ยมผืนผ้ามุมมน 11"/>
            <p:cNvSpPr/>
            <p:nvPr/>
          </p:nvSpPr>
          <p:spPr>
            <a:xfrm>
              <a:off x="4216088" y="2672336"/>
              <a:ext cx="4797231" cy="648072"/>
            </a:xfrm>
            <a:prstGeom prst="roundRect">
              <a:avLst/>
            </a:prstGeom>
            <a:solidFill>
              <a:srgbClr val="99FF33"/>
            </a:solidFill>
            <a:ln>
              <a:solidFill>
                <a:schemeClr val="bg1">
                  <a:lumMod val="65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9951" y="2632266"/>
              <a:ext cx="4968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สินเชื่อพัฒนาอาชีพของผู้มีรายได้น้อยที่ลงทะเบียนสวัสดิการรัฐ</a:t>
              </a:r>
              <a:endPara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917160" y="436510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</a:rPr>
              <a:t>ชำระดีมีคืน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8918" y="532181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</a:rPr>
              <a:t>สนับสนุนสินเชื่อรายย่อยเพื่อ</a:t>
            </a:r>
            <a:br>
              <a:rPr lang="th-TH" sz="1600" b="1" dirty="0">
                <a:solidFill>
                  <a:prstClr val="black"/>
                </a:solidFill>
                <a:latin typeface="TH SarabunPSK" pitchFamily="34" charset="-34"/>
              </a:rPr>
            </a:b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</a:rPr>
              <a:t>   ใช้จ่ายฉุกเฉิน ระยะที่ 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</a:rPr>
              <a:t>2 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532181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</a:rPr>
              <a:t>      การแก้ไขหนี้นอกระบบของเกษตรกร</a:t>
            </a:r>
            <a:br>
              <a:rPr lang="th-TH" sz="1600" b="1" dirty="0">
                <a:solidFill>
                  <a:prstClr val="black"/>
                </a:solidFill>
                <a:latin typeface="TH SarabunPSK" pitchFamily="34" charset="-34"/>
              </a:rPr>
            </a:b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</a:rPr>
              <a:t>   และบุคคลในครัวเรือน ระยะที่ 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</a:rPr>
              <a:t>3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04728" y="5370945"/>
            <a:ext cx="305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</a:rPr>
              <a:t>สินเชื่อกองทุนหมู่บ้านและสถาบันการเงินชุมชน</a:t>
            </a:r>
            <a:br>
              <a:rPr lang="th-TH" sz="1400" b="1" dirty="0">
                <a:solidFill>
                  <a:prstClr val="black"/>
                </a:solidFill>
                <a:latin typeface="TH SarabunPSK" pitchFamily="34" charset="-34"/>
              </a:rPr>
            </a:b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</a:rPr>
              <a:t>เพื่อป้องกัน และแก้ไขหนี้นอกระบบ (ธ.</a:t>
            </a:r>
            <a:r>
              <a:rPr lang="th-TH" sz="1400" b="1" dirty="0" err="1">
                <a:solidFill>
                  <a:prstClr val="black"/>
                </a:solidFill>
                <a:latin typeface="TH SarabunPSK" pitchFamily="34" charset="-34"/>
              </a:rPr>
              <a:t>ก.ส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</a:rPr>
              <a:t>.)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5142566" y="2082334"/>
            <a:ext cx="2787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เป้าหมาย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384,000 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ราย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 45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,000 ลบ.  ดบ. 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5402807" y="3131676"/>
            <a:ext cx="2467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เป้าหมาย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400,000 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ราย 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20,000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ลบ. 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5585850" y="4696107"/>
            <a:ext cx="2956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เป้าหมาย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2.3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ล้านราย ต้นเงินกู้ 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220,000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ลบ.</a:t>
            </a:r>
            <a:endParaRPr lang="th-TH" sz="1600" b="1" dirty="0">
              <a:solidFill>
                <a:srgbClr val="70AD47">
                  <a:lumMod val="50000"/>
                </a:srgbClr>
              </a:solidFill>
              <a:latin typeface="TH SarabunPSK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239270" y="5826313"/>
            <a:ext cx="2871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เป้าหมาย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  300,000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ราย 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19,000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ลบ.</a:t>
            </a: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3362481" y="5826313"/>
            <a:ext cx="2220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เป้าหมาย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50,000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ราย 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1,000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ลบ.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81155" y="3861048"/>
            <a:ext cx="5383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i="1" dirty="0">
                <a:solidFill>
                  <a:srgbClr val="000099"/>
                </a:solidFill>
                <a:latin typeface="Cordia New" pitchFamily="34" charset="-34"/>
              </a:rPr>
              <a:t>มาตรการที่ </a:t>
            </a:r>
            <a:r>
              <a:rPr lang="en-US" sz="2000" b="1" i="1" dirty="0">
                <a:solidFill>
                  <a:srgbClr val="000099"/>
                </a:solidFill>
                <a:latin typeface="Cordia New" pitchFamily="34" charset="-34"/>
                <a:cs typeface="Cordia New" pitchFamily="34" charset="-34"/>
              </a:rPr>
              <a:t>3  </a:t>
            </a:r>
            <a:r>
              <a:rPr lang="th-TH" sz="2000" b="1" i="1" dirty="0">
                <a:solidFill>
                  <a:srgbClr val="000099"/>
                </a:solidFill>
                <a:latin typeface="Cordia New" pitchFamily="34" charset="-34"/>
              </a:rPr>
              <a:t>“ลดภาระหนี้สินทั้งในระบบและนอกระบบ”</a:t>
            </a: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1231529" y="4714691"/>
            <a:ext cx="3052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เป้าหมาย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535,137 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ราย หนี้เงินกู้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126,798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ลบ. </a:t>
            </a: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5990284" y="5810256"/>
            <a:ext cx="2871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เป้าหมาย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  200,000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ราย 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10,000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ลบ.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82170" y="579586"/>
            <a:ext cx="3418022" cy="584775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มาตรการ  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</a:p>
        </p:txBody>
      </p:sp>
      <p:sp>
        <p:nvSpPr>
          <p:cNvPr id="39" name="สี่เหลี่ยมผืนผ้า 78"/>
          <p:cNvSpPr/>
          <p:nvPr/>
        </p:nvSpPr>
        <p:spPr>
          <a:xfrm>
            <a:off x="0" y="116632"/>
            <a:ext cx="9144000" cy="49244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th-TH" sz="2600" b="1" dirty="0">
                <a:solidFill>
                  <a:prstClr val="black"/>
                </a:solidFill>
                <a:effectLst>
                  <a:glow rad="139700">
                    <a:prstClr val="white"/>
                  </a:glow>
                </a:effectLst>
                <a:latin typeface="TH SarabunPSK" pitchFamily="34" charset="-34"/>
                <a:cs typeface="TH SarabunPSK" pitchFamily="34" charset="-34"/>
              </a:rPr>
              <a:t>มาตรการให้ความช่วยเหลือเกษตรกรผู้มีรายได้น้อยที่ลงทะเบียนเพื่อสวัสดิการแห่งรัฐ</a:t>
            </a:r>
          </a:p>
        </p:txBody>
      </p:sp>
      <p:sp>
        <p:nvSpPr>
          <p:cNvPr id="40" name="วงรี 10"/>
          <p:cNvSpPr/>
          <p:nvPr/>
        </p:nvSpPr>
        <p:spPr>
          <a:xfrm>
            <a:off x="323528" y="2359913"/>
            <a:ext cx="323240" cy="2769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1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41" name="วงรี 10"/>
          <p:cNvSpPr/>
          <p:nvPr/>
        </p:nvSpPr>
        <p:spPr>
          <a:xfrm>
            <a:off x="395536" y="2935977"/>
            <a:ext cx="323240" cy="276999"/>
          </a:xfrm>
          <a:prstGeom prst="ellipse">
            <a:avLst/>
          </a:prstGeom>
          <a:solidFill>
            <a:srgbClr val="12AA4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2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42" name="วงรี 10"/>
          <p:cNvSpPr/>
          <p:nvPr/>
        </p:nvSpPr>
        <p:spPr>
          <a:xfrm>
            <a:off x="4208791" y="1830914"/>
            <a:ext cx="323240" cy="2769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3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43" name="วงรี 10"/>
          <p:cNvSpPr/>
          <p:nvPr/>
        </p:nvSpPr>
        <p:spPr>
          <a:xfrm>
            <a:off x="4228719" y="2859032"/>
            <a:ext cx="323240" cy="276999"/>
          </a:xfrm>
          <a:prstGeom prst="ellipse">
            <a:avLst/>
          </a:prstGeom>
          <a:solidFill>
            <a:srgbClr val="12AA4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4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44" name="วงรี 10"/>
          <p:cNvSpPr/>
          <p:nvPr/>
        </p:nvSpPr>
        <p:spPr>
          <a:xfrm>
            <a:off x="502412" y="4433345"/>
            <a:ext cx="323240" cy="2769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5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45" name="วงรี 10"/>
          <p:cNvSpPr/>
          <p:nvPr/>
        </p:nvSpPr>
        <p:spPr>
          <a:xfrm>
            <a:off x="6042061" y="4407944"/>
            <a:ext cx="323240" cy="276999"/>
          </a:xfrm>
          <a:prstGeom prst="ellipse">
            <a:avLst/>
          </a:prstGeom>
          <a:solidFill>
            <a:srgbClr val="12AA4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6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46" name="วงรี 10"/>
          <p:cNvSpPr/>
          <p:nvPr/>
        </p:nvSpPr>
        <p:spPr>
          <a:xfrm>
            <a:off x="231082" y="5337207"/>
            <a:ext cx="323240" cy="276999"/>
          </a:xfrm>
          <a:prstGeom prst="ellipse">
            <a:avLst/>
          </a:prstGeom>
          <a:solidFill>
            <a:srgbClr val="12AA4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7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47" name="วงรี 10"/>
          <p:cNvSpPr/>
          <p:nvPr/>
        </p:nvSpPr>
        <p:spPr>
          <a:xfrm>
            <a:off x="3039241" y="5382250"/>
            <a:ext cx="323240" cy="276999"/>
          </a:xfrm>
          <a:prstGeom prst="ellipse">
            <a:avLst/>
          </a:prstGeom>
          <a:solidFill>
            <a:srgbClr val="12AA4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8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48" name="วงรี 10"/>
          <p:cNvSpPr/>
          <p:nvPr/>
        </p:nvSpPr>
        <p:spPr>
          <a:xfrm>
            <a:off x="6156176" y="5393555"/>
            <a:ext cx="323240" cy="276999"/>
          </a:xfrm>
          <a:prstGeom prst="ellipse">
            <a:avLst/>
          </a:prstGeom>
          <a:solidFill>
            <a:srgbClr val="12AA4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9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457950" y="6160219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1488" y="1249596"/>
            <a:ext cx="4625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b="1" i="1" dirty="0">
                <a:solidFill>
                  <a:srgbClr val="000099"/>
                </a:solidFill>
                <a:latin typeface="TH SarabunPSK" pitchFamily="34" charset="-34"/>
              </a:rPr>
              <a:t>มาตรการที่ </a:t>
            </a:r>
            <a:r>
              <a:rPr lang="en-US" sz="2000" b="1" i="1" dirty="0">
                <a:solidFill>
                  <a:srgbClr val="000099"/>
                </a:solidFill>
                <a:latin typeface="TH SarabunPSK" pitchFamily="34" charset="-34"/>
              </a:rPr>
              <a:t>2 </a:t>
            </a:r>
            <a:r>
              <a:rPr lang="th-TH" sz="2000" b="1" i="1" dirty="0">
                <a:solidFill>
                  <a:srgbClr val="000099"/>
                </a:solidFill>
                <a:latin typeface="TH SarabunPSK" pitchFamily="34" charset="-34"/>
              </a:rPr>
              <a:t>“พัฒนาอาชีพเสริมเพิ่มรายได้</a:t>
            </a:r>
            <a:r>
              <a:rPr lang="th-TH" b="1" i="1" dirty="0">
                <a:solidFill>
                  <a:srgbClr val="000099"/>
                </a:solidFill>
                <a:latin typeface="TH SarabunPSK" pitchFamily="34" charset="-34"/>
              </a:rPr>
              <a:t>”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B79946C-5A65-40CE-B5EB-DE411D51B944}"/>
              </a:ext>
            </a:extLst>
          </p:cNvPr>
          <p:cNvSpPr txBox="1"/>
          <p:nvPr/>
        </p:nvSpPr>
        <p:spPr>
          <a:xfrm>
            <a:off x="7402434" y="4032936"/>
            <a:ext cx="1601672" cy="30777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มติ ครม. 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26 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ธ.ค.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2560</a:t>
            </a:r>
            <a:endParaRPr lang="th-TH" sz="1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4D8D525-F6DA-437C-853E-7C32183C517E}"/>
              </a:ext>
            </a:extLst>
          </p:cNvPr>
          <p:cNvSpPr/>
          <p:nvPr/>
        </p:nvSpPr>
        <p:spPr>
          <a:xfrm>
            <a:off x="710061" y="2810890"/>
            <a:ext cx="2518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เงินฝากกองทุนทวีสุข/กอช. </a:t>
            </a:r>
            <a:endParaRPr lang="th-TH" sz="2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97F61F9-380C-4716-9C8A-13DB9B5BC31E}"/>
              </a:ext>
            </a:extLst>
          </p:cNvPr>
          <p:cNvSpPr/>
          <p:nvPr/>
        </p:nvSpPr>
        <p:spPr>
          <a:xfrm>
            <a:off x="851391" y="3129285"/>
            <a:ext cx="20585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เป้าหมายออมเงิน 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</a:rPr>
              <a:t>90,000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</a:rPr>
              <a:t>ราย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34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03039"/>
            <a:ext cx="799288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คณะกรรมการพัฒนาคุณภาพชีวิตของผู้รับบัตรสวัสดิการแห่งรัฐ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463984"/>
              </p:ext>
            </p:extLst>
          </p:nvPr>
        </p:nvGraphicFramePr>
        <p:xfrm>
          <a:off x="107504" y="749816"/>
          <a:ext cx="8930751" cy="2103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81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47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653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725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4232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คณะกรรมการ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ประธาน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กรรมการ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เลขานุการ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232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คณะกรรมการกำหนดนโยบายระดับประเทศ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นายกรัฐมนตรี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รัฐมนตรีว่าการกระทรวงที่เกี่ยวข้อง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ปลัดกระทรวงการคลัง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232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คณะอนุกรรมการขับเคลื่อน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ปลัด</a:t>
                      </a:r>
                      <a:r>
                        <a:rPr lang="th-TH" sz="1800" baseline="0" dirty="0">
                          <a:latin typeface="TH SarabunPSK" pitchFamily="34" charset="-34"/>
                          <a:cs typeface="TH SarabunPSK" pitchFamily="34" charset="-34"/>
                        </a:rPr>
                        <a:t> ก.คลัง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ผู้ตรวจราชการกระทรวงที่เกี่ยวข้อง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ผอ.สศค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232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คณะอนุกรรมการระดับจังหวัด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ผู้ว่าราชการจังหวัด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หัวหน้าส่วนราชการระดับจังหวัด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คลังจังหวัด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232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คณะทำงานระดับอำเภอ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นายอำเภอ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หัวหน้าส่วนราชการระดับอำเภอ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ธ.ก.ส./ออมสิน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3154616"/>
            <a:ext cx="283500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ระดับตำบล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นายก อบต/เทศบาล เป็นประธาน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(ผญ.บ้าน/ผู้นำชุมชน/ปราชญ์ชาวบ้าน/ธ.ก.ส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/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พัฒนาชุมชน/เกษตรตำบล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2996952"/>
            <a:ext cx="280831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อำนาจหน้าที่</a:t>
            </a:r>
          </a:p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วิเคราะห์สาเหตุแห่งปัญหาเป็นรายบุคคล</a:t>
            </a:r>
          </a:p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ให้คำแนะนำในการแก้ปัญหาให้เหมาะสมกับบุคคล แยกตามกลุ่มศักยภาพ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A B C</a:t>
            </a:r>
          </a:p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จัดทำฐานข้อมูล/ติดตามประเมินผล</a:t>
            </a:r>
          </a:p>
        </p:txBody>
      </p:sp>
      <p:sp>
        <p:nvSpPr>
          <p:cNvPr id="15" name="Down Arrow 46">
            <a:extLst>
              <a:ext uri="{FF2B5EF4-FFF2-40B4-BE49-F238E27FC236}">
                <a16:creationId xmlns="" xmlns:a16="http://schemas.microsoft.com/office/drawing/2014/main" id="{C44693E3-9ECF-4D0A-958E-AC85B6440399}"/>
              </a:ext>
            </a:extLst>
          </p:cNvPr>
          <p:cNvSpPr/>
          <p:nvPr/>
        </p:nvSpPr>
        <p:spPr>
          <a:xfrm>
            <a:off x="4101424" y="2920590"/>
            <a:ext cx="839445" cy="292386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35496" y="4463241"/>
            <a:ext cx="4449539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แนวทางการทำงาน</a:t>
            </a:r>
          </a:p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พบผู้ลงทะเบียนทุกราย โดยการประชุม/อบรมให้ความรู้</a:t>
            </a:r>
          </a:p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รวบรวมข้อมูลความต้องการตลาดที่เกี่ยวข้องกับพื้นที่ที่ดูแล</a:t>
            </a:r>
          </a:p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ให้ข้อแนะนำและมีทางเลือกตามเมนูอาชีพเสริมเพิ่มรายได้ต่างๆ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600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ให้ผู้ลงทะเบียนตัดสินใจเลือกด้วยตนเอง</a:t>
            </a:r>
          </a:p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รวบรวมและประสานงานความต้องการอาชีพและรับจ้างแรงงานของผู้มีรายได้น้อยฯ</a:t>
            </a:r>
          </a:p>
          <a:p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7496" y="4463241"/>
            <a:ext cx="4464495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เครื่องมือสนับสนุน</a:t>
            </a:r>
          </a:p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ทะเบียนรายชื่อผู้ลงทะเบียนในพื้นที่ที่ดูแล</a:t>
            </a:r>
          </a:p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ข้อมูลความต้องการตลาด (เมนูอาชีพ)</a:t>
            </a:r>
          </a:p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คู่มือการทำงาน</a:t>
            </a:r>
          </a:p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การอบรมให้ความรู้เพื่อให้สามารถปฏิบัติงานได้</a:t>
            </a:r>
          </a:p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งบประมาณ ค่าใช้จ่ายในการปฏิบัติงานของศูนย์ปฏิบัติการฯ เช่น ค่าใช้จ่ายจัดการประชุม เป็นต้น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งบประมาณ ค่าใช้จ่าย เบี้ยเลี้ยงของเกษตรกรผู้มีรายได้น้อยที่เข้ารับการอบรม</a:t>
            </a:r>
          </a:p>
        </p:txBody>
      </p:sp>
      <p:cxnSp>
        <p:nvCxnSpPr>
          <p:cNvPr id="28" name="Straight Arrow Connector 10"/>
          <p:cNvCxnSpPr/>
          <p:nvPr/>
        </p:nvCxnSpPr>
        <p:spPr>
          <a:xfrm flipH="1" flipV="1">
            <a:off x="3019960" y="3586660"/>
            <a:ext cx="366348" cy="1440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31"/>
          <p:cNvSpPr/>
          <p:nvPr/>
        </p:nvSpPr>
        <p:spPr>
          <a:xfrm>
            <a:off x="3494038" y="3341698"/>
            <a:ext cx="2014066" cy="965046"/>
          </a:xfrm>
          <a:prstGeom prst="ellipse">
            <a:avLst/>
          </a:prstGeom>
          <a:solidFill>
            <a:srgbClr val="FFC000"/>
          </a:solidFill>
          <a:ln>
            <a:solidFill>
              <a:srgbClr val="12A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30"/>
          <p:cNvSpPr/>
          <p:nvPr/>
        </p:nvSpPr>
        <p:spPr>
          <a:xfrm>
            <a:off x="3635896" y="3370640"/>
            <a:ext cx="1692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ศูนย์ปฎิบัติการ</a:t>
            </a:r>
          </a:p>
        </p:txBody>
      </p:sp>
      <p:sp>
        <p:nvSpPr>
          <p:cNvPr id="7" name="Rectangle 33"/>
          <p:cNvSpPr/>
          <p:nvPr/>
        </p:nvSpPr>
        <p:spPr>
          <a:xfrm>
            <a:off x="3534191" y="3730680"/>
            <a:ext cx="1973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เพื่อแก้ไขปัญหาความยากจน</a:t>
            </a:r>
          </a:p>
        </p:txBody>
      </p:sp>
      <p:cxnSp>
        <p:nvCxnSpPr>
          <p:cNvPr id="14" name="Straight Arrow Connector 10"/>
          <p:cNvCxnSpPr/>
          <p:nvPr/>
        </p:nvCxnSpPr>
        <p:spPr>
          <a:xfrm flipV="1">
            <a:off x="5580112" y="3586660"/>
            <a:ext cx="360040" cy="1303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496" y="6525344"/>
            <a:ext cx="3167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th-TH" sz="16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16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16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และข้อ </a:t>
            </a:r>
            <a:r>
              <a:rPr lang="en-US" sz="16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16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ยังไม่มีงบประมาณรองรับ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1CD0EF3-47A5-4E40-8218-8B903B0349BB}"/>
              </a:ext>
            </a:extLst>
          </p:cNvPr>
          <p:cNvSpPr/>
          <p:nvPr/>
        </p:nvSpPr>
        <p:spPr>
          <a:xfrm>
            <a:off x="34678" y="-57001"/>
            <a:ext cx="9156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โครงสร้างการขับเคลื่อนมาตรการให้ความช่วยเหลือเกษตรกรผู้มีรายได้น้อยฯ</a:t>
            </a:r>
          </a:p>
        </p:txBody>
      </p:sp>
    </p:spTree>
    <p:extLst>
      <p:ext uri="{BB962C8B-B14F-4D97-AF65-F5344CB8AC3E}">
        <p14:creationId xmlns:p14="http://schemas.microsoft.com/office/powerpoint/2010/main" val="20882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  <a:stCxn id="32" idx="4"/>
          </p:cNvCxnSpPr>
          <p:nvPr/>
        </p:nvCxnSpPr>
        <p:spPr>
          <a:xfrm flipH="1">
            <a:off x="4747308" y="4277337"/>
            <a:ext cx="851" cy="932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28184" y="3382290"/>
            <a:ext cx="273630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รวบรวมความต้องการอาชีพและรับจ้างแรงงานของผู้มีรายได้น้อย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2657" y="3063663"/>
            <a:ext cx="2922630" cy="17235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สำรวจความต้องการผลผลิตการเกษตร</a:t>
            </a:r>
            <a:br>
              <a:rPr lang="th-TH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ของแต่ละพื้นที่และแรงงานที่ต้องการ ภายใต้นโยบายด้านการผลิตการเกษตรของ</a:t>
            </a:r>
            <a:br>
              <a:rPr lang="th-TH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กระทรวงเกษตรฯ </a:t>
            </a:r>
            <a:br>
              <a:rPr lang="th-TH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(คณะอนุกรรมการระดับจังหวัด)</a:t>
            </a:r>
          </a:p>
          <a:p>
            <a:pPr algn="ctr"/>
            <a:endParaRPr lang="th-TH" sz="1400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92" y="5951021"/>
            <a:ext cx="230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มีศักยภาพในการก่อหนี้และต้องการอาชีพเสริมเพิ่มรายได้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51288" y="5951021"/>
            <a:ext cx="262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ขาดความสามารถในการก่อหนี้และต้องการอาชีพเสริมเพิ่มรายได้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6217" y="5949280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ดำรงชีวิตพอเพียง </a:t>
            </a:r>
            <a:br>
              <a:rPr lang="th-TH" sz="1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(เกษตรกรสูงอายุ)</a:t>
            </a:r>
          </a:p>
        </p:txBody>
      </p:sp>
      <p:sp>
        <p:nvSpPr>
          <p:cNvPr id="45" name="Down Arrow 44"/>
          <p:cNvSpPr/>
          <p:nvPr/>
        </p:nvSpPr>
        <p:spPr>
          <a:xfrm rot="16200000">
            <a:off x="3154762" y="3595937"/>
            <a:ext cx="566482" cy="395787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TextBox 62"/>
          <p:cNvSpPr txBox="1"/>
          <p:nvPr/>
        </p:nvSpPr>
        <p:spPr>
          <a:xfrm>
            <a:off x="7126341" y="297691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Supply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83968" y="5229200"/>
            <a:ext cx="903661" cy="721077"/>
            <a:chOff x="4364371" y="5007248"/>
            <a:chExt cx="729467" cy="596588"/>
          </a:xfrm>
        </p:grpSpPr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AD8F1689-9247-44E4-AEAB-7E455595624E}"/>
                </a:ext>
              </a:extLst>
            </p:cNvPr>
            <p:cNvSpPr/>
            <p:nvPr/>
          </p:nvSpPr>
          <p:spPr>
            <a:xfrm>
              <a:off x="4364371" y="5007248"/>
              <a:ext cx="729467" cy="59658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3577" y="5061664"/>
              <a:ext cx="441436" cy="48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</a:t>
              </a:r>
              <a:endParaRPr lang="th-TH" sz="36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5076056" y="4202504"/>
            <a:ext cx="2297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พบเกษตรกรทุกราย 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จัดทำเมนูอาชีพทางเลือก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วินิจฉัยปัญหาและประเมินศักยภาพ</a:t>
            </a:r>
            <a:endParaRPr lang="th-TH" sz="2000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EF5A7F08-748A-4F80-953D-1B4F1D8556DD}"/>
              </a:ext>
            </a:extLst>
          </p:cNvPr>
          <p:cNvSpPr txBox="1"/>
          <p:nvPr/>
        </p:nvSpPr>
        <p:spPr>
          <a:xfrm>
            <a:off x="14045186" y="1268760"/>
            <a:ext cx="2143154" cy="1015663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u="sng" dirty="0">
                <a:latin typeface="TH SarabunPSK" pitchFamily="34" charset="-34"/>
                <a:cs typeface="TH SarabunPSK" pitchFamily="34" charset="-34"/>
              </a:rPr>
              <a:t>ลูกค้า ธ.ก.ส.(ไม่มีหนี้)  </a:t>
            </a:r>
          </a:p>
          <a:p>
            <a:pPr algn="ctr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จำนวน 2,575,190 ราย</a:t>
            </a:r>
          </a:p>
          <a:p>
            <a:pPr algn="ctr"/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0762F560-152E-41FA-9479-9B6AA0CE9E05}"/>
              </a:ext>
            </a:extLst>
          </p:cNvPr>
          <p:cNvSpPr txBox="1"/>
          <p:nvPr/>
        </p:nvSpPr>
        <p:spPr>
          <a:xfrm>
            <a:off x="9684568" y="1268760"/>
            <a:ext cx="2194580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u="sng" dirty="0">
                <a:latin typeface="TH SarabunPSK" pitchFamily="34" charset="-34"/>
                <a:cs typeface="TH SarabunPSK" pitchFamily="34" charset="-34"/>
              </a:rPr>
              <a:t>ไม่เป็นลูกค้า ธ.ก.ส.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algn="ctr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จำนวน 376,828 ราย</a:t>
            </a:r>
          </a:p>
          <a:p>
            <a:pPr algn="ctr"/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8459361C-E645-416F-BE39-2EF2E19F6C61}"/>
              </a:ext>
            </a:extLst>
          </p:cNvPr>
          <p:cNvSpPr txBox="1"/>
          <p:nvPr/>
        </p:nvSpPr>
        <p:spPr>
          <a:xfrm>
            <a:off x="9684567" y="2687854"/>
            <a:ext cx="650377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รวม 448,496 ราย มูลหนี้ 26,515 ลบ.เฉลี่ยรายละ 59,520 บาท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AED6B3AF-488B-41EB-8108-32D4930F838E}"/>
              </a:ext>
            </a:extLst>
          </p:cNvPr>
          <p:cNvSpPr txBox="1"/>
          <p:nvPr/>
        </p:nvSpPr>
        <p:spPr>
          <a:xfrm>
            <a:off x="11880932" y="1256431"/>
            <a:ext cx="2194580" cy="1015663"/>
          </a:xfrm>
          <a:prstGeom prst="rect">
            <a:avLst/>
          </a:prstGeom>
          <a:solidFill>
            <a:srgbClr val="66FF66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u="sng" dirty="0">
                <a:latin typeface="TH SarabunPSK" pitchFamily="34" charset="-34"/>
                <a:cs typeface="TH SarabunPSK" pitchFamily="34" charset="-34"/>
              </a:rPr>
              <a:t>ลูกค้า ธ.</a:t>
            </a:r>
            <a:r>
              <a:rPr lang="th-TH" sz="2000" u="sng" dirty="0" err="1">
                <a:latin typeface="TH SarabunPSK" pitchFamily="34" charset="-34"/>
                <a:cs typeface="TH SarabunPSK" pitchFamily="34" charset="-34"/>
              </a:rPr>
              <a:t>ก.ส</a:t>
            </a:r>
            <a:r>
              <a:rPr lang="th-TH" sz="2000" u="sng" dirty="0">
                <a:latin typeface="TH SarabunPSK" pitchFamily="34" charset="-34"/>
                <a:cs typeface="TH SarabunPSK" pitchFamily="34" charset="-34"/>
              </a:rPr>
              <a:t>. (มีหนี้)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000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จำนวน 1,007,012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algn="ctr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หนี้ 201,384 ลบ.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194E3463-B699-4AB3-A02D-20DAF9B4697B}"/>
              </a:ext>
            </a:extLst>
          </p:cNvPr>
          <p:cNvSpPr txBox="1"/>
          <p:nvPr/>
        </p:nvSpPr>
        <p:spPr>
          <a:xfrm>
            <a:off x="9684568" y="2279919"/>
            <a:ext cx="6503771" cy="40011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หนี้นอกระบบ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5B259AB1-370D-4EE4-A9AF-FCD5C74D89AA}"/>
              </a:ext>
            </a:extLst>
          </p:cNvPr>
          <p:cNvSpPr txBox="1"/>
          <p:nvPr/>
        </p:nvSpPr>
        <p:spPr>
          <a:xfrm>
            <a:off x="9684569" y="850642"/>
            <a:ext cx="6503770" cy="400110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เกษตรกรขึ้นทะเบียนสวัสดิการภาครัฐจำนวน 3,959,030 ราย</a:t>
            </a:r>
          </a:p>
        </p:txBody>
      </p:sp>
      <p:sp>
        <p:nvSpPr>
          <p:cNvPr id="85" name="Down Arrow 46">
            <a:extLst>
              <a:ext uri="{FF2B5EF4-FFF2-40B4-BE49-F238E27FC236}">
                <a16:creationId xmlns="" xmlns:a16="http://schemas.microsoft.com/office/drawing/2014/main" id="{C44693E3-9ECF-4D0A-958E-AC85B6440399}"/>
              </a:ext>
            </a:extLst>
          </p:cNvPr>
          <p:cNvSpPr/>
          <p:nvPr/>
        </p:nvSpPr>
        <p:spPr>
          <a:xfrm>
            <a:off x="4344623" y="2924944"/>
            <a:ext cx="803441" cy="24035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CAA04F9F-90C1-4FB6-888F-593339239C00}"/>
              </a:ext>
            </a:extLst>
          </p:cNvPr>
          <p:cNvSpPr txBox="1"/>
          <p:nvPr/>
        </p:nvSpPr>
        <p:spPr>
          <a:xfrm>
            <a:off x="1810731" y="268975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Demand 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A333F1A8-1008-4447-894D-5844385568BA}"/>
              </a:ext>
            </a:extLst>
          </p:cNvPr>
          <p:cNvSpPr txBox="1"/>
          <p:nvPr/>
        </p:nvSpPr>
        <p:spPr>
          <a:xfrm>
            <a:off x="-6499" y="2566647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“ตลาดนำ”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Down Arrow 43"/>
          <p:cNvSpPr/>
          <p:nvPr/>
        </p:nvSpPr>
        <p:spPr>
          <a:xfrm rot="16200000">
            <a:off x="5745596" y="3666277"/>
            <a:ext cx="537625" cy="2839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" name="Group 10"/>
          <p:cNvGrpSpPr/>
          <p:nvPr/>
        </p:nvGrpSpPr>
        <p:grpSpPr>
          <a:xfrm>
            <a:off x="3567069" y="3268333"/>
            <a:ext cx="2405961" cy="1009004"/>
            <a:chOff x="3567069" y="2924944"/>
            <a:chExt cx="2405961" cy="1128536"/>
          </a:xfrm>
        </p:grpSpPr>
        <p:grpSp>
          <p:nvGrpSpPr>
            <p:cNvPr id="10" name="Group 9"/>
            <p:cNvGrpSpPr/>
            <p:nvPr/>
          </p:nvGrpSpPr>
          <p:grpSpPr>
            <a:xfrm>
              <a:off x="3741126" y="2924944"/>
              <a:ext cx="2014066" cy="1128536"/>
              <a:chOff x="3722073" y="3073909"/>
              <a:chExt cx="2014066" cy="112853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722073" y="3073909"/>
                <a:ext cx="2014066" cy="11285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12AA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905433" y="3167611"/>
                <a:ext cx="16926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ศูนย์ปฎิบัติการ</a:t>
                </a: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3567069" y="3356992"/>
              <a:ext cx="24059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8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เพื่อแก้ไขปัญหาความยากจน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80708" y="5282625"/>
            <a:ext cx="903660" cy="738663"/>
            <a:chOff x="4364371" y="5007248"/>
            <a:chExt cx="729467" cy="600573"/>
          </a:xfrm>
          <a:solidFill>
            <a:srgbClr val="8FAADC"/>
          </a:solidFill>
        </p:grpSpPr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AD8F1689-9247-44E4-AEAB-7E455595624E}"/>
                </a:ext>
              </a:extLst>
            </p:cNvPr>
            <p:cNvSpPr/>
            <p:nvPr/>
          </p:nvSpPr>
          <p:spPr>
            <a:xfrm>
              <a:off x="4364371" y="5007248"/>
              <a:ext cx="729467" cy="59658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29754" y="5078307"/>
              <a:ext cx="441436" cy="5295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C</a:t>
              </a:r>
              <a:endParaRPr lang="th-TH" sz="40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648710" y="5270609"/>
            <a:ext cx="907066" cy="747407"/>
            <a:chOff x="4364371" y="5007248"/>
            <a:chExt cx="729467" cy="618372"/>
          </a:xfrm>
          <a:solidFill>
            <a:srgbClr val="99FF66"/>
          </a:solidFill>
        </p:grpSpPr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AD8F1689-9247-44E4-AEAB-7E455595624E}"/>
                </a:ext>
              </a:extLst>
            </p:cNvPr>
            <p:cNvSpPr/>
            <p:nvPr/>
          </p:nvSpPr>
          <p:spPr>
            <a:xfrm>
              <a:off x="4364371" y="5007248"/>
              <a:ext cx="729467" cy="59658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33170" y="5063398"/>
              <a:ext cx="441436" cy="5622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</a:t>
              </a:r>
              <a:endParaRPr lang="th-TH" sz="3600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069553" y="4930383"/>
            <a:ext cx="536827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71147" y="4930383"/>
            <a:ext cx="1" cy="316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7437823" y="4930383"/>
            <a:ext cx="1" cy="316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-27384"/>
            <a:ext cx="873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มาตรการที่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พัฒนา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ตนเอง (โครงการ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2)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1" name="Down Arrow 100"/>
          <p:cNvSpPr/>
          <p:nvPr/>
        </p:nvSpPr>
        <p:spPr>
          <a:xfrm>
            <a:off x="4467587" y="4387528"/>
            <a:ext cx="572201" cy="2839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2" name="Rectangle 101"/>
          <p:cNvSpPr/>
          <p:nvPr/>
        </p:nvSpPr>
        <p:spPr>
          <a:xfrm>
            <a:off x="1979712" y="2141469"/>
            <a:ext cx="528121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อบรมให้ความรู้ทางการเงินแก่เกษตรกรลูกค้าผู้มีรายได้น้อยฯ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(ครั้งที่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1)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8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พร้อมทั้งจัดทำแผนพัฒนาอาชีพรายบุคคล จำนวน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1,007,012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ราย (ธ.ก.ส./ก.เกษตร)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00488" y="2204864"/>
            <a:ext cx="323240" cy="461665"/>
            <a:chOff x="4392776" y="4317621"/>
            <a:chExt cx="323240" cy="461665"/>
          </a:xfrm>
        </p:grpSpPr>
        <p:sp>
          <p:nvSpPr>
            <p:cNvPr id="68" name="วงรี 10"/>
            <p:cNvSpPr/>
            <p:nvPr/>
          </p:nvSpPr>
          <p:spPr>
            <a:xfrm>
              <a:off x="4392776" y="4382637"/>
              <a:ext cx="323240" cy="27699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13544" y="4317621"/>
              <a:ext cx="2968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3" name="5-Point Star 102"/>
          <p:cNvSpPr/>
          <p:nvPr/>
        </p:nvSpPr>
        <p:spPr>
          <a:xfrm>
            <a:off x="2177790" y="116632"/>
            <a:ext cx="305978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pic>
        <p:nvPicPr>
          <p:cNvPr id="53" name="Picture 2" descr="Image result for ประชารัฐ">
            <a:extLst>
              <a:ext uri="{FF2B5EF4-FFF2-40B4-BE49-F238E27FC236}">
                <a16:creationId xmlns="" xmlns:a16="http://schemas.microsoft.com/office/drawing/2014/main" id="{39633C7B-4868-4A1E-B31D-41D450547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4" y="4282504"/>
            <a:ext cx="529320" cy="4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Image result for กระทรวงแรงงาน">
            <a:extLst>
              <a:ext uri="{FF2B5EF4-FFF2-40B4-BE49-F238E27FC236}">
                <a16:creationId xmlns="" xmlns:a16="http://schemas.microsoft.com/office/drawing/2014/main" id="{60D5FF7B-CF26-4323-A6B0-565E7083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60" y="4295291"/>
            <a:ext cx="468442" cy="46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สภาอุตสาหกรรม">
            <a:extLst>
              <a:ext uri="{FF2B5EF4-FFF2-40B4-BE49-F238E27FC236}">
                <a16:creationId xmlns="" xmlns:a16="http://schemas.microsoft.com/office/drawing/2014/main" id="{1CDD4BDF-1F37-4E96-9CD5-F60B479AD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56" y="4305890"/>
            <a:ext cx="562886" cy="4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สภาหอการค้าจังหวัด">
            <a:extLst>
              <a:ext uri="{FF2B5EF4-FFF2-40B4-BE49-F238E27FC236}">
                <a16:creationId xmlns="" xmlns:a16="http://schemas.microsoft.com/office/drawing/2014/main" id="{1BA29E36-A1D9-42BE-A47D-61E3B0D6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38" y="4329601"/>
            <a:ext cx="533094" cy="3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กระทรวงมหาดไทย">
            <a:extLst>
              <a:ext uri="{FF2B5EF4-FFF2-40B4-BE49-F238E27FC236}">
                <a16:creationId xmlns="" xmlns:a16="http://schemas.microsoft.com/office/drawing/2014/main" id="{F20E4E77-5A2D-46E6-9BEE-BFD27C70B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447244" cy="4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>
            <a:extLst>
              <a:ext uri="{FF2B5EF4-FFF2-40B4-BE49-F238E27FC236}">
                <a16:creationId xmlns="" xmlns:a16="http://schemas.microsoft.com/office/drawing/2014/main" id="{98557D5B-228A-43C8-90F4-99B14579F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00" y="3779013"/>
            <a:ext cx="39754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 descr="Related image">
            <a:extLst>
              <a:ext uri="{FF2B5EF4-FFF2-40B4-BE49-F238E27FC236}">
                <a16:creationId xmlns="" xmlns:a16="http://schemas.microsoft.com/office/drawing/2014/main" id="{DB23CF5F-F2BB-44A9-8CBB-E5D525F1F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" y="3827422"/>
            <a:ext cx="383092" cy="3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D1DBEF1-DD09-4BDA-B4DC-7D4A6C1B4394}"/>
              </a:ext>
            </a:extLst>
          </p:cNvPr>
          <p:cNvSpPr txBox="1"/>
          <p:nvPr/>
        </p:nvSpPr>
        <p:spPr>
          <a:xfrm>
            <a:off x="2985084" y="3234462"/>
            <a:ext cx="947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เมนูอาชีพ</a:t>
            </a:r>
          </a:p>
        </p:txBody>
      </p:sp>
      <p:sp>
        <p:nvSpPr>
          <p:cNvPr id="61" name="Down Arrow 46">
            <a:extLst>
              <a:ext uri="{FF2B5EF4-FFF2-40B4-BE49-F238E27FC236}">
                <a16:creationId xmlns="" xmlns:a16="http://schemas.microsoft.com/office/drawing/2014/main" id="{5A074DEF-3C1F-4B90-8FD9-5BB9B903CF7F}"/>
              </a:ext>
            </a:extLst>
          </p:cNvPr>
          <p:cNvSpPr/>
          <p:nvPr/>
        </p:nvSpPr>
        <p:spPr>
          <a:xfrm>
            <a:off x="4340760" y="2002328"/>
            <a:ext cx="803441" cy="2403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45" y="353169"/>
            <a:ext cx="6861272" cy="17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Straight Arrow Connector 120"/>
          <p:cNvCxnSpPr/>
          <p:nvPr/>
        </p:nvCxnSpPr>
        <p:spPr>
          <a:xfrm flipH="1">
            <a:off x="5348719" y="3140968"/>
            <a:ext cx="15369" cy="22029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Pentagon 81"/>
          <p:cNvSpPr/>
          <p:nvPr/>
        </p:nvSpPr>
        <p:spPr>
          <a:xfrm rot="5400000">
            <a:off x="4444614" y="361904"/>
            <a:ext cx="508738" cy="2702247"/>
          </a:xfrm>
          <a:prstGeom prst="homePlate">
            <a:avLst>
              <a:gd name="adj" fmla="val 384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211960" y="3140968"/>
            <a:ext cx="15369" cy="22029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787797" y="620688"/>
            <a:ext cx="3800427" cy="78337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3808" y="1943348"/>
            <a:ext cx="378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แผนพัฒนาอาชีพรายบุคคล (</a:t>
            </a:r>
            <a:r>
              <a:rPr lang="en-US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Personalized Plan)</a:t>
            </a:r>
            <a:endParaRPr lang="th-TH" sz="1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93921" y="21470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1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เศรษฐกิจ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21177" y="2375396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th-TH" sz="1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พอเพียง</a:t>
            </a:r>
          </a:p>
        </p:txBody>
      </p:sp>
      <p:sp>
        <p:nvSpPr>
          <p:cNvPr id="35" name="สี่เหลี่ยมผืนผ้ามุมมน 80"/>
          <p:cNvSpPr/>
          <p:nvPr/>
        </p:nvSpPr>
        <p:spPr>
          <a:xfrm>
            <a:off x="2559843" y="5343908"/>
            <a:ext cx="1076053" cy="7920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457200"/>
            <a:endParaRPr lang="en-US" sz="16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457200"/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1,368 </a:t>
            </a: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สหกรณ์</a:t>
            </a:r>
            <a:endParaRPr lang="th-TH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สี่เหลี่ยมผืนผ้ามุมมน 81"/>
          <p:cNvSpPr/>
          <p:nvPr/>
        </p:nvSpPr>
        <p:spPr>
          <a:xfrm>
            <a:off x="3711971" y="5343908"/>
            <a:ext cx="1076053" cy="7920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457200"/>
            <a:endParaRPr lang="en-US" sz="16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457200"/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2,401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</a:p>
        </p:txBody>
      </p:sp>
      <p:sp>
        <p:nvSpPr>
          <p:cNvPr id="41" name="สี่เหลี่ยมผืนผ้ามุมมน 83"/>
          <p:cNvSpPr/>
          <p:nvPr/>
        </p:nvSpPr>
        <p:spPr>
          <a:xfrm>
            <a:off x="6012160" y="5343908"/>
            <a:ext cx="1080121" cy="7920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ชุมชนต้นแบบ </a:t>
            </a:r>
          </a:p>
          <a:p>
            <a:pPr algn="ctr" defTabSz="457200"/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เศรษฐกิจพอเพียง</a:t>
            </a:r>
          </a:p>
          <a:p>
            <a:pPr algn="ctr" defTabSz="457200"/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7,927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แห่ง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38415"/>
              </p:ext>
            </p:extLst>
          </p:nvPr>
        </p:nvGraphicFramePr>
        <p:xfrm>
          <a:off x="-4581016" y="2701208"/>
          <a:ext cx="3816424" cy="105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1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95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08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048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หนี้ ธ.ก.ส.</a:t>
                      </a:r>
                    </a:p>
                  </a:txBody>
                  <a:tcPr anchor="ctr">
                    <a:solidFill>
                      <a:srgbClr val="12AA4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หนี้นอกระบบ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835">
                <a:tc>
                  <a:txBody>
                    <a:bodyPr/>
                    <a:lstStyle/>
                    <a:p>
                      <a:pPr algn="ctr"/>
                      <a:r>
                        <a:rPr lang="th-TH" sz="1050" u="sng" dirty="0">
                          <a:latin typeface="TH SarabunPSK" pitchFamily="34" charset="-34"/>
                          <a:cs typeface="TH SarabunPSK" pitchFamily="34" charset="-34"/>
                        </a:rPr>
                        <a:t>พักหนี้</a:t>
                      </a:r>
                      <a:r>
                        <a:rPr lang="en-US" sz="1050" u="sng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050" u="sng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en-US" sz="1050" u="sng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050" u="sng" baseline="0" dirty="0"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r>
                        <a:rPr lang="th-TH" sz="1050" baseline="0" dirty="0">
                          <a:latin typeface="TH SarabunPSK" pitchFamily="34" charset="-34"/>
                          <a:cs typeface="TH SarabunPSK" pitchFamily="34" charset="-34"/>
                        </a:rPr>
                        <a:t> กลุ่มที่มีหนี้เป็นภาระหนัก</a:t>
                      </a:r>
                    </a:p>
                    <a:p>
                      <a:pPr algn="ctr"/>
                      <a:r>
                        <a:rPr lang="en-US" sz="1050" baseline="0" dirty="0">
                          <a:latin typeface="TH SarabunPSK" pitchFamily="34" charset="-34"/>
                          <a:cs typeface="TH SarabunPSK" pitchFamily="34" charset="-34"/>
                        </a:rPr>
                        <a:t>535,137 </a:t>
                      </a:r>
                      <a:r>
                        <a:rPr lang="th-TH" sz="1050" baseline="0" dirty="0">
                          <a:latin typeface="TH SarabunPSK" pitchFamily="34" charset="-34"/>
                          <a:cs typeface="TH SarabunPSK" pitchFamily="34" charset="-34"/>
                        </a:rPr>
                        <a:t>ราย</a:t>
                      </a: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u="sng" dirty="0">
                          <a:latin typeface="TH SarabunPSK" pitchFamily="34" charset="-34"/>
                          <a:cs typeface="TH SarabunPSK" pitchFamily="34" charset="-34"/>
                        </a:rPr>
                        <a:t>ชำระดีมีคืน</a:t>
                      </a:r>
                    </a:p>
                    <a:p>
                      <a:pPr algn="ctr"/>
                      <a:r>
                        <a:rPr lang="th-TH" sz="1050" dirty="0">
                          <a:latin typeface="TH SarabunPSK" pitchFamily="34" charset="-34"/>
                          <a:cs typeface="TH SarabunPSK" pitchFamily="34" charset="-34"/>
                        </a:rPr>
                        <a:t>กลุ่มหนี้ที่มีศักยภาพ</a:t>
                      </a:r>
                    </a:p>
                    <a:p>
                      <a:pPr algn="ctr"/>
                      <a:r>
                        <a:rPr lang="en-US" sz="1050" dirty="0">
                          <a:latin typeface="TH SarabunPSK" pitchFamily="34" charset="-34"/>
                          <a:cs typeface="TH SarabunPSK" pitchFamily="34" charset="-34"/>
                        </a:rPr>
                        <a:t>2.3</a:t>
                      </a:r>
                      <a:r>
                        <a:rPr lang="en-US" sz="105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050" baseline="0" dirty="0">
                          <a:latin typeface="TH SarabunPSK" pitchFamily="34" charset="-34"/>
                          <a:cs typeface="TH SarabunPSK" pitchFamily="34" charset="-34"/>
                        </a:rPr>
                        <a:t>ล้านราย</a:t>
                      </a:r>
                      <a:endParaRPr lang="th-TH" sz="105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TH SarabunPSK" pitchFamily="34" charset="-34"/>
                          <a:cs typeface="TH SarabunPSK" pitchFamily="34" charset="-34"/>
                        </a:rPr>
                        <a:t>ธกส.รับโอนหนี้</a:t>
                      </a:r>
                    </a:p>
                    <a:p>
                      <a:pPr algn="ctr"/>
                      <a:r>
                        <a:rPr lang="th-TH" sz="1100" dirty="0">
                          <a:latin typeface="TH SarabunPSK" pitchFamily="34" charset="-34"/>
                          <a:cs typeface="TH SarabunPSK" pitchFamily="34" charset="-34"/>
                        </a:rPr>
                        <a:t>เข้าระบบ</a:t>
                      </a:r>
                    </a:p>
                    <a:p>
                      <a:pPr algn="ctr"/>
                      <a:r>
                        <a:rPr lang="en-US" sz="1050" u="sng" dirty="0">
                          <a:latin typeface="TH SarabunPSK" pitchFamily="34" charset="-34"/>
                          <a:cs typeface="TH SarabunPSK" pitchFamily="34" charset="-34"/>
                        </a:rPr>
                        <a:t>&lt;</a:t>
                      </a:r>
                      <a:r>
                        <a:rPr lang="en-US" sz="1050" dirty="0">
                          <a:latin typeface="TH SarabunPSK" pitchFamily="34" charset="-34"/>
                          <a:cs typeface="TH SarabunPSK" pitchFamily="34" charset="-34"/>
                        </a:rPr>
                        <a:t>150,000</a:t>
                      </a:r>
                      <a:r>
                        <a:rPr lang="th-TH" sz="105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th-TH" sz="1050" dirty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050" dirty="0">
                          <a:latin typeface="TH SarabunPSK" pitchFamily="34" charset="-34"/>
                          <a:cs typeface="TH SarabunPSK" pitchFamily="34" charset="-34"/>
                        </a:rPr>
                        <a:t>บาท/ราย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th-TH" sz="1100" dirty="0">
                          <a:latin typeface="TH SarabunPSK" pitchFamily="34" charset="-34"/>
                          <a:cs typeface="TH SarabunPSK" pitchFamily="34" charset="-34"/>
                        </a:rPr>
                        <a:t>กทบ</a:t>
                      </a:r>
                      <a:r>
                        <a:rPr lang="en-US" sz="1100" baseline="0" dirty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1100" baseline="0" dirty="0">
                          <a:latin typeface="TH SarabunPSK" pitchFamily="34" charset="-34"/>
                          <a:cs typeface="TH SarabunPSK" pitchFamily="34" charset="-34"/>
                        </a:rPr>
                        <a:t>รับโอนหนี้</a:t>
                      </a:r>
                      <a:br>
                        <a:rPr lang="th-TH" sz="1100" baseline="0" dirty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100" baseline="0" dirty="0">
                          <a:latin typeface="TH SarabunPSK" pitchFamily="34" charset="-34"/>
                          <a:cs typeface="TH SarabunPSK" pitchFamily="34" charset="-34"/>
                        </a:rPr>
                        <a:t>เข้าระบบ </a:t>
                      </a:r>
                    </a:p>
                    <a:p>
                      <a:pPr marL="0" indent="0" algn="ctr"/>
                      <a:r>
                        <a:rPr lang="en-US" sz="1050" baseline="0" dirty="0">
                          <a:latin typeface="TH SarabunPSK" pitchFamily="34" charset="-34"/>
                          <a:cs typeface="TH SarabunPSK" pitchFamily="34" charset="-34"/>
                        </a:rPr>
                        <a:t>&lt;50,000 </a:t>
                      </a:r>
                      <a:endParaRPr lang="th-TH" sz="105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indent="0" algn="ctr"/>
                      <a:r>
                        <a:rPr lang="th-TH" sz="1050" baseline="0" dirty="0">
                          <a:latin typeface="TH SarabunPSK" pitchFamily="34" charset="-34"/>
                          <a:cs typeface="TH SarabunPSK" pitchFamily="34" charset="-34"/>
                        </a:rPr>
                        <a:t>บาท/ราย</a:t>
                      </a:r>
                      <a:endParaRPr lang="th-TH" sz="105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Down Arrow 53"/>
          <p:cNvSpPr/>
          <p:nvPr/>
        </p:nvSpPr>
        <p:spPr>
          <a:xfrm rot="5400000">
            <a:off x="10366611" y="2427568"/>
            <a:ext cx="360040" cy="28396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3059832" y="3140968"/>
            <a:ext cx="10814" cy="22030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Isosceles Triangle 65">
            <a:extLst>
              <a:ext uri="{FF2B5EF4-FFF2-40B4-BE49-F238E27FC236}">
                <a16:creationId xmlns="" xmlns:a16="http://schemas.microsoft.com/office/drawing/2014/main" id="{4A603EC2-059F-42FD-A77F-DEA6918E8551}"/>
              </a:ext>
            </a:extLst>
          </p:cNvPr>
          <p:cNvSpPr/>
          <p:nvPr/>
        </p:nvSpPr>
        <p:spPr>
          <a:xfrm rot="10800000">
            <a:off x="6160070" y="6232811"/>
            <a:ext cx="644177" cy="1485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 b="1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>
            <a:endCxn id="41" idx="0"/>
          </p:cNvCxnSpPr>
          <p:nvPr/>
        </p:nvCxnSpPr>
        <p:spPr>
          <a:xfrm>
            <a:off x="6552220" y="3140968"/>
            <a:ext cx="1" cy="22029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444248" y="3924336"/>
            <a:ext cx="4539224" cy="584784"/>
          </a:xfrm>
          <a:prstGeom prst="roundRect">
            <a:avLst/>
          </a:prstGeom>
          <a:solidFill>
            <a:srgbClr val="99FF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สินเชื่อชุมชนปรับเปลี่ยนการผลิตเพื่อพัฒนาอาชีพของผู้มีรายได้น้อย (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XYZ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เป้าหมาย 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384,000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45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,000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ลบ. (3 ปี)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444249" y="4575322"/>
            <a:ext cx="4539220" cy="581870"/>
          </a:xfrm>
          <a:prstGeom prst="roundRect">
            <a:avLst/>
          </a:prstGeom>
          <a:solidFill>
            <a:srgbClr val="99FF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สินเชื่อเพื่อพัฒนาอาชีพของผู้มีรายได้น้อยฯ 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เป้าหมาย 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400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,000 ราย 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20,000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ลบ. (3 ปี)</a:t>
            </a:r>
          </a:p>
        </p:txBody>
      </p:sp>
      <p:sp>
        <p:nvSpPr>
          <p:cNvPr id="55" name="วงรี 10"/>
          <p:cNvSpPr/>
          <p:nvPr/>
        </p:nvSpPr>
        <p:spPr>
          <a:xfrm>
            <a:off x="2267744" y="4071412"/>
            <a:ext cx="323240" cy="2769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8512" y="4041645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1800" dirty="0">
                <a:solidFill>
                  <a:prstClr val="white"/>
                </a:solidFill>
              </a:rPr>
              <a:t>3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57" name="วงรี 10"/>
          <p:cNvSpPr/>
          <p:nvPr/>
        </p:nvSpPr>
        <p:spPr>
          <a:xfrm>
            <a:off x="2267744" y="4678108"/>
            <a:ext cx="323240" cy="276999"/>
          </a:xfrm>
          <a:prstGeom prst="ellipse">
            <a:avLst/>
          </a:prstGeom>
          <a:solidFill>
            <a:srgbClr val="12AA45"/>
          </a:solidFill>
          <a:ln w="19050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93405" y="465245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1800" dirty="0">
                <a:solidFill>
                  <a:prstClr val="white"/>
                </a:solidFill>
              </a:rPr>
              <a:t>4</a:t>
            </a:r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4813" y="4923165"/>
            <a:ext cx="1845609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สินเชื่อดอกเบี้ยต่ำ (</a:t>
            </a: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MRR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ดอกเบี้ย </a:t>
            </a: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0% 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ช่วง </a:t>
            </a: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แรก สำหรับวงเงินกู้ไม่ </a:t>
            </a:r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50,000 </a:t>
            </a: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บาท/ราย</a:t>
            </a:r>
            <a:endParaRPr lang="th-TH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95" y="5344057"/>
            <a:ext cx="645127" cy="57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7" y="5301208"/>
            <a:ext cx="622374" cy="62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Arrow Connector 88"/>
          <p:cNvCxnSpPr/>
          <p:nvPr/>
        </p:nvCxnSpPr>
        <p:spPr>
          <a:xfrm flipV="1">
            <a:off x="11432962" y="2373470"/>
            <a:ext cx="0" cy="2499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54725FA6-696A-44F1-A29B-BA66B1BCE57F}"/>
              </a:ext>
            </a:extLst>
          </p:cNvPr>
          <p:cNvSpPr/>
          <p:nvPr/>
        </p:nvSpPr>
        <p:spPr>
          <a:xfrm>
            <a:off x="5508104" y="738127"/>
            <a:ext cx="729467" cy="59169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7A44D875-05BB-4F2E-8862-84D3468B5947}"/>
              </a:ext>
            </a:extLst>
          </p:cNvPr>
          <p:cNvSpPr/>
          <p:nvPr/>
        </p:nvSpPr>
        <p:spPr>
          <a:xfrm>
            <a:off x="4346589" y="721609"/>
            <a:ext cx="729467" cy="59169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BC2AAF2B-1ACD-4F37-BF57-EA4AD4B21E63}"/>
              </a:ext>
            </a:extLst>
          </p:cNvPr>
          <p:cNvSpPr/>
          <p:nvPr/>
        </p:nvSpPr>
        <p:spPr>
          <a:xfrm>
            <a:off x="3194461" y="718769"/>
            <a:ext cx="729467" cy="591698"/>
          </a:xfrm>
          <a:prstGeom prst="ellipse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F246801E-138C-4D40-ABA7-166ABAF05F81}"/>
              </a:ext>
            </a:extLst>
          </p:cNvPr>
          <p:cNvSpPr txBox="1"/>
          <p:nvPr/>
        </p:nvSpPr>
        <p:spPr>
          <a:xfrm>
            <a:off x="3345770" y="712576"/>
            <a:ext cx="44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prstClr val="black"/>
                </a:solidFill>
              </a:rPr>
              <a:t>A</a:t>
            </a:r>
            <a:endParaRPr lang="th-TH" sz="3600" dirty="0">
              <a:solidFill>
                <a:prstClr val="black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D9894928-7639-4500-9EBD-0F5A4E4FC7D0}"/>
              </a:ext>
            </a:extLst>
          </p:cNvPr>
          <p:cNvSpPr txBox="1"/>
          <p:nvPr/>
        </p:nvSpPr>
        <p:spPr>
          <a:xfrm>
            <a:off x="4522027" y="712576"/>
            <a:ext cx="44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prstClr val="black"/>
                </a:solidFill>
              </a:rPr>
              <a:t>B</a:t>
            </a:r>
            <a:endParaRPr lang="th-TH" sz="3600" dirty="0">
              <a:solidFill>
                <a:prstClr val="black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ED9F4B54-E83A-404E-9E90-1B9990C620F6}"/>
              </a:ext>
            </a:extLst>
          </p:cNvPr>
          <p:cNvSpPr txBox="1"/>
          <p:nvPr/>
        </p:nvSpPr>
        <p:spPr>
          <a:xfrm>
            <a:off x="5641465" y="747364"/>
            <a:ext cx="44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prstClr val="black"/>
                </a:solidFill>
              </a:rPr>
              <a:t>C</a:t>
            </a:r>
            <a:endParaRPr lang="th-TH" sz="3600" dirty="0">
              <a:solidFill>
                <a:prstClr val="black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1329928-2171-472E-BB66-0D76D6E5186D}"/>
              </a:ext>
            </a:extLst>
          </p:cNvPr>
          <p:cNvSpPr/>
          <p:nvPr/>
        </p:nvSpPr>
        <p:spPr>
          <a:xfrm>
            <a:off x="7803075" y="5680190"/>
            <a:ext cx="1246112" cy="893137"/>
          </a:xfrm>
          <a:prstGeom prst="ellipse">
            <a:avLst/>
          </a:prstGeom>
          <a:solidFill>
            <a:srgbClr val="99FF66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3CD33CA-BC58-4000-9139-57E02005F9C6}"/>
              </a:ext>
            </a:extLst>
          </p:cNvPr>
          <p:cNvSpPr txBox="1"/>
          <p:nvPr/>
        </p:nvSpPr>
        <p:spPr>
          <a:xfrm>
            <a:off x="7659059" y="5676058"/>
            <a:ext cx="154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="" xmlns:a16="http://schemas.microsoft.com/office/drawing/2014/main" id="{92CC114F-EDAB-4A83-B863-7E71C966CF72}"/>
              </a:ext>
            </a:extLst>
          </p:cNvPr>
          <p:cNvCxnSpPr>
            <a:cxnSpLocks/>
            <a:stCxn id="63" idx="3"/>
            <a:endCxn id="6" idx="2"/>
          </p:cNvCxnSpPr>
          <p:nvPr/>
        </p:nvCxnSpPr>
        <p:spPr>
          <a:xfrm flipV="1">
            <a:off x="6924092" y="6126759"/>
            <a:ext cx="878983" cy="510411"/>
          </a:xfrm>
          <a:prstGeom prst="bentConnector3">
            <a:avLst>
              <a:gd name="adj1" fmla="val 50000"/>
            </a:avLst>
          </a:prstGeom>
          <a:ln w="28575">
            <a:solidFill>
              <a:srgbClr val="12AA4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62CB1F2-C1FA-4ACB-BB34-AE1D0238274C}"/>
              </a:ext>
            </a:extLst>
          </p:cNvPr>
          <p:cNvSpPr txBox="1"/>
          <p:nvPr/>
        </p:nvSpPr>
        <p:spPr>
          <a:xfrm>
            <a:off x="7765122" y="6500084"/>
            <a:ext cx="140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สร้างภูมิคุ้มกัน</a:t>
            </a:r>
            <a:endParaRPr lang="en-US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Image result for บัตรสวัสดิการแห่งรัฐ">
            <a:extLst>
              <a:ext uri="{FF2B5EF4-FFF2-40B4-BE49-F238E27FC236}">
                <a16:creationId xmlns="" xmlns:a16="http://schemas.microsoft.com/office/drawing/2014/main" id="{7D95C02C-2862-4592-8CD8-8A073385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648" y="1276594"/>
            <a:ext cx="847897" cy="508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111CFC45-C2F5-4328-9E17-7BFED3301E2D}"/>
              </a:ext>
            </a:extLst>
          </p:cNvPr>
          <p:cNvSpPr/>
          <p:nvPr/>
        </p:nvSpPr>
        <p:spPr>
          <a:xfrm>
            <a:off x="10253100" y="1844824"/>
            <a:ext cx="1150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บัตรสวัสดิการ</a:t>
            </a:r>
            <a:endParaRPr lang="th-TH" sz="1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299097"/>
              </p:ext>
            </p:extLst>
          </p:nvPr>
        </p:nvGraphicFramePr>
        <p:xfrm>
          <a:off x="2429364" y="2240736"/>
          <a:ext cx="4554108" cy="888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7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39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MASS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Premium / Niche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811"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พัฒนาอาชีพเดิม/</a:t>
                      </a:r>
                      <a:r>
                        <a:rPr lang="th-TH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สร้าง</a:t>
                      </a: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อาชีพเสริมเพิ่มรายได้/รับจ้างแรงงานภาครัฐและเอกชน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-2161611" y="4495171"/>
            <a:ext cx="1008112" cy="369332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การสนับสนุน</a:t>
            </a:r>
            <a:endParaRPr lang="th-TH" sz="1800" dirty="0">
              <a:solidFill>
                <a:prstClr val="black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013901" y="2156318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th-TH" sz="2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เกษตร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965683" y="2384688"/>
            <a:ext cx="766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th-TH" sz="2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พอเพียง</a:t>
            </a:r>
          </a:p>
        </p:txBody>
      </p:sp>
      <p:cxnSp>
        <p:nvCxnSpPr>
          <p:cNvPr id="114" name="Elbow Connector 113"/>
          <p:cNvCxnSpPr>
            <a:cxnSpLocks/>
          </p:cNvCxnSpPr>
          <p:nvPr/>
        </p:nvCxnSpPr>
        <p:spPr>
          <a:xfrm flipV="1">
            <a:off x="1939243" y="4845907"/>
            <a:ext cx="328501" cy="23927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014543" y="5831177"/>
            <a:ext cx="830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กองทุนทวีสุข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803075" y="6119209"/>
            <a:ext cx="1246112" cy="0"/>
          </a:xfrm>
          <a:prstGeom prst="line">
            <a:avLst/>
          </a:prstGeom>
          <a:ln w="38100">
            <a:solidFill>
              <a:srgbClr val="12A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กอช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23" y="6198672"/>
            <a:ext cx="389690" cy="2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E2E4193-D46C-452B-8383-2ADC5926B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856204"/>
              </p:ext>
            </p:extLst>
          </p:nvPr>
        </p:nvGraphicFramePr>
        <p:xfrm>
          <a:off x="9638258" y="3054126"/>
          <a:ext cx="3172700" cy="1528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350">
                  <a:extLst>
                    <a:ext uri="{9D8B030D-6E8A-4147-A177-3AD203B41FA5}">
                      <a16:colId xmlns="" xmlns:a16="http://schemas.microsoft.com/office/drawing/2014/main" val="1364505548"/>
                    </a:ext>
                  </a:extLst>
                </a:gridCol>
                <a:gridCol w="1586350">
                  <a:extLst>
                    <a:ext uri="{9D8B030D-6E8A-4147-A177-3AD203B41FA5}">
                      <a16:colId xmlns="" xmlns:a16="http://schemas.microsoft.com/office/drawing/2014/main" val="3435683717"/>
                    </a:ext>
                  </a:extLst>
                </a:gridCol>
              </a:tblGrid>
              <a:tr h="50963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สินเชื่อ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SMAEs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องค์ความรู้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4126833"/>
                  </a:ext>
                </a:extLst>
              </a:tr>
              <a:tr h="50963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สินเชื่อท่องเที่ยวชุมชน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ตลาดประชารัฐ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9907760"/>
                  </a:ext>
                </a:extLst>
              </a:tr>
              <a:tr h="509631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เครือข่ายประชารัฐ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15803"/>
                  </a:ext>
                </a:extLst>
              </a:tr>
            </a:tbl>
          </a:graphicData>
        </a:graphic>
      </p:graphicFrame>
      <p:sp>
        <p:nvSpPr>
          <p:cNvPr id="103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835080" y="6520259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6C88D46-A40C-466F-894D-ECB2F04190AC}"/>
              </a:ext>
            </a:extLst>
          </p:cNvPr>
          <p:cNvSpPr txBox="1"/>
          <p:nvPr/>
        </p:nvSpPr>
        <p:spPr>
          <a:xfrm>
            <a:off x="3557744" y="1418588"/>
            <a:ext cx="223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เกษตรกรเลือกเมนูอาชีพ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B3DB40FE-10EE-4D2F-914E-702B062FC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8614" y="-216383"/>
            <a:ext cx="1188648" cy="963747"/>
          </a:xfrm>
          <a:prstGeom prst="rect">
            <a:avLst/>
          </a:prstGeom>
        </p:spPr>
      </p:pic>
      <p:cxnSp>
        <p:nvCxnSpPr>
          <p:cNvPr id="131" name="Straight Arrow Connector 130">
            <a:extLst>
              <a:ext uri="{FF2B5EF4-FFF2-40B4-BE49-F238E27FC236}">
                <a16:creationId xmlns="" xmlns:a16="http://schemas.microsoft.com/office/drawing/2014/main" id="{33C31C3C-83A2-42AE-A46E-366F218084CD}"/>
              </a:ext>
            </a:extLst>
          </p:cNvPr>
          <p:cNvCxnSpPr>
            <a:cxnSpLocks/>
          </p:cNvCxnSpPr>
          <p:nvPr/>
        </p:nvCxnSpPr>
        <p:spPr>
          <a:xfrm flipH="1">
            <a:off x="9538700" y="286177"/>
            <a:ext cx="108213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8923AAD4-9B59-45D4-BDF9-6134F46CD83E}"/>
              </a:ext>
            </a:extLst>
          </p:cNvPr>
          <p:cNvSpPr txBox="1"/>
          <p:nvPr/>
        </p:nvSpPr>
        <p:spPr>
          <a:xfrm>
            <a:off x="9399684" y="-74398"/>
            <a:ext cx="141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พิจารณาอนุมัติ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แผนพัฒนาอาชีพ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509935" y="6469306"/>
            <a:ext cx="4414157" cy="335728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h-TH" sz="2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เกษตรกรมีรายได้เพิ่มขึ้น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212976"/>
            <a:ext cx="1845610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สินเชื่อ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ดอกเบี้ยต่ำ </a:t>
            </a: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0.01% 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ผ่านชุมชน </a:t>
            </a:r>
            <a:r>
              <a:rPr lang="th-TH" sz="11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(เกษตรไม่เป็นหนี้) 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รัฐชดเชย ธกส.</a:t>
            </a: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3.50</a:t>
            </a:r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defTabSz="457200"/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กลุ่มละไม่เกิน </a:t>
            </a:r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ล้านบาท</a:t>
            </a: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ลดหย่อนหลักประกัน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บริหารจัดการความเสี่ยงตลอดโครงการ (เบิก-จ่ายเงินผ่าน ธกส.)</a:t>
            </a:r>
          </a:p>
        </p:txBody>
      </p:sp>
      <p:sp>
        <p:nvSpPr>
          <p:cNvPr id="88" name="Isosceles Triangle 87">
            <a:extLst>
              <a:ext uri="{FF2B5EF4-FFF2-40B4-BE49-F238E27FC236}">
                <a16:creationId xmlns="" xmlns:a16="http://schemas.microsoft.com/office/drawing/2014/main" id="{4A603EC2-059F-42FD-A77F-DEA6918E8551}"/>
              </a:ext>
            </a:extLst>
          </p:cNvPr>
          <p:cNvSpPr/>
          <p:nvPr/>
        </p:nvSpPr>
        <p:spPr>
          <a:xfrm rot="10800000">
            <a:off x="3943279" y="6221539"/>
            <a:ext cx="644177" cy="1485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91" name="Isosceles Triangle 90">
            <a:extLst>
              <a:ext uri="{FF2B5EF4-FFF2-40B4-BE49-F238E27FC236}">
                <a16:creationId xmlns="" xmlns:a16="http://schemas.microsoft.com/office/drawing/2014/main" id="{4A603EC2-059F-42FD-A77F-DEA6918E8551}"/>
              </a:ext>
            </a:extLst>
          </p:cNvPr>
          <p:cNvSpPr/>
          <p:nvPr/>
        </p:nvSpPr>
        <p:spPr>
          <a:xfrm rot="10800000">
            <a:off x="2741810" y="6212719"/>
            <a:ext cx="644177" cy="1485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93" name="สี่เหลี่ยมผืนผ้า 78">
            <a:extLst>
              <a:ext uri="{FF2B5EF4-FFF2-40B4-BE49-F238E27FC236}">
                <a16:creationId xmlns="" xmlns:a16="http://schemas.microsoft.com/office/drawing/2014/main" id="{8AFEF6C6-0861-4F6F-B2DC-B1816550EF5D}"/>
              </a:ext>
            </a:extLst>
          </p:cNvPr>
          <p:cNvSpPr/>
          <p:nvPr/>
        </p:nvSpPr>
        <p:spPr>
          <a:xfrm>
            <a:off x="179512" y="-27384"/>
            <a:ext cx="9156031" cy="461665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anchor="t">
            <a:spAutoFit/>
          </a:bodyPr>
          <a:lstStyle/>
          <a:p>
            <a:pPr algn="ctr"/>
            <a:r>
              <a:rPr lang="th-TH" sz="2400" b="1" dirty="0">
                <a:effectLst>
                  <a:glow rad="139700">
                    <a:schemeClr val="bg1"/>
                  </a:glow>
                </a:effectLst>
                <a:latin typeface="TH SarabunPSK" pitchFamily="34" charset="-34"/>
                <a:cs typeface="TH SarabunPSK" pitchFamily="34" charset="-34"/>
              </a:rPr>
              <a:t>มาตรการที่ </a:t>
            </a:r>
            <a:r>
              <a:rPr lang="en-US" sz="2400" b="1" dirty="0">
                <a:effectLst>
                  <a:glow rad="139700">
                    <a:schemeClr val="bg1"/>
                  </a:glow>
                </a:effectLst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400" b="1" dirty="0">
                <a:effectLst>
                  <a:glow rad="139700">
                    <a:schemeClr val="bg1"/>
                  </a:glow>
                </a:effectLst>
                <a:latin typeface="TH SarabunPSK" pitchFamily="34" charset="-34"/>
                <a:cs typeface="TH SarabunPSK" pitchFamily="34" charset="-34"/>
              </a:rPr>
              <a:t>พัฒนาอาชีพเสริมเพิ่ม</a:t>
            </a:r>
            <a:r>
              <a:rPr lang="th-TH" sz="2400" b="1" dirty="0" smtClean="0">
                <a:effectLst>
                  <a:glow rad="139700">
                    <a:schemeClr val="bg1"/>
                  </a:glow>
                </a:effectLst>
                <a:latin typeface="TH SarabunPSK" pitchFamily="34" charset="-34"/>
                <a:cs typeface="TH SarabunPSK" pitchFamily="34" charset="-34"/>
              </a:rPr>
              <a:t>รายได้ (โครงการ </a:t>
            </a:r>
            <a:r>
              <a:rPr lang="en-US" sz="2400" b="1" dirty="0" smtClean="0">
                <a:effectLst>
                  <a:glow rad="139700">
                    <a:schemeClr val="bg1"/>
                  </a:glow>
                </a:effectLst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400" b="1" dirty="0" smtClean="0">
                <a:effectLst>
                  <a:glow rad="139700">
                    <a:schemeClr val="bg1"/>
                  </a:glow>
                </a:effectLst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400" b="1" dirty="0" smtClean="0">
                <a:effectLst>
                  <a:glow rad="139700">
                    <a:schemeClr val="bg1"/>
                  </a:glow>
                </a:effectLst>
                <a:latin typeface="TH SarabunPSK" pitchFamily="34" charset="-34"/>
                <a:cs typeface="TH SarabunPSK" pitchFamily="34" charset="-34"/>
              </a:rPr>
              <a:t>4)</a:t>
            </a:r>
            <a:endParaRPr lang="th-TH" sz="2400" b="1" dirty="0">
              <a:effectLst>
                <a:glow rad="139700">
                  <a:schemeClr val="bg1"/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2444249" y="3261522"/>
            <a:ext cx="4535049" cy="59952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1" y="3284984"/>
            <a:ext cx="39754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383092" cy="3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49" y="3429000"/>
            <a:ext cx="303970" cy="30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Image result for กระทรวงแรงงาน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89" y="3429000"/>
            <a:ext cx="323059" cy="32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เกษตรกร การ์ตูน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9" y="1458658"/>
            <a:ext cx="1652703" cy="16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" name="Elbow Connector 1023"/>
          <p:cNvCxnSpPr>
            <a:stCxn id="10" idx="3"/>
            <a:endCxn id="55" idx="2"/>
          </p:cNvCxnSpPr>
          <p:nvPr/>
        </p:nvCxnSpPr>
        <p:spPr>
          <a:xfrm>
            <a:off x="1953114" y="4013195"/>
            <a:ext cx="314630" cy="19671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47864" y="3212976"/>
            <a:ext cx="2805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อบรมเชิงปฏิบัติการ (ครั้งที่ 2)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47864" y="3460938"/>
            <a:ext cx="2776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ตามแผนพัฒนาอาชีพรายบุคคล</a:t>
            </a:r>
          </a:p>
        </p:txBody>
      </p:sp>
      <p:sp>
        <p:nvSpPr>
          <p:cNvPr id="100" name="5-Point Star 99"/>
          <p:cNvSpPr/>
          <p:nvPr/>
        </p:nvSpPr>
        <p:spPr>
          <a:xfrm>
            <a:off x="1804451" y="82813"/>
            <a:ext cx="305978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85" y="4112784"/>
            <a:ext cx="402431" cy="48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82" y="4652450"/>
            <a:ext cx="370272" cy="43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4821342"/>
            <a:ext cx="1817768" cy="121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สี่เหลี่ยมผืนผ้ามุมมน 81"/>
          <p:cNvSpPr/>
          <p:nvPr/>
        </p:nvSpPr>
        <p:spPr>
          <a:xfrm>
            <a:off x="4860032" y="5349941"/>
            <a:ext cx="1026459" cy="7920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457200"/>
            <a:endParaRPr lang="en-US" sz="16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7" name="Isosceles Triangle 116">
            <a:extLst>
              <a:ext uri="{FF2B5EF4-FFF2-40B4-BE49-F238E27FC236}">
                <a16:creationId xmlns="" xmlns:a16="http://schemas.microsoft.com/office/drawing/2014/main" id="{4A603EC2-059F-42FD-A77F-DEA6918E8551}"/>
              </a:ext>
            </a:extLst>
          </p:cNvPr>
          <p:cNvSpPr/>
          <p:nvPr/>
        </p:nvSpPr>
        <p:spPr>
          <a:xfrm rot="10800000">
            <a:off x="5067031" y="6227572"/>
            <a:ext cx="644177" cy="1485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091738" y="3264803"/>
            <a:ext cx="195744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defTabSz="457200">
              <a:buFontTx/>
              <a:buChar char="-"/>
            </a:pP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ทำการเกษตรแบบพอเพียง</a:t>
            </a:r>
          </a:p>
          <a:p>
            <a:pPr marL="171450" indent="-171450" defTabSz="457200">
              <a:buFontTx/>
              <a:buChar char="-"/>
            </a:pP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รับจ้างแรงงานทั่วไป</a:t>
            </a:r>
          </a:p>
          <a:p>
            <a:pPr marL="171450" indent="-171450" defTabSz="457200">
              <a:buFontTx/>
              <a:buChar char="-"/>
            </a:pP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รับจ้างภาครัฐในการดูแลสังคมและสิ่งแวดล้อม</a:t>
            </a:r>
          </a:p>
          <a:p>
            <a:pPr marL="171450" indent="-171450" defTabSz="457200">
              <a:buFontTx/>
              <a:buChar char="-"/>
            </a:pP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ร่วมกิจกรรมที่เชื่อมโยงกับการท่องเที่ยวชุมชน</a:t>
            </a:r>
          </a:p>
          <a:p>
            <a:pPr marL="171450" indent="-171450" defTabSz="457200">
              <a:buFontTx/>
              <a:buChar char="-"/>
            </a:pPr>
            <a:endParaRPr lang="th-TH" sz="1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171450" indent="-171450" defTabSz="457200">
              <a:buFontTx/>
              <a:buChar char="-"/>
            </a:pPr>
            <a:endParaRPr lang="th-TH" sz="1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4" name="Elbow Connector 43"/>
          <p:cNvCxnSpPr>
            <a:cxnSpLocks/>
          </p:cNvCxnSpPr>
          <p:nvPr/>
        </p:nvCxnSpPr>
        <p:spPr>
          <a:xfrm>
            <a:off x="7076911" y="2867967"/>
            <a:ext cx="1016001" cy="372318"/>
          </a:xfrm>
          <a:prstGeom prst="bentConnector2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166601" y="4652450"/>
            <a:ext cx="1680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อายุ&gt;60 ปี </a:t>
            </a:r>
            <a:br>
              <a:rPr lang="th-TH" sz="1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 974,851 ราย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31" y="2998624"/>
            <a:ext cx="408972" cy="49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8" name="Elbow Connector 43">
            <a:extLst>
              <a:ext uri="{FF2B5EF4-FFF2-40B4-BE49-F238E27FC236}">
                <a16:creationId xmlns="" xmlns:a16="http://schemas.microsoft.com/office/drawing/2014/main" id="{76D30987-649C-4BD6-AB3D-550A22B220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11387" y="5203795"/>
            <a:ext cx="751445" cy="5143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6436577-DFA0-4074-97E0-AFD0B1E04831}"/>
              </a:ext>
            </a:extLst>
          </p:cNvPr>
          <p:cNvSpPr/>
          <p:nvPr/>
        </p:nvSpPr>
        <p:spPr>
          <a:xfrm>
            <a:off x="4891398" y="5888305"/>
            <a:ext cx="963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เครือข่ายประชารัฐ</a:t>
            </a:r>
          </a:p>
        </p:txBody>
      </p:sp>
      <p:pic>
        <p:nvPicPr>
          <p:cNvPr id="2050" name="Picture 2" descr="Image result for ประชารัฐ">
            <a:extLst>
              <a:ext uri="{FF2B5EF4-FFF2-40B4-BE49-F238E27FC236}">
                <a16:creationId xmlns="" xmlns:a16="http://schemas.microsoft.com/office/drawing/2014/main" id="{63937B4F-9AEE-4041-B407-B6EEA988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7" y="5373216"/>
            <a:ext cx="728590" cy="61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วงรี 10">
            <a:extLst>
              <a:ext uri="{FF2B5EF4-FFF2-40B4-BE49-F238E27FC236}">
                <a16:creationId xmlns="" xmlns:a16="http://schemas.microsoft.com/office/drawing/2014/main" id="{A7F7256D-7F2A-4818-B057-C92C0A156ECE}"/>
              </a:ext>
            </a:extLst>
          </p:cNvPr>
          <p:cNvSpPr/>
          <p:nvPr/>
        </p:nvSpPr>
        <p:spPr>
          <a:xfrm>
            <a:off x="8279851" y="5470882"/>
            <a:ext cx="323240" cy="276999"/>
          </a:xfrm>
          <a:prstGeom prst="ellipse">
            <a:avLst/>
          </a:prstGeom>
          <a:solidFill>
            <a:srgbClr val="12AA45"/>
          </a:solidFill>
          <a:ln w="19050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F08C104A-D15D-4342-A33C-7102967BD62F}"/>
              </a:ext>
            </a:extLst>
          </p:cNvPr>
          <p:cNvSpPr txBox="1"/>
          <p:nvPr/>
        </p:nvSpPr>
        <p:spPr>
          <a:xfrm>
            <a:off x="8305512" y="5445224"/>
            <a:ext cx="26802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th-TH" sz="1800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15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C7F53E2D-BA7F-43BA-9A24-2E0C7382B577}"/>
              </a:ext>
            </a:extLst>
          </p:cNvPr>
          <p:cNvSpPr/>
          <p:nvPr/>
        </p:nvSpPr>
        <p:spPr>
          <a:xfrm>
            <a:off x="107503" y="2976607"/>
            <a:ext cx="8928996" cy="733382"/>
          </a:xfrm>
          <a:prstGeom prst="rect">
            <a:avLst/>
          </a:prstGeom>
          <a:solidFill>
            <a:srgbClr val="19E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6DE8EA-0977-4601-BA94-C1E36EA4E997}"/>
              </a:ext>
            </a:extLst>
          </p:cNvPr>
          <p:cNvSpPr txBox="1"/>
          <p:nvPr/>
        </p:nvSpPr>
        <p:spPr>
          <a:xfrm>
            <a:off x="399149" y="26719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ข้อมูลสหกรณ์การเกษตร ดำเนินธุรกิจประเภทรวบรวมและแปรรูป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1,368 แห่ง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6D80EAE-AD5C-4BF1-ABD7-32CB5FDE0C9D}"/>
              </a:ext>
            </a:extLst>
          </p:cNvPr>
          <p:cNvSpPr txBox="1"/>
          <p:nvPr/>
        </p:nvSpPr>
        <p:spPr>
          <a:xfrm>
            <a:off x="212896" y="2956059"/>
            <a:ext cx="137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ข้าว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351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แห่ง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2" descr="Related image">
            <a:extLst>
              <a:ext uri="{FF2B5EF4-FFF2-40B4-BE49-F238E27FC236}">
                <a16:creationId xmlns="" xmlns:a16="http://schemas.microsoft.com/office/drawing/2014/main" id="{C911A88A-AC0D-4187-B399-99F6540B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1" y="464327"/>
            <a:ext cx="622374" cy="62326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F4C2DB1-1B05-4B61-9B79-B6D5EA199D8A}"/>
              </a:ext>
            </a:extLst>
          </p:cNvPr>
          <p:cNvSpPr txBox="1"/>
          <p:nvPr/>
        </p:nvSpPr>
        <p:spPr>
          <a:xfrm>
            <a:off x="1547279" y="2982446"/>
            <a:ext cx="1717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ข้าวโพดเลี้ยงสัตว์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98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07A2A91-5CC9-4CF4-909D-4E9C2B64537C}"/>
              </a:ext>
            </a:extLst>
          </p:cNvPr>
          <p:cNvSpPr txBox="1"/>
          <p:nvPr/>
        </p:nvSpPr>
        <p:spPr>
          <a:xfrm>
            <a:off x="3194577" y="2958043"/>
            <a:ext cx="137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มันสำปะหลัง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70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F26A9B82-C184-4EE4-8218-295343E65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06792"/>
              </p:ext>
            </p:extLst>
          </p:nvPr>
        </p:nvGraphicFramePr>
        <p:xfrm>
          <a:off x="140490" y="1446688"/>
          <a:ext cx="8896008" cy="156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668">
                  <a:extLst>
                    <a:ext uri="{9D8B030D-6E8A-4147-A177-3AD203B41FA5}">
                      <a16:colId xmlns="" xmlns:a16="http://schemas.microsoft.com/office/drawing/2014/main" val="176998667"/>
                    </a:ext>
                  </a:extLst>
                </a:gridCol>
                <a:gridCol w="1482668">
                  <a:extLst>
                    <a:ext uri="{9D8B030D-6E8A-4147-A177-3AD203B41FA5}">
                      <a16:colId xmlns="" xmlns:a16="http://schemas.microsoft.com/office/drawing/2014/main" val="2709410608"/>
                    </a:ext>
                  </a:extLst>
                </a:gridCol>
                <a:gridCol w="1482668">
                  <a:extLst>
                    <a:ext uri="{9D8B030D-6E8A-4147-A177-3AD203B41FA5}">
                      <a16:colId xmlns="" xmlns:a16="http://schemas.microsoft.com/office/drawing/2014/main" val="998105956"/>
                    </a:ext>
                  </a:extLst>
                </a:gridCol>
                <a:gridCol w="1482668">
                  <a:extLst>
                    <a:ext uri="{9D8B030D-6E8A-4147-A177-3AD203B41FA5}">
                      <a16:colId xmlns="" xmlns:a16="http://schemas.microsoft.com/office/drawing/2014/main" val="676214639"/>
                    </a:ext>
                  </a:extLst>
                </a:gridCol>
                <a:gridCol w="1482668">
                  <a:extLst>
                    <a:ext uri="{9D8B030D-6E8A-4147-A177-3AD203B41FA5}">
                      <a16:colId xmlns="" xmlns:a16="http://schemas.microsoft.com/office/drawing/2014/main" val="4186866010"/>
                    </a:ext>
                  </a:extLst>
                </a:gridCol>
                <a:gridCol w="1482668">
                  <a:extLst>
                    <a:ext uri="{9D8B030D-6E8A-4147-A177-3AD203B41FA5}">
                      <a16:colId xmlns="" xmlns:a16="http://schemas.microsoft.com/office/drawing/2014/main" val="283791925"/>
                    </a:ext>
                  </a:extLst>
                </a:gridCol>
              </a:tblGrid>
              <a:tr h="15624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499497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48A038C-796E-42B4-B269-615C694BC0E0}"/>
              </a:ext>
            </a:extLst>
          </p:cNvPr>
          <p:cNvSpPr txBox="1"/>
          <p:nvPr/>
        </p:nvSpPr>
        <p:spPr>
          <a:xfrm>
            <a:off x="4665753" y="2957169"/>
            <a:ext cx="137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ยางพารา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455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แห่ง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E551A89-7068-4358-9F3D-82B4DBB1692C}"/>
              </a:ext>
            </a:extLst>
          </p:cNvPr>
          <p:cNvSpPr txBox="1"/>
          <p:nvPr/>
        </p:nvSpPr>
        <p:spPr>
          <a:xfrm>
            <a:off x="6078151" y="2950420"/>
            <a:ext cx="137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ปาล์มน้ำมัน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78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แห่ง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AA431AB-D35B-4011-8500-15B786B39A29}"/>
              </a:ext>
            </a:extLst>
          </p:cNvPr>
          <p:cNvSpPr txBox="1"/>
          <p:nvPr/>
        </p:nvSpPr>
        <p:spPr>
          <a:xfrm>
            <a:off x="7528090" y="2956059"/>
            <a:ext cx="137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ผลไม้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62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67275E43-6047-4EAB-BEFC-0074F3876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52964"/>
              </p:ext>
            </p:extLst>
          </p:nvPr>
        </p:nvGraphicFramePr>
        <p:xfrm>
          <a:off x="395538" y="4261681"/>
          <a:ext cx="8496940" cy="156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8">
                  <a:extLst>
                    <a:ext uri="{9D8B030D-6E8A-4147-A177-3AD203B41FA5}">
                      <a16:colId xmlns="" xmlns:a16="http://schemas.microsoft.com/office/drawing/2014/main" val="176998667"/>
                    </a:ext>
                  </a:extLst>
                </a:gridCol>
                <a:gridCol w="1699388">
                  <a:extLst>
                    <a:ext uri="{9D8B030D-6E8A-4147-A177-3AD203B41FA5}">
                      <a16:colId xmlns="" xmlns:a16="http://schemas.microsoft.com/office/drawing/2014/main" val="2709410608"/>
                    </a:ext>
                  </a:extLst>
                </a:gridCol>
                <a:gridCol w="1699388">
                  <a:extLst>
                    <a:ext uri="{9D8B030D-6E8A-4147-A177-3AD203B41FA5}">
                      <a16:colId xmlns="" xmlns:a16="http://schemas.microsoft.com/office/drawing/2014/main" val="998105956"/>
                    </a:ext>
                  </a:extLst>
                </a:gridCol>
                <a:gridCol w="1699388">
                  <a:extLst>
                    <a:ext uri="{9D8B030D-6E8A-4147-A177-3AD203B41FA5}">
                      <a16:colId xmlns="" xmlns:a16="http://schemas.microsoft.com/office/drawing/2014/main" val="676214639"/>
                    </a:ext>
                  </a:extLst>
                </a:gridCol>
                <a:gridCol w="1699388">
                  <a:extLst>
                    <a:ext uri="{9D8B030D-6E8A-4147-A177-3AD203B41FA5}">
                      <a16:colId xmlns="" xmlns:a16="http://schemas.microsoft.com/office/drawing/2014/main" val="4186866010"/>
                    </a:ext>
                  </a:extLst>
                </a:gridCol>
              </a:tblGrid>
              <a:tr h="15624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4994976"/>
                  </a:ext>
                </a:extLst>
              </a:tr>
            </a:tbl>
          </a:graphicData>
        </a:graphic>
      </p:graphicFrame>
      <p:pic>
        <p:nvPicPr>
          <p:cNvPr id="1026" name="Picture 2" descr="Image result for ข้าว">
            <a:extLst>
              <a:ext uri="{FF2B5EF4-FFF2-40B4-BE49-F238E27FC236}">
                <a16:creationId xmlns="" xmlns:a16="http://schemas.microsoft.com/office/drawing/2014/main" id="{620ABA08-A577-45B6-A5C8-8DA38AC9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4376"/>
            <a:ext cx="1551190" cy="15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="" xmlns:a16="http://schemas.microsoft.com/office/drawing/2014/main" id="{E0B22DDE-EB6F-477D-B969-A989BC48D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445958"/>
            <a:ext cx="1473793" cy="15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="" xmlns:a16="http://schemas.microsoft.com/office/drawing/2014/main" id="{DD50C482-5014-489B-A61E-6F8720F9D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44376"/>
            <a:ext cx="1435894" cy="15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="" xmlns:a16="http://schemas.microsoft.com/office/drawing/2014/main" id="{B11F944E-4060-428C-B1B2-2CE10D01E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92" y="1447702"/>
            <a:ext cx="1468440" cy="155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ปาล์มน้ำมัน">
            <a:extLst>
              <a:ext uri="{FF2B5EF4-FFF2-40B4-BE49-F238E27FC236}">
                <a16:creationId xmlns="" xmlns:a16="http://schemas.microsoft.com/office/drawing/2014/main" id="{5F4D2927-F761-4DD8-8DA0-00C7455F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31" y="1447864"/>
            <a:ext cx="1468440" cy="15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>
            <a:extLst>
              <a:ext uri="{FF2B5EF4-FFF2-40B4-BE49-F238E27FC236}">
                <a16:creationId xmlns="" xmlns:a16="http://schemas.microsoft.com/office/drawing/2014/main" id="{00FEA696-7724-4842-9896-3BADB9B84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71" y="1434085"/>
            <a:ext cx="1510427" cy="158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lated image">
            <a:extLst>
              <a:ext uri="{FF2B5EF4-FFF2-40B4-BE49-F238E27FC236}">
                <a16:creationId xmlns="" xmlns:a16="http://schemas.microsoft.com/office/drawing/2014/main" id="{88CF6017-027F-45A7-BEC7-66647A63E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0" y="4259369"/>
            <a:ext cx="1717540" cy="15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lated image">
            <a:extLst>
              <a:ext uri="{FF2B5EF4-FFF2-40B4-BE49-F238E27FC236}">
                <a16:creationId xmlns="" xmlns:a16="http://schemas.microsoft.com/office/drawing/2014/main" id="{73727029-4CF3-4A5E-9C28-0B0BA816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372" y="4249698"/>
            <a:ext cx="1717540" cy="15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lated image">
            <a:extLst>
              <a:ext uri="{FF2B5EF4-FFF2-40B4-BE49-F238E27FC236}">
                <a16:creationId xmlns="" xmlns:a16="http://schemas.microsoft.com/office/drawing/2014/main" id="{B98D05C5-15A9-4D93-9B7C-FCF30319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47387"/>
            <a:ext cx="1705124" cy="15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โคนม">
            <a:extLst>
              <a:ext uri="{FF2B5EF4-FFF2-40B4-BE49-F238E27FC236}">
                <a16:creationId xmlns="" xmlns:a16="http://schemas.microsoft.com/office/drawing/2014/main" id="{E2185C3F-4ECE-45C9-9820-0EFABDAE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46" y="4247387"/>
            <a:ext cx="1777927" cy="157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elated image">
            <a:extLst>
              <a:ext uri="{FF2B5EF4-FFF2-40B4-BE49-F238E27FC236}">
                <a16:creationId xmlns="" xmlns:a16="http://schemas.microsoft.com/office/drawing/2014/main" id="{2705B9FD-1F2F-4E98-B24A-95A81FCEE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89" y="4247387"/>
            <a:ext cx="1644326" cy="15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5278782B-29A9-4193-AD8D-F217FD7C0A31}"/>
              </a:ext>
            </a:extLst>
          </p:cNvPr>
          <p:cNvSpPr/>
          <p:nvPr/>
        </p:nvSpPr>
        <p:spPr>
          <a:xfrm>
            <a:off x="107502" y="1248415"/>
            <a:ext cx="8928996" cy="231624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4592FCC6-045A-45CB-881E-9B4B211AA365}"/>
              </a:ext>
            </a:extLst>
          </p:cNvPr>
          <p:cNvSpPr/>
          <p:nvPr/>
        </p:nvSpPr>
        <p:spPr>
          <a:xfrm>
            <a:off x="107501" y="4078199"/>
            <a:ext cx="8928996" cy="231623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E484F2BD-5D3A-4C68-8AC7-3E91DF3E90FC}"/>
              </a:ext>
            </a:extLst>
          </p:cNvPr>
          <p:cNvSpPr/>
          <p:nvPr/>
        </p:nvSpPr>
        <p:spPr>
          <a:xfrm>
            <a:off x="107502" y="5795939"/>
            <a:ext cx="8928996" cy="733382"/>
          </a:xfrm>
          <a:prstGeom prst="rect">
            <a:avLst/>
          </a:prstGeom>
          <a:solidFill>
            <a:srgbClr val="19E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457950" y="6321999"/>
            <a:ext cx="2057400" cy="365125"/>
          </a:xfrm>
        </p:spPr>
        <p:txBody>
          <a:bodyPr/>
          <a:lstStyle/>
          <a:p>
            <a:fld id="{1BE39F10-452E-4783-B762-8C0336A269F0}" type="slidenum">
              <a:rPr lang="th-TH" smtClean="0"/>
              <a:t>7</a:t>
            </a:fld>
            <a:endParaRPr lang="th-TH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F6479A6-4D1A-4031-8FC7-541948EDC11A}"/>
              </a:ext>
            </a:extLst>
          </p:cNvPr>
          <p:cNvSpPr txBox="1"/>
          <p:nvPr/>
        </p:nvSpPr>
        <p:spPr>
          <a:xfrm>
            <a:off x="468210" y="5747131"/>
            <a:ext cx="137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ผัก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แห่ง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504FC17-444B-429F-A83B-B232A9C5B0E8}"/>
              </a:ext>
            </a:extLst>
          </p:cNvPr>
          <p:cNvSpPr txBox="1"/>
          <p:nvPr/>
        </p:nvSpPr>
        <p:spPr>
          <a:xfrm>
            <a:off x="1990365" y="5758527"/>
            <a:ext cx="1717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กาแฟ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26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แห่ง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7BB31FF-A1B4-4747-981E-614E5598B6A9}"/>
              </a:ext>
            </a:extLst>
          </p:cNvPr>
          <p:cNvSpPr txBox="1"/>
          <p:nvPr/>
        </p:nvSpPr>
        <p:spPr>
          <a:xfrm>
            <a:off x="3961019" y="5747131"/>
            <a:ext cx="137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ประมง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แห่ง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CADE593-6901-4F49-921D-CCC30E8D2F76}"/>
              </a:ext>
            </a:extLst>
          </p:cNvPr>
          <p:cNvSpPr txBox="1"/>
          <p:nvPr/>
        </p:nvSpPr>
        <p:spPr>
          <a:xfrm>
            <a:off x="5690997" y="5734383"/>
            <a:ext cx="137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โคนม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แห่ง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F37CB09-BCDD-4CDC-9380-D734CD79FEAF}"/>
              </a:ext>
            </a:extLst>
          </p:cNvPr>
          <p:cNvSpPr txBox="1"/>
          <p:nvPr/>
        </p:nvSpPr>
        <p:spPr>
          <a:xfrm>
            <a:off x="7380075" y="5766355"/>
            <a:ext cx="137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โคเนื้อ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แห่ง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40AF38D-40CD-4E4E-AACF-14912387E6FB}"/>
              </a:ext>
            </a:extLst>
          </p:cNvPr>
          <p:cNvSpPr txBox="1"/>
          <p:nvPr/>
        </p:nvSpPr>
        <p:spPr>
          <a:xfrm>
            <a:off x="140490" y="6524217"/>
            <a:ext cx="356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r>
              <a:rPr lang="th-TH" sz="1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ข้อมูล ณ วันที่ 13 ธันวาคม 2560 </a:t>
            </a:r>
            <a:r>
              <a:rPr lang="th-TH" sz="1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จากกรม</a:t>
            </a:r>
            <a:r>
              <a:rPr lang="th-TH" sz="1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ส่งเสริมสหกรณ์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411F39B-D28B-40FD-A443-7240BD344792}"/>
              </a:ext>
            </a:extLst>
          </p:cNvPr>
          <p:cNvSpPr txBox="1"/>
          <p:nvPr/>
        </p:nvSpPr>
        <p:spPr>
          <a:xfrm>
            <a:off x="114240" y="3717032"/>
            <a:ext cx="89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ศูนย์กระจายสินค้าสหกรณ์ จำนวน 123 แห่ง ทำหน้าที่การตลาด ในการกระจายสินค้าของสหกรณ์ในรูปแบบเครือข่าย</a:t>
            </a:r>
          </a:p>
        </p:txBody>
      </p:sp>
    </p:spTree>
    <p:extLst>
      <p:ext uri="{BB962C8B-B14F-4D97-AF65-F5344CB8AC3E}">
        <p14:creationId xmlns:p14="http://schemas.microsoft.com/office/powerpoint/2010/main" val="19461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448251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6DE8EA-0977-4601-BA94-C1E36EA4E997}"/>
              </a:ext>
            </a:extLst>
          </p:cNvPr>
          <p:cNvSpPr txBox="1"/>
          <p:nvPr/>
        </p:nvSpPr>
        <p:spPr>
          <a:xfrm>
            <a:off x="971600" y="314653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SMAEs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ดำเนินธุรกิจประเภทรวบรวมและแปร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2,401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ราย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1008112" cy="89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แผนภูมิ 1">
            <a:hlinkClick r:id="" action="ppaction://noaction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505552"/>
              </p:ext>
            </p:extLst>
          </p:nvPr>
        </p:nvGraphicFramePr>
        <p:xfrm>
          <a:off x="0" y="1052736"/>
          <a:ext cx="5724128" cy="604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ตัวเชื่อมต่อตรง 6"/>
          <p:cNvCxnSpPr/>
          <p:nvPr/>
        </p:nvCxnSpPr>
        <p:spPr>
          <a:xfrm>
            <a:off x="3313546" y="2132856"/>
            <a:ext cx="3456384" cy="595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1"/>
          <p:cNvCxnSpPr/>
          <p:nvPr/>
        </p:nvCxnSpPr>
        <p:spPr>
          <a:xfrm flipV="1">
            <a:off x="3275856" y="5229200"/>
            <a:ext cx="3888432" cy="700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578295"/>
              </p:ext>
            </p:extLst>
          </p:nvPr>
        </p:nvGraphicFramePr>
        <p:xfrm>
          <a:off x="4139952" y="1484784"/>
          <a:ext cx="5616624" cy="412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8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BAAC\Desktop\Image_ded02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 b="12174"/>
          <a:stretch/>
        </p:blipFill>
        <p:spPr bwMode="auto">
          <a:xfrm>
            <a:off x="1547664" y="1340767"/>
            <a:ext cx="5832648" cy="5374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6DE8EA-0977-4601-BA94-C1E36EA4E997}"/>
              </a:ext>
            </a:extLst>
          </p:cNvPr>
          <p:cNvSpPr txBox="1"/>
          <p:nvPr/>
        </p:nvSpPr>
        <p:spPr>
          <a:xfrm>
            <a:off x="971600" y="26064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ตลาดนำการผลิต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โดยขยายผลจากโครงการบริหารจัดการ</a:t>
            </a:r>
            <a:b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ตลอดห่วงโซ่มูลค่าสินค้าเกษตรของ ธ.ก.ส.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23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ผลิตผล/ผลิตภัณฑ์)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77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DBaac_Templates_UPD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0F7E230-D161-BE44-8055-105389EA4E53}" vid="{85619D97-0274-6440-8198-A5B5782D48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0F7E230-D161-BE44-8055-105389EA4E53}" vid="{85619D97-0274-6440-8198-A5B5782D48F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0F7E230-D161-BE44-8055-105389EA4E53}" vid="{85619D97-0274-6440-8198-A5B5782D48F6}"/>
    </a:ext>
  </a:extLst>
</a:theme>
</file>

<file path=ppt/theme/theme4.xml><?xml version="1.0" encoding="utf-8"?>
<a:theme xmlns:a="http://schemas.openxmlformats.org/drawingml/2006/main" name="1_MDBaac_Templates_UPD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0F7E230-D161-BE44-8055-105389EA4E53}" vid="{85619D97-0274-6440-8198-A5B5782D48F6}"/>
    </a:ext>
  </a:extLst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LD2017</Template>
  <TotalTime>9130</TotalTime>
  <Words>1778</Words>
  <Application>Microsoft Office PowerPoint</Application>
  <PresentationFormat>On-screen Show (4:3)</PresentationFormat>
  <Paragraphs>360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Angsana New</vt:lpstr>
      <vt:lpstr>Arial</vt:lpstr>
      <vt:lpstr>Calibri</vt:lpstr>
      <vt:lpstr>Calibri Light</vt:lpstr>
      <vt:lpstr>Cordia New</vt:lpstr>
      <vt:lpstr>TH SarabunPSK</vt:lpstr>
      <vt:lpstr>MDBaac_Templates_UPDATE</vt:lpstr>
      <vt:lpstr>Office Theme</vt:lpstr>
      <vt:lpstr>1_Office Theme</vt:lpstr>
      <vt:lpstr>1_MDBaac_Templates_UPDATE</vt:lpstr>
      <vt:lpstr>มาตรการให้ความช่วยเหลือเกษตรกรผู้มีรายได้น้อย ที่ลงทะเบียนเพื่อสวัสดิการแห่งรัฐ ปี 2560 ผ่านระบบ ธ.ก.ส.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BAAC</dc:creator>
  <cp:lastModifiedBy>ATB</cp:lastModifiedBy>
  <cp:revision>744</cp:revision>
  <cp:lastPrinted>2017-12-18T05:11:30Z</cp:lastPrinted>
  <dcterms:created xsi:type="dcterms:W3CDTF">2017-06-14T03:05:14Z</dcterms:created>
  <dcterms:modified xsi:type="dcterms:W3CDTF">2018-01-05T04:14:38Z</dcterms:modified>
</cp:coreProperties>
</file>