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D937ED-9566-43ED-BD88-89B5704049C8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94CDD7-C6E2-4F0F-9326-140C1E697D5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78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ตัวแทน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ตัวแทนบันทึกย่อ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h-TH" altLang="th-TH" smtClean="0"/>
          </a:p>
        </p:txBody>
      </p:sp>
      <p:sp>
        <p:nvSpPr>
          <p:cNvPr id="15364" name="ตัวแทน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50595" indent="-287944"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55011" indent="-229708"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17663" indent="-229708"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80314" indent="-229708"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46201" indent="-229708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3012088" indent="-229708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77974" indent="-229708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943861" indent="-229708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EC2DE318-AF3A-49BA-A502-A5F6DAD2D4A5}" type="slidenum">
              <a:rPr lang="en-US" altLang="th-TH" sz="1200"/>
              <a:pPr/>
              <a:t>1</a:t>
            </a:fld>
            <a:endParaRPr lang="en-US" altLang="th-TH" sz="1200"/>
          </a:p>
        </p:txBody>
      </p:sp>
    </p:spTree>
    <p:extLst>
      <p:ext uri="{BB962C8B-B14F-4D97-AF65-F5344CB8AC3E}">
        <p14:creationId xmlns:p14="http://schemas.microsoft.com/office/powerpoint/2010/main" val="2748261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555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491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481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134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270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2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805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280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5999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892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813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2031-EFE3-4283-B80E-BFAEAF5D7ADD}" type="datetimeFigureOut">
              <a:rPr lang="th-TH" smtClean="0"/>
              <a:t>01/06/61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645F7-F7D6-442F-957F-23656C3C465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154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3071813" y="115858"/>
            <a:ext cx="61071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เส้นทางก้าวหน้าในสายงานของข้าราชการกรมส่งเสริมการเกษตร </a:t>
            </a:r>
            <a:r>
              <a:rPr lang="th-TH" altLang="th-TH" sz="20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(15 พ.ค. 61)</a:t>
            </a:r>
            <a:endParaRPr lang="th-TH" altLang="th-TH" sz="2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339" name="TextBox 8"/>
          <p:cNvSpPr txBox="1">
            <a:spLocks noChangeArrowheads="1"/>
          </p:cNvSpPr>
          <p:nvPr/>
        </p:nvSpPr>
        <p:spPr bwMode="auto">
          <a:xfrm>
            <a:off x="2374901" y="5995988"/>
            <a:ext cx="1992313" cy="584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(ส่วนกลาง)</a:t>
            </a:r>
            <a:endParaRPr lang="en-US" altLang="th-TH" sz="1600" b="1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340" name="TextBox 13"/>
          <p:cNvSpPr txBox="1">
            <a:spLocks noChangeArrowheads="1"/>
          </p:cNvSpPr>
          <p:nvPr/>
        </p:nvSpPr>
        <p:spPr bwMode="auto">
          <a:xfrm>
            <a:off x="2374901" y="5384800"/>
            <a:ext cx="1992313" cy="338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14341" name="TextBox 14"/>
          <p:cNvSpPr txBox="1">
            <a:spLocks noChangeArrowheads="1"/>
          </p:cNvSpPr>
          <p:nvPr/>
        </p:nvSpPr>
        <p:spPr bwMode="auto">
          <a:xfrm>
            <a:off x="2073275" y="4395789"/>
            <a:ext cx="2006600" cy="523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นักวิชาการชำนาญการพิเศษ</a:t>
            </a:r>
            <a:b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(ภายใต้กลุ่ม)</a:t>
            </a:r>
          </a:p>
        </p:txBody>
      </p:sp>
      <p:sp>
        <p:nvSpPr>
          <p:cNvPr id="14342" name="TextBox 15"/>
          <p:cNvSpPr txBox="1">
            <a:spLocks noChangeArrowheads="1"/>
          </p:cNvSpPr>
          <p:nvPr/>
        </p:nvSpPr>
        <p:spPr bwMode="auto">
          <a:xfrm>
            <a:off x="2711451" y="3305175"/>
            <a:ext cx="1706563" cy="584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หัวหน้าฝ่าย/กลุ่ม </a:t>
            </a:r>
            <a:b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ชำนาญการพิเศษ</a:t>
            </a:r>
          </a:p>
        </p:txBody>
      </p:sp>
      <p:sp>
        <p:nvSpPr>
          <p:cNvPr id="10247" name="TextBox 16"/>
          <p:cNvSpPr txBox="1">
            <a:spLocks noChangeArrowheads="1"/>
          </p:cNvSpPr>
          <p:nvPr/>
        </p:nvSpPr>
        <p:spPr bwMode="auto">
          <a:xfrm>
            <a:off x="1416051" y="2060575"/>
            <a:ext cx="1655763" cy="338138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ผู้เชี่ยวชาญ</a:t>
            </a:r>
          </a:p>
        </p:txBody>
      </p:sp>
      <p:sp>
        <p:nvSpPr>
          <p:cNvPr id="10248" name="TextBox 17"/>
          <p:cNvSpPr txBox="1">
            <a:spLocks noChangeArrowheads="1"/>
          </p:cNvSpPr>
          <p:nvPr/>
        </p:nvSpPr>
        <p:spPr bwMode="auto">
          <a:xfrm>
            <a:off x="4357688" y="2679700"/>
            <a:ext cx="1676400" cy="338138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ผอ. กอง ระดับต้น</a:t>
            </a:r>
          </a:p>
        </p:txBody>
      </p:sp>
      <p:sp>
        <p:nvSpPr>
          <p:cNvPr id="10249" name="TextBox 18"/>
          <p:cNvSpPr txBox="1">
            <a:spLocks noChangeArrowheads="1"/>
          </p:cNvSpPr>
          <p:nvPr/>
        </p:nvSpPr>
        <p:spPr bwMode="auto">
          <a:xfrm>
            <a:off x="6999289" y="2682875"/>
            <a:ext cx="1601787" cy="338138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เกษตรจังหวัด ระดับต้น</a:t>
            </a:r>
          </a:p>
        </p:txBody>
      </p:sp>
      <p:sp>
        <p:nvSpPr>
          <p:cNvPr id="14346" name="TextBox 19"/>
          <p:cNvSpPr txBox="1">
            <a:spLocks noChangeArrowheads="1"/>
          </p:cNvSpPr>
          <p:nvPr/>
        </p:nvSpPr>
        <p:spPr bwMode="auto">
          <a:xfrm>
            <a:off x="6672264" y="5999164"/>
            <a:ext cx="1728787" cy="600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(จังหวัด)</a:t>
            </a:r>
            <a:endParaRPr lang="en-US" altLang="th-TH" sz="1600" b="1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347" name="TextBox 20"/>
          <p:cNvSpPr txBox="1">
            <a:spLocks noChangeArrowheads="1"/>
          </p:cNvSpPr>
          <p:nvPr/>
        </p:nvSpPr>
        <p:spPr bwMode="auto">
          <a:xfrm>
            <a:off x="6667500" y="5378450"/>
            <a:ext cx="1728788" cy="338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sp>
        <p:nvSpPr>
          <p:cNvPr id="14348" name="TextBox 21"/>
          <p:cNvSpPr txBox="1">
            <a:spLocks noChangeArrowheads="1"/>
          </p:cNvSpPr>
          <p:nvPr/>
        </p:nvSpPr>
        <p:spPr bwMode="auto">
          <a:xfrm>
            <a:off x="6600825" y="3476626"/>
            <a:ext cx="1881188" cy="536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หัวหน้ากลุ่มชำนาญการพิเศษ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(ในสำนักงานเกษตรจังหวัด)</a:t>
            </a:r>
          </a:p>
        </p:txBody>
      </p:sp>
      <p:sp>
        <p:nvSpPr>
          <p:cNvPr id="14349" name="TextBox 24"/>
          <p:cNvSpPr txBox="1">
            <a:spLocks noChangeArrowheads="1"/>
          </p:cNvSpPr>
          <p:nvPr/>
        </p:nvSpPr>
        <p:spPr bwMode="auto">
          <a:xfrm>
            <a:off x="9983788" y="4262438"/>
            <a:ext cx="995362" cy="6778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</a:t>
            </a:r>
            <a:b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ชำนาญการพิเศษ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(เกษตรตำบล</a:t>
            </a: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</a:p>
        </p:txBody>
      </p:sp>
      <p:sp>
        <p:nvSpPr>
          <p:cNvPr id="14350" name="TextBox 25"/>
          <p:cNvSpPr txBox="1">
            <a:spLocks noChangeArrowheads="1"/>
          </p:cNvSpPr>
          <p:nvPr/>
        </p:nvSpPr>
        <p:spPr bwMode="auto">
          <a:xfrm>
            <a:off x="9047163" y="4333876"/>
            <a:ext cx="849312" cy="523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เกษตรอำเภอ</a:t>
            </a:r>
            <a:b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4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ชำนาญการ</a:t>
            </a:r>
          </a:p>
        </p:txBody>
      </p:sp>
      <p:sp>
        <p:nvSpPr>
          <p:cNvPr id="14351" name="TextBox 26"/>
          <p:cNvSpPr txBox="1">
            <a:spLocks noChangeArrowheads="1"/>
          </p:cNvSpPr>
          <p:nvPr/>
        </p:nvSpPr>
        <p:spPr bwMode="auto">
          <a:xfrm>
            <a:off x="8756650" y="3308350"/>
            <a:ext cx="1220788" cy="584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เกษตรอำเภอ</a:t>
            </a:r>
            <a:b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ชำนาญการพิเศษ</a:t>
            </a:r>
          </a:p>
        </p:txBody>
      </p:sp>
      <p:sp>
        <p:nvSpPr>
          <p:cNvPr id="10256" name="TextBox 27"/>
          <p:cNvSpPr txBox="1">
            <a:spLocks noChangeArrowheads="1"/>
          </p:cNvSpPr>
          <p:nvPr/>
        </p:nvSpPr>
        <p:spPr bwMode="auto">
          <a:xfrm>
            <a:off x="1416051" y="1038226"/>
            <a:ext cx="1655763" cy="339725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ผู้ทรงคุณวุฒิ</a:t>
            </a:r>
          </a:p>
        </p:txBody>
      </p:sp>
      <p:sp>
        <p:nvSpPr>
          <p:cNvPr id="10257" name="TextBox 28"/>
          <p:cNvSpPr txBox="1">
            <a:spLocks noChangeArrowheads="1"/>
          </p:cNvSpPr>
          <p:nvPr/>
        </p:nvSpPr>
        <p:spPr bwMode="auto">
          <a:xfrm>
            <a:off x="4357688" y="1844675"/>
            <a:ext cx="1846262" cy="338138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ผอ. กอง/สำนัก/</a:t>
            </a:r>
            <a:r>
              <a:rPr lang="th-TH" altLang="th-TH" sz="1600" b="1" dirty="0" err="1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สสก</a:t>
            </a: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.ระดับสูง</a:t>
            </a:r>
          </a:p>
        </p:txBody>
      </p:sp>
      <p:sp>
        <p:nvSpPr>
          <p:cNvPr id="10258" name="TextBox 29"/>
          <p:cNvSpPr txBox="1">
            <a:spLocks noChangeArrowheads="1"/>
          </p:cNvSpPr>
          <p:nvPr/>
        </p:nvSpPr>
        <p:spPr bwMode="auto">
          <a:xfrm>
            <a:off x="4357688" y="1250951"/>
            <a:ext cx="1846262" cy="339725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รองอธิบดี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57688" y="666750"/>
            <a:ext cx="1846262" cy="338138"/>
          </a:xfrm>
          <a:prstGeom prst="rect">
            <a:avLst/>
          </a:prstGeom>
          <a:gradFill>
            <a:gsLst>
              <a:gs pos="0">
                <a:srgbClr val="92D050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0">
            <a:solidFill>
              <a:schemeClr val="tx1"/>
            </a:solidFill>
            <a:prstDash val="solid"/>
          </a:ln>
          <a:effectLst>
            <a:outerShdw blurRad="50800" dist="50800" dir="5400000" algn="ctr" rotWithShape="0">
              <a:schemeClr val="tx2">
                <a:lumMod val="20000"/>
                <a:lumOff val="8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อธิบดี  </a:t>
            </a:r>
            <a:r>
              <a:rPr lang="th-TH" sz="1600" b="1" dirty="0">
                <a:latin typeface="TH SarabunIT๙" pitchFamily="34" charset="-34"/>
                <a:cs typeface="TH SarabunIT๙" pitchFamily="34" charset="-34"/>
              </a:rPr>
              <a:t>                                                                 </a:t>
            </a:r>
          </a:p>
        </p:txBody>
      </p:sp>
      <p:sp>
        <p:nvSpPr>
          <p:cNvPr id="10260" name="TextBox 31"/>
          <p:cNvSpPr txBox="1">
            <a:spLocks noChangeArrowheads="1"/>
          </p:cNvSpPr>
          <p:nvPr/>
        </p:nvSpPr>
        <p:spPr bwMode="auto">
          <a:xfrm>
            <a:off x="6819901" y="2060575"/>
            <a:ext cx="1954213" cy="338138"/>
          </a:xfrm>
          <a:prstGeom prst="rect">
            <a:avLst/>
          </a:prstGeom>
          <a:solidFill>
            <a:srgbClr val="92D05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>
              <a:defRPr sz="28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>
              <a:defRPr sz="24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algn="ctr" eaLnBrk="1" hangingPunct="1">
              <a:defRPr/>
            </a:pPr>
            <a:r>
              <a:rPr lang="th-TH" altLang="th-TH" sz="1600" b="1" dirty="0">
                <a:solidFill>
                  <a:schemeClr val="tx2">
                    <a:lumMod val="50000"/>
                  </a:schemeClr>
                </a:solidFill>
                <a:latin typeface="TH SarabunIT๙" pitchFamily="34" charset="-34"/>
                <a:cs typeface="TH SarabunIT๙" pitchFamily="34" charset="-34"/>
              </a:rPr>
              <a:t>เกษตรจังหวัด ระดับสูง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2782888" y="5767388"/>
            <a:ext cx="0" cy="2159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511675" y="3017839"/>
            <a:ext cx="0" cy="3397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08538" y="2190750"/>
            <a:ext cx="0" cy="45243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0257" idx="0"/>
            <a:endCxn id="10258" idx="2"/>
          </p:cNvCxnSpPr>
          <p:nvPr/>
        </p:nvCxnSpPr>
        <p:spPr>
          <a:xfrm flipV="1">
            <a:off x="5281613" y="1590675"/>
            <a:ext cx="0" cy="2540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218113" y="1035050"/>
            <a:ext cx="0" cy="2159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774952" y="4967289"/>
            <a:ext cx="4762" cy="388937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200400" y="3954463"/>
            <a:ext cx="0" cy="4318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2055813" y="1387476"/>
            <a:ext cx="0" cy="665163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104063" y="2420938"/>
            <a:ext cx="0" cy="2159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018339" y="3062289"/>
            <a:ext cx="7937" cy="414337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6959600" y="5789613"/>
            <a:ext cx="0" cy="2159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8" name="TextBox 65"/>
          <p:cNvSpPr txBox="1">
            <a:spLocks noChangeArrowheads="1"/>
          </p:cNvSpPr>
          <p:nvPr/>
        </p:nvSpPr>
        <p:spPr bwMode="auto">
          <a:xfrm>
            <a:off x="2855914" y="5732463"/>
            <a:ext cx="13684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2-6 ปี ตามวุฒิการศึกษา</a:t>
            </a:r>
          </a:p>
        </p:txBody>
      </p:sp>
      <p:sp>
        <p:nvSpPr>
          <p:cNvPr id="14369" name="TextBox 67"/>
          <p:cNvSpPr txBox="1">
            <a:spLocks noChangeArrowheads="1"/>
          </p:cNvSpPr>
          <p:nvPr/>
        </p:nvSpPr>
        <p:spPr bwMode="auto">
          <a:xfrm>
            <a:off x="921433" y="5003899"/>
            <a:ext cx="1952399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6 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ปฏิบัติงานภายใต้กลุ่ม</a:t>
            </a: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ฯ 2 ปี </a:t>
            </a:r>
            <a:endParaRPr lang="th-TH" altLang="th-TH" sz="13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370" name="TextBox 72"/>
          <p:cNvSpPr txBox="1">
            <a:spLocks noChangeArrowheads="1"/>
          </p:cNvSpPr>
          <p:nvPr/>
        </p:nvSpPr>
        <p:spPr bwMode="auto">
          <a:xfrm>
            <a:off x="1774825" y="2836863"/>
            <a:ext cx="17399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4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 (ประสบการณ์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2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ปี)</a:t>
            </a:r>
          </a:p>
        </p:txBody>
      </p:sp>
      <p:sp>
        <p:nvSpPr>
          <p:cNvPr id="14371" name="TextBox 74"/>
          <p:cNvSpPr txBox="1">
            <a:spLocks noChangeArrowheads="1"/>
          </p:cNvSpPr>
          <p:nvPr/>
        </p:nvSpPr>
        <p:spPr bwMode="auto">
          <a:xfrm>
            <a:off x="1354138" y="1800225"/>
            <a:ext cx="14287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3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(ประสบการณ์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ปี)</a:t>
            </a:r>
          </a:p>
        </p:txBody>
      </p:sp>
      <p:sp>
        <p:nvSpPr>
          <p:cNvPr id="14372" name="TextBox 115"/>
          <p:cNvSpPr txBox="1">
            <a:spLocks noChangeArrowheads="1"/>
          </p:cNvSpPr>
          <p:nvPr/>
        </p:nvSpPr>
        <p:spPr bwMode="auto">
          <a:xfrm>
            <a:off x="1271588" y="782638"/>
            <a:ext cx="23749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1 ปี และเคยดำรงตำแหน่งอำนวยการสูง 2 ปี</a:t>
            </a:r>
          </a:p>
        </p:txBody>
      </p:sp>
      <p:cxnSp>
        <p:nvCxnSpPr>
          <p:cNvPr id="118" name="Straight Connector 117"/>
          <p:cNvCxnSpPr/>
          <p:nvPr/>
        </p:nvCxnSpPr>
        <p:spPr>
          <a:xfrm flipV="1">
            <a:off x="3071813" y="836614"/>
            <a:ext cx="1295400" cy="288925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 bwMode="auto">
          <a:xfrm flipV="1">
            <a:off x="3924300" y="2124076"/>
            <a:ext cx="0" cy="11525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 bwMode="auto">
          <a:xfrm>
            <a:off x="3919538" y="2117725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6" name="TextBox 152"/>
          <p:cNvSpPr txBox="1">
            <a:spLocks noChangeArrowheads="1"/>
          </p:cNvSpPr>
          <p:nvPr/>
        </p:nvSpPr>
        <p:spPr bwMode="auto">
          <a:xfrm>
            <a:off x="2744789" y="3092451"/>
            <a:ext cx="1800225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>
              <a:lnSpc>
                <a:spcPts val="1000"/>
              </a:lnSpc>
              <a:spcBef>
                <a:spcPct val="0"/>
              </a:spcBef>
              <a:buClrTx/>
              <a:buSz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1 ปีและเป็น ชพ.นับรวมกัน 5 ปี  </a:t>
            </a:r>
          </a:p>
        </p:txBody>
      </p:sp>
      <p:cxnSp>
        <p:nvCxnSpPr>
          <p:cNvPr id="166" name="Straight Connector 165"/>
          <p:cNvCxnSpPr/>
          <p:nvPr/>
        </p:nvCxnSpPr>
        <p:spPr bwMode="auto">
          <a:xfrm>
            <a:off x="3054350" y="2809875"/>
            <a:ext cx="129698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 bwMode="auto">
          <a:xfrm flipV="1">
            <a:off x="3054350" y="2519364"/>
            <a:ext cx="0" cy="287337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9" name="TextBox 174"/>
          <p:cNvSpPr txBox="1">
            <a:spLocks noChangeArrowheads="1"/>
          </p:cNvSpPr>
          <p:nvPr/>
        </p:nvSpPr>
        <p:spPr bwMode="auto">
          <a:xfrm>
            <a:off x="3021013" y="2536825"/>
            <a:ext cx="13271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ประสบการณ์ 2 ปี) </a:t>
            </a:r>
          </a:p>
        </p:txBody>
      </p:sp>
      <p:cxnSp>
        <p:nvCxnSpPr>
          <p:cNvPr id="177" name="Straight Connector 176"/>
          <p:cNvCxnSpPr/>
          <p:nvPr/>
        </p:nvCxnSpPr>
        <p:spPr bwMode="auto">
          <a:xfrm>
            <a:off x="3005138" y="1941513"/>
            <a:ext cx="1339850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 bwMode="auto">
          <a:xfrm flipH="1" flipV="1">
            <a:off x="3000376" y="1420813"/>
            <a:ext cx="4763" cy="5207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82" name="TextBox 182"/>
          <p:cNvSpPr txBox="1">
            <a:spLocks noChangeArrowheads="1"/>
          </p:cNvSpPr>
          <p:nvPr/>
        </p:nvSpPr>
        <p:spPr bwMode="auto">
          <a:xfrm>
            <a:off x="3062288" y="1700213"/>
            <a:ext cx="13779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3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ปี(ประสบการณ์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ปี)</a:t>
            </a:r>
          </a:p>
        </p:txBody>
      </p:sp>
      <p:cxnSp>
        <p:nvCxnSpPr>
          <p:cNvPr id="185" name="Straight Connector 184"/>
          <p:cNvCxnSpPr/>
          <p:nvPr/>
        </p:nvCxnSpPr>
        <p:spPr>
          <a:xfrm>
            <a:off x="3062289" y="1341438"/>
            <a:ext cx="1296987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84" name="TextBox 189"/>
          <p:cNvSpPr txBox="1">
            <a:spLocks noChangeArrowheads="1"/>
          </p:cNvSpPr>
          <p:nvPr/>
        </p:nvSpPr>
        <p:spPr bwMode="auto">
          <a:xfrm>
            <a:off x="3071814" y="1271588"/>
            <a:ext cx="13096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ปี(ประสบการณ์ 1 ปี) </a:t>
            </a:r>
          </a:p>
        </p:txBody>
      </p:sp>
      <p:sp>
        <p:nvSpPr>
          <p:cNvPr id="14385" name="TextBox 69"/>
          <p:cNvSpPr txBox="1">
            <a:spLocks noChangeArrowheads="1"/>
          </p:cNvSpPr>
          <p:nvPr/>
        </p:nvSpPr>
        <p:spPr bwMode="auto">
          <a:xfrm>
            <a:off x="4224338" y="2398713"/>
            <a:ext cx="16557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ปีและเป็น ชพ.นับรวมกัน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4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</a:t>
            </a:r>
          </a:p>
        </p:txBody>
      </p:sp>
      <p:sp>
        <p:nvSpPr>
          <p:cNvPr id="14386" name="TextBox 69"/>
          <p:cNvSpPr txBox="1">
            <a:spLocks noChangeArrowheads="1"/>
          </p:cNvSpPr>
          <p:nvPr/>
        </p:nvSpPr>
        <p:spPr bwMode="auto">
          <a:xfrm>
            <a:off x="5329239" y="1552575"/>
            <a:ext cx="22447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อำนวยการระดับต้นและสูงไม่น้อยกว่า 2 ปี</a:t>
            </a:r>
          </a:p>
        </p:txBody>
      </p:sp>
      <p:sp>
        <p:nvSpPr>
          <p:cNvPr id="14387" name="TextBox 69"/>
          <p:cNvSpPr txBox="1">
            <a:spLocks noChangeArrowheads="1"/>
          </p:cNvSpPr>
          <p:nvPr/>
        </p:nvSpPr>
        <p:spPr bwMode="auto">
          <a:xfrm>
            <a:off x="5087938" y="995363"/>
            <a:ext cx="232886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1 ปี หรือรวมอำนวยการไม่น้อยกว่า 3 ปี</a:t>
            </a:r>
            <a:b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endParaRPr lang="th-TH" altLang="th-TH" sz="1300" b="1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>
            <a:off x="6203951" y="2130425"/>
            <a:ext cx="576263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89" name="TextBox 174"/>
          <p:cNvSpPr txBox="1">
            <a:spLocks noChangeArrowheads="1"/>
          </p:cNvSpPr>
          <p:nvPr/>
        </p:nvSpPr>
        <p:spPr bwMode="auto">
          <a:xfrm>
            <a:off x="6430964" y="1884363"/>
            <a:ext cx="4333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 </a:t>
            </a:r>
          </a:p>
        </p:txBody>
      </p:sp>
      <p:sp>
        <p:nvSpPr>
          <p:cNvPr id="14390" name="TextBox 65"/>
          <p:cNvSpPr txBox="1">
            <a:spLocks noChangeArrowheads="1"/>
          </p:cNvSpPr>
          <p:nvPr/>
        </p:nvSpPr>
        <p:spPr bwMode="auto">
          <a:xfrm>
            <a:off x="6959601" y="5757863"/>
            <a:ext cx="13684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2-6 ปี ตามวุฒิการศึกษา</a:t>
            </a:r>
          </a:p>
        </p:txBody>
      </p:sp>
      <p:sp>
        <p:nvSpPr>
          <p:cNvPr id="14391" name="TextBox 67"/>
          <p:cNvSpPr txBox="1">
            <a:spLocks noChangeArrowheads="1"/>
          </p:cNvSpPr>
          <p:nvPr/>
        </p:nvSpPr>
        <p:spPr bwMode="auto">
          <a:xfrm>
            <a:off x="6611938" y="4976813"/>
            <a:ext cx="1516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7 ปีปฏิบัติงาน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ภายใต้</a:t>
            </a:r>
            <a:r>
              <a:rPr lang="th-TH" altLang="th-TH" sz="12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กลุ่มฯ 2 </a:t>
            </a:r>
            <a:r>
              <a:rPr lang="th-TH" altLang="th-TH" sz="1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</a:t>
            </a:r>
          </a:p>
        </p:txBody>
      </p:sp>
      <p:sp>
        <p:nvSpPr>
          <p:cNvPr id="14392" name="TextBox 67"/>
          <p:cNvSpPr txBox="1">
            <a:spLocks noChangeArrowheads="1"/>
          </p:cNvSpPr>
          <p:nvPr/>
        </p:nvSpPr>
        <p:spPr bwMode="auto">
          <a:xfrm>
            <a:off x="7026276" y="3049588"/>
            <a:ext cx="16621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ปีและเป็น ชพ.นับรวมกัน 3 ปี </a:t>
            </a:r>
          </a:p>
        </p:txBody>
      </p:sp>
      <p:sp>
        <p:nvSpPr>
          <p:cNvPr id="14393" name="TextBox 67"/>
          <p:cNvSpPr txBox="1">
            <a:spLocks noChangeArrowheads="1"/>
          </p:cNvSpPr>
          <p:nvPr/>
        </p:nvSpPr>
        <p:spPr bwMode="auto">
          <a:xfrm>
            <a:off x="6959600" y="2416175"/>
            <a:ext cx="175418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1 ปีและเป็น ชพ. นับรวมกัน 4ปี </a:t>
            </a:r>
          </a:p>
        </p:txBody>
      </p:sp>
      <p:grpSp>
        <p:nvGrpSpPr>
          <p:cNvPr id="14394" name="Group 106"/>
          <p:cNvGrpSpPr>
            <a:grpSpLocks/>
          </p:cNvGrpSpPr>
          <p:nvPr/>
        </p:nvGrpSpPr>
        <p:grpSpPr bwMode="auto">
          <a:xfrm>
            <a:off x="10147300" y="4960938"/>
            <a:ext cx="412750" cy="628650"/>
            <a:chOff x="9004300" y="4941168"/>
            <a:chExt cx="413196" cy="648421"/>
          </a:xfrm>
        </p:grpSpPr>
        <p:cxnSp>
          <p:nvCxnSpPr>
            <p:cNvPr id="142" name="Straight Connector 141"/>
            <p:cNvCxnSpPr/>
            <p:nvPr/>
          </p:nvCxnSpPr>
          <p:spPr bwMode="auto">
            <a:xfrm>
              <a:off x="9004300" y="5589589"/>
              <a:ext cx="413196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 bwMode="auto">
            <a:xfrm flipV="1">
              <a:off x="9417496" y="4941168"/>
              <a:ext cx="0" cy="64842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95" name="TextBox 153"/>
          <p:cNvSpPr txBox="1">
            <a:spLocks noChangeArrowheads="1"/>
          </p:cNvSpPr>
          <p:nvPr/>
        </p:nvSpPr>
        <p:spPr bwMode="auto">
          <a:xfrm>
            <a:off x="8601075" y="2435225"/>
            <a:ext cx="170338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ปีและเป็น ชพ.นับรวมกัน 5 ปี </a:t>
            </a:r>
          </a:p>
        </p:txBody>
      </p:sp>
      <p:cxnSp>
        <p:nvCxnSpPr>
          <p:cNvPr id="239" name="Straight Connector 238"/>
          <p:cNvCxnSpPr/>
          <p:nvPr/>
        </p:nvCxnSpPr>
        <p:spPr>
          <a:xfrm flipH="1" flipV="1">
            <a:off x="6667501" y="4073526"/>
            <a:ext cx="4763" cy="1306513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97" name="TextBox 19"/>
          <p:cNvSpPr txBox="1">
            <a:spLocks noChangeArrowheads="1"/>
          </p:cNvSpPr>
          <p:nvPr/>
        </p:nvSpPr>
        <p:spPr bwMode="auto">
          <a:xfrm>
            <a:off x="8847138" y="5995988"/>
            <a:ext cx="1408112" cy="584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นักวิชาการปฏิบัติการ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(อำเภอ)</a:t>
            </a:r>
            <a:endParaRPr lang="en-US" altLang="th-TH" sz="1600" b="1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398" name="TextBox 65"/>
          <p:cNvSpPr txBox="1">
            <a:spLocks noChangeArrowheads="1"/>
          </p:cNvSpPr>
          <p:nvPr/>
        </p:nvSpPr>
        <p:spPr bwMode="auto">
          <a:xfrm>
            <a:off x="8975726" y="5726113"/>
            <a:ext cx="14255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2-6 ปี  ตามวุฒิการศึกษา</a:t>
            </a:r>
          </a:p>
        </p:txBody>
      </p:sp>
      <p:cxnSp>
        <p:nvCxnSpPr>
          <p:cNvPr id="246" name="Straight Connector 245"/>
          <p:cNvCxnSpPr/>
          <p:nvPr/>
        </p:nvCxnSpPr>
        <p:spPr>
          <a:xfrm flipV="1">
            <a:off x="8975725" y="5759450"/>
            <a:ext cx="0" cy="2159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00" name="TextBox 20"/>
          <p:cNvSpPr txBox="1">
            <a:spLocks noChangeArrowheads="1"/>
          </p:cNvSpPr>
          <p:nvPr/>
        </p:nvSpPr>
        <p:spPr bwMode="auto">
          <a:xfrm>
            <a:off x="8651876" y="5373689"/>
            <a:ext cx="1520825" cy="3381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นักวิชาการชำนาญการ</a:t>
            </a:r>
          </a:p>
        </p:txBody>
      </p:sp>
      <p:cxnSp>
        <p:nvCxnSpPr>
          <p:cNvPr id="274" name="Straight Connector 273"/>
          <p:cNvCxnSpPr/>
          <p:nvPr/>
        </p:nvCxnSpPr>
        <p:spPr>
          <a:xfrm flipV="1">
            <a:off x="9329738" y="4860925"/>
            <a:ext cx="0" cy="4953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02" name="TextBox 67"/>
          <p:cNvSpPr txBox="1">
            <a:spLocks noChangeArrowheads="1"/>
          </p:cNvSpPr>
          <p:nvPr/>
        </p:nvSpPr>
        <p:spPr bwMode="auto">
          <a:xfrm>
            <a:off x="9194801" y="5092700"/>
            <a:ext cx="5111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5 ปี       </a:t>
            </a:r>
            <a:endParaRPr lang="th-TH" altLang="th-TH" sz="1300" b="1">
              <a:solidFill>
                <a:srgbClr val="FF000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403" name="TextBox 67"/>
          <p:cNvSpPr txBox="1">
            <a:spLocks noChangeArrowheads="1"/>
          </p:cNvSpPr>
          <p:nvPr/>
        </p:nvSpPr>
        <p:spPr bwMode="auto">
          <a:xfrm>
            <a:off x="10118725" y="5157788"/>
            <a:ext cx="833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6 ปี ปฏิบัติงานภายใต้ สนง.กษอ. 2 ปี  </a:t>
            </a:r>
          </a:p>
        </p:txBody>
      </p:sp>
      <p:sp>
        <p:nvSpPr>
          <p:cNvPr id="14404" name="TextBox 153"/>
          <p:cNvSpPr txBox="1">
            <a:spLocks noChangeArrowheads="1"/>
          </p:cNvSpPr>
          <p:nvPr/>
        </p:nvSpPr>
        <p:spPr bwMode="auto">
          <a:xfrm>
            <a:off x="9448800" y="4044950"/>
            <a:ext cx="4318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</a:t>
            </a:r>
          </a:p>
        </p:txBody>
      </p:sp>
      <p:cxnSp>
        <p:nvCxnSpPr>
          <p:cNvPr id="289" name="Straight Connector 288"/>
          <p:cNvCxnSpPr/>
          <p:nvPr/>
        </p:nvCxnSpPr>
        <p:spPr>
          <a:xfrm flipV="1">
            <a:off x="9766300" y="3946526"/>
            <a:ext cx="0" cy="3397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/>
          <p:nvPr/>
        </p:nvCxnSpPr>
        <p:spPr bwMode="auto">
          <a:xfrm flipV="1">
            <a:off x="8482013" y="3613150"/>
            <a:ext cx="182562" cy="1588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 bwMode="auto">
          <a:xfrm>
            <a:off x="6321425" y="4005263"/>
            <a:ext cx="24288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 bwMode="auto">
          <a:xfrm flipV="1">
            <a:off x="4348163" y="5551488"/>
            <a:ext cx="2006600" cy="11112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 bwMode="auto">
          <a:xfrm flipV="1">
            <a:off x="6321425" y="4002089"/>
            <a:ext cx="0" cy="15589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/>
          <p:nvPr/>
        </p:nvCxnSpPr>
        <p:spPr bwMode="auto">
          <a:xfrm>
            <a:off x="6305550" y="4606926"/>
            <a:ext cx="2686050" cy="3175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 bwMode="auto">
          <a:xfrm flipV="1">
            <a:off x="8991600" y="3937001"/>
            <a:ext cx="0" cy="652463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2" name="TextBox 153"/>
          <p:cNvSpPr txBox="1">
            <a:spLocks noChangeArrowheads="1"/>
          </p:cNvSpPr>
          <p:nvPr/>
        </p:nvSpPr>
        <p:spPr bwMode="auto">
          <a:xfrm>
            <a:off x="6392863" y="4386263"/>
            <a:ext cx="20066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6 ปี ปฏิบัติงานภายใต้กลุ่มฯ 2 ปี</a:t>
            </a:r>
          </a:p>
        </p:txBody>
      </p:sp>
      <p:cxnSp>
        <p:nvCxnSpPr>
          <p:cNvPr id="105" name="Straight Connector 104"/>
          <p:cNvCxnSpPr/>
          <p:nvPr/>
        </p:nvCxnSpPr>
        <p:spPr>
          <a:xfrm flipV="1">
            <a:off x="4224338" y="3867150"/>
            <a:ext cx="0" cy="15128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4" name="TextBox 67"/>
          <p:cNvSpPr txBox="1">
            <a:spLocks noChangeArrowheads="1"/>
          </p:cNvSpPr>
          <p:nvPr/>
        </p:nvSpPr>
        <p:spPr bwMode="auto">
          <a:xfrm>
            <a:off x="4440239" y="5297488"/>
            <a:ext cx="2160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7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ปฏิบัติงานภายใต้กลุ่มฯ 2 ปี</a:t>
            </a:r>
          </a:p>
        </p:txBody>
      </p:sp>
      <p:cxnSp>
        <p:nvCxnSpPr>
          <p:cNvPr id="110" name="Straight Connector 109"/>
          <p:cNvCxnSpPr/>
          <p:nvPr/>
        </p:nvCxnSpPr>
        <p:spPr>
          <a:xfrm>
            <a:off x="8482014" y="3724275"/>
            <a:ext cx="274637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6" name="TextBox 153"/>
          <p:cNvSpPr txBox="1">
            <a:spLocks noChangeArrowheads="1"/>
          </p:cNvSpPr>
          <p:nvPr/>
        </p:nvSpPr>
        <p:spPr bwMode="auto">
          <a:xfrm>
            <a:off x="8423276" y="3713163"/>
            <a:ext cx="4111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 </a:t>
            </a:r>
          </a:p>
        </p:txBody>
      </p:sp>
      <p:grpSp>
        <p:nvGrpSpPr>
          <p:cNvPr id="14417" name="Group 130"/>
          <p:cNvGrpSpPr>
            <a:grpSpLocks/>
          </p:cNvGrpSpPr>
          <p:nvPr/>
        </p:nvGrpSpPr>
        <p:grpSpPr bwMode="auto">
          <a:xfrm>
            <a:off x="7518400" y="3933826"/>
            <a:ext cx="1314450" cy="1433513"/>
            <a:chOff x="7185248" y="3861049"/>
            <a:chExt cx="358336" cy="1506245"/>
          </a:xfrm>
        </p:grpSpPr>
        <p:cxnSp>
          <p:nvCxnSpPr>
            <p:cNvPr id="124" name="Straight Connector 123"/>
            <p:cNvCxnSpPr/>
            <p:nvPr/>
          </p:nvCxnSpPr>
          <p:spPr>
            <a:xfrm flipV="1">
              <a:off x="7185248" y="4077895"/>
              <a:ext cx="0" cy="128939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7185248" y="4077895"/>
              <a:ext cx="358336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 bwMode="auto">
            <a:xfrm flipV="1">
              <a:off x="7543584" y="3861049"/>
              <a:ext cx="0" cy="21684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18" name="TextBox 153"/>
          <p:cNvSpPr txBox="1">
            <a:spLocks noChangeArrowheads="1"/>
          </p:cNvSpPr>
          <p:nvPr/>
        </p:nvSpPr>
        <p:spPr bwMode="auto">
          <a:xfrm>
            <a:off x="7467600" y="4919662"/>
            <a:ext cx="13985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6 ปี </a:t>
            </a:r>
            <a:r>
              <a:rPr lang="th-TH" altLang="th-TH" sz="12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ปฏิบัติงาน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ภายใต้กลุ่ม </a:t>
            </a:r>
            <a:r>
              <a:rPr lang="th-TH" altLang="th-TH" sz="1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 ปี</a:t>
            </a:r>
          </a:p>
        </p:txBody>
      </p:sp>
      <p:sp>
        <p:nvSpPr>
          <p:cNvPr id="14419" name="Line 116"/>
          <p:cNvSpPr>
            <a:spLocks noChangeShapeType="1"/>
          </p:cNvSpPr>
          <p:nvPr/>
        </p:nvSpPr>
        <p:spPr bwMode="auto">
          <a:xfrm>
            <a:off x="2024064" y="3429000"/>
            <a:ext cx="5984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30C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420" name="TextBox 67"/>
          <p:cNvSpPr txBox="1">
            <a:spLocks noChangeArrowheads="1"/>
          </p:cNvSpPr>
          <p:nvPr/>
        </p:nvSpPr>
        <p:spPr bwMode="auto">
          <a:xfrm>
            <a:off x="8367714" y="5132389"/>
            <a:ext cx="498475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5 ปี</a:t>
            </a:r>
          </a:p>
        </p:txBody>
      </p:sp>
      <p:sp>
        <p:nvSpPr>
          <p:cNvPr id="14421" name="Line 119"/>
          <p:cNvSpPr>
            <a:spLocks noChangeShapeType="1"/>
          </p:cNvSpPr>
          <p:nvPr/>
        </p:nvSpPr>
        <p:spPr bwMode="auto">
          <a:xfrm flipV="1">
            <a:off x="9178925" y="4841876"/>
            <a:ext cx="0" cy="341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30C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422" name="Line 120"/>
          <p:cNvSpPr>
            <a:spLocks noChangeShapeType="1"/>
          </p:cNvSpPr>
          <p:nvPr/>
        </p:nvSpPr>
        <p:spPr bwMode="auto">
          <a:xfrm flipH="1">
            <a:off x="8367713" y="5189538"/>
            <a:ext cx="0" cy="184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30C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423" name="TextBox 67"/>
          <p:cNvSpPr txBox="1">
            <a:spLocks noChangeArrowheads="1"/>
          </p:cNvSpPr>
          <p:nvPr/>
        </p:nvSpPr>
        <p:spPr bwMode="auto">
          <a:xfrm>
            <a:off x="4805363" y="4056064"/>
            <a:ext cx="3905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 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</a:t>
            </a:r>
          </a:p>
        </p:txBody>
      </p:sp>
      <p:cxnSp>
        <p:nvCxnSpPr>
          <p:cNvPr id="122" name="Straight Connector 121"/>
          <p:cNvCxnSpPr/>
          <p:nvPr/>
        </p:nvCxnSpPr>
        <p:spPr>
          <a:xfrm flipV="1">
            <a:off x="2035175" y="2479676"/>
            <a:ext cx="0" cy="9366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1631950" y="2468564"/>
            <a:ext cx="0" cy="235267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 bwMode="auto">
          <a:xfrm>
            <a:off x="1624013" y="4816475"/>
            <a:ext cx="461962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27" name="TextBox 14"/>
          <p:cNvSpPr txBox="1">
            <a:spLocks noChangeArrowheads="1"/>
          </p:cNvSpPr>
          <p:nvPr/>
        </p:nvSpPr>
        <p:spPr bwMode="auto">
          <a:xfrm>
            <a:off x="1227139" y="4073525"/>
            <a:ext cx="17303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5 ปี (ประสบการณ์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3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ปี)</a:t>
            </a:r>
          </a:p>
        </p:txBody>
      </p:sp>
      <p:cxnSp>
        <p:nvCxnSpPr>
          <p:cNvPr id="174" name="Straight Connector 173"/>
          <p:cNvCxnSpPr/>
          <p:nvPr/>
        </p:nvCxnSpPr>
        <p:spPr>
          <a:xfrm>
            <a:off x="4387851" y="5716588"/>
            <a:ext cx="222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4418013" y="6302375"/>
            <a:ext cx="22288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H="1">
            <a:off x="9983788" y="3644900"/>
            <a:ext cx="64135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10617200" y="3644901"/>
            <a:ext cx="7938" cy="5572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8439150" y="6302375"/>
            <a:ext cx="3556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8386763" y="5556250"/>
            <a:ext cx="2413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80"/>
          <p:cNvCxnSpPr/>
          <p:nvPr/>
        </p:nvCxnSpPr>
        <p:spPr>
          <a:xfrm flipV="1">
            <a:off x="4086225" y="4816475"/>
            <a:ext cx="4960938" cy="2540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35" name="TextBox 67"/>
          <p:cNvSpPr txBox="1">
            <a:spLocks noChangeArrowheads="1"/>
          </p:cNvSpPr>
          <p:nvPr/>
        </p:nvSpPr>
        <p:spPr bwMode="auto">
          <a:xfrm>
            <a:off x="10096500" y="3316288"/>
            <a:ext cx="4635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</a:t>
            </a:r>
          </a:p>
        </p:txBody>
      </p:sp>
      <p:cxnSp>
        <p:nvCxnSpPr>
          <p:cNvPr id="136" name="Straight Connector 238"/>
          <p:cNvCxnSpPr/>
          <p:nvPr/>
        </p:nvCxnSpPr>
        <p:spPr>
          <a:xfrm flipH="1" flipV="1">
            <a:off x="8343900" y="4005263"/>
            <a:ext cx="7938" cy="690562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37" name="TextBox 67"/>
          <p:cNvSpPr txBox="1">
            <a:spLocks noChangeArrowheads="1"/>
          </p:cNvSpPr>
          <p:nvPr/>
        </p:nvSpPr>
        <p:spPr bwMode="auto">
          <a:xfrm>
            <a:off x="8301038" y="4144963"/>
            <a:ext cx="3873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</a:t>
            </a:r>
          </a:p>
        </p:txBody>
      </p:sp>
      <p:sp>
        <p:nvSpPr>
          <p:cNvPr id="14438" name="TextBox 67"/>
          <p:cNvSpPr txBox="1">
            <a:spLocks noChangeArrowheads="1"/>
          </p:cNvSpPr>
          <p:nvPr/>
        </p:nvSpPr>
        <p:spPr bwMode="auto">
          <a:xfrm>
            <a:off x="4274458" y="4395789"/>
            <a:ext cx="2216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 </a:t>
            </a: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และ ชก นับรวมกัน 6 ปี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(ประสบการณ์ในงานที่เกี่ยวข้อง  2 ปี)</a:t>
            </a:r>
          </a:p>
        </p:txBody>
      </p:sp>
      <p:cxnSp>
        <p:nvCxnSpPr>
          <p:cNvPr id="147" name="Straight Connector 80"/>
          <p:cNvCxnSpPr/>
          <p:nvPr/>
        </p:nvCxnSpPr>
        <p:spPr>
          <a:xfrm>
            <a:off x="4445001" y="3716339"/>
            <a:ext cx="288925" cy="7937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17"/>
          <p:cNvCxnSpPr/>
          <p:nvPr/>
        </p:nvCxnSpPr>
        <p:spPr>
          <a:xfrm>
            <a:off x="6321425" y="2965450"/>
            <a:ext cx="60483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17"/>
          <p:cNvCxnSpPr/>
          <p:nvPr/>
        </p:nvCxnSpPr>
        <p:spPr>
          <a:xfrm flipV="1">
            <a:off x="3935414" y="2420938"/>
            <a:ext cx="2854325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42" name="TextBox 67"/>
          <p:cNvSpPr txBox="1">
            <a:spLocks noChangeArrowheads="1"/>
          </p:cNvSpPr>
          <p:nvPr/>
        </p:nvSpPr>
        <p:spPr bwMode="auto">
          <a:xfrm>
            <a:off x="4656138" y="3062288"/>
            <a:ext cx="16557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ปีและเป็น ชพ.นับรวมกัน 3 ปี </a:t>
            </a:r>
          </a:p>
        </p:txBody>
      </p:sp>
      <p:cxnSp>
        <p:nvCxnSpPr>
          <p:cNvPr id="149" name="Straight Connector 80"/>
          <p:cNvCxnSpPr/>
          <p:nvPr/>
        </p:nvCxnSpPr>
        <p:spPr>
          <a:xfrm flipH="1" flipV="1">
            <a:off x="3071813" y="2349500"/>
            <a:ext cx="3721100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44" name="TextBox 67"/>
          <p:cNvSpPr txBox="1">
            <a:spLocks noChangeArrowheads="1"/>
          </p:cNvSpPr>
          <p:nvPr/>
        </p:nvSpPr>
        <p:spPr bwMode="auto">
          <a:xfrm>
            <a:off x="2779714" y="4106863"/>
            <a:ext cx="4413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</a:t>
            </a:r>
          </a:p>
        </p:txBody>
      </p:sp>
      <p:cxnSp>
        <p:nvCxnSpPr>
          <p:cNvPr id="143" name="Straight Connector 350"/>
          <p:cNvCxnSpPr/>
          <p:nvPr/>
        </p:nvCxnSpPr>
        <p:spPr bwMode="auto">
          <a:xfrm flipV="1">
            <a:off x="4084638" y="4425951"/>
            <a:ext cx="2171700" cy="11113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40"/>
          <p:cNvCxnSpPr/>
          <p:nvPr/>
        </p:nvCxnSpPr>
        <p:spPr>
          <a:xfrm flipV="1">
            <a:off x="4656138" y="2203450"/>
            <a:ext cx="0" cy="14605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47"/>
          <p:cNvCxnSpPr/>
          <p:nvPr/>
        </p:nvCxnSpPr>
        <p:spPr>
          <a:xfrm flipV="1">
            <a:off x="6845300" y="2420939"/>
            <a:ext cx="0" cy="2762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flipH="1" flipV="1">
            <a:off x="6034088" y="2690814"/>
            <a:ext cx="811212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17"/>
          <p:cNvCxnSpPr/>
          <p:nvPr/>
        </p:nvCxnSpPr>
        <p:spPr>
          <a:xfrm flipV="1">
            <a:off x="8651875" y="2420938"/>
            <a:ext cx="0" cy="119380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350"/>
          <p:cNvCxnSpPr/>
          <p:nvPr/>
        </p:nvCxnSpPr>
        <p:spPr bwMode="auto">
          <a:xfrm>
            <a:off x="4422776" y="3341688"/>
            <a:ext cx="1882775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77"/>
          <p:cNvCxnSpPr/>
          <p:nvPr/>
        </p:nvCxnSpPr>
        <p:spPr>
          <a:xfrm flipV="1">
            <a:off x="6321425" y="2982913"/>
            <a:ext cx="0" cy="3730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350"/>
          <p:cNvCxnSpPr/>
          <p:nvPr/>
        </p:nvCxnSpPr>
        <p:spPr bwMode="auto">
          <a:xfrm>
            <a:off x="8343900" y="4689475"/>
            <a:ext cx="65563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350"/>
          <p:cNvCxnSpPr/>
          <p:nvPr/>
        </p:nvCxnSpPr>
        <p:spPr bwMode="auto">
          <a:xfrm>
            <a:off x="8359775" y="5189538"/>
            <a:ext cx="82708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80"/>
          <p:cNvCxnSpPr/>
          <p:nvPr/>
        </p:nvCxnSpPr>
        <p:spPr>
          <a:xfrm>
            <a:off x="4127500" y="4919663"/>
            <a:ext cx="5849938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55" name="TextBox 67"/>
          <p:cNvSpPr txBox="1">
            <a:spLocks noChangeArrowheads="1"/>
          </p:cNvSpPr>
          <p:nvPr/>
        </p:nvSpPr>
        <p:spPr bwMode="auto">
          <a:xfrm>
            <a:off x="4530725" y="4878388"/>
            <a:ext cx="127793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ประสบการณ์ 2 ปี</a:t>
            </a:r>
          </a:p>
        </p:txBody>
      </p:sp>
      <p:sp>
        <p:nvSpPr>
          <p:cNvPr id="14456" name="TextBox 67"/>
          <p:cNvSpPr txBox="1">
            <a:spLocks noChangeArrowheads="1"/>
          </p:cNvSpPr>
          <p:nvPr/>
        </p:nvSpPr>
        <p:spPr bwMode="auto">
          <a:xfrm>
            <a:off x="2738440" y="5017988"/>
            <a:ext cx="2871786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7 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 ปฏิบัติงานภายใต้กลุ่มฯ </a:t>
            </a: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 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ปี</a:t>
            </a:r>
          </a:p>
        </p:txBody>
      </p:sp>
      <p:cxnSp>
        <p:nvCxnSpPr>
          <p:cNvPr id="182" name="Straight Connector 344"/>
          <p:cNvCxnSpPr/>
          <p:nvPr/>
        </p:nvCxnSpPr>
        <p:spPr bwMode="auto">
          <a:xfrm flipV="1">
            <a:off x="6253164" y="3724276"/>
            <a:ext cx="3175" cy="68262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59" name="TextBox 69"/>
          <p:cNvSpPr txBox="1">
            <a:spLocks noChangeArrowheads="1"/>
          </p:cNvSpPr>
          <p:nvPr/>
        </p:nvSpPr>
        <p:spPr bwMode="auto">
          <a:xfrm>
            <a:off x="3008313" y="2116139"/>
            <a:ext cx="1681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 (ประสบการณ์ หนก.ชพ. </a:t>
            </a:r>
            <a:r>
              <a:rPr lang="en-US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altLang="th-TH" sz="12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 ปี)</a:t>
            </a:r>
          </a:p>
        </p:txBody>
      </p:sp>
      <p:sp>
        <p:nvSpPr>
          <p:cNvPr id="14460" name="สี่เหลี่ยมผืนผ้า 1"/>
          <p:cNvSpPr>
            <a:spLocks noChangeArrowheads="1"/>
          </p:cNvSpPr>
          <p:nvPr/>
        </p:nvSpPr>
        <p:spPr bwMode="auto">
          <a:xfrm>
            <a:off x="9191625" y="419100"/>
            <a:ext cx="16589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6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(ตำแหน่งประเภทวิชาการ)</a:t>
            </a:r>
          </a:p>
        </p:txBody>
      </p:sp>
      <p:sp>
        <p:nvSpPr>
          <p:cNvPr id="14461" name="Rectangle 1"/>
          <p:cNvSpPr>
            <a:spLocks noChangeArrowheads="1"/>
          </p:cNvSpPr>
          <p:nvPr/>
        </p:nvSpPr>
        <p:spPr bwMode="auto">
          <a:xfrm>
            <a:off x="5842001" y="2389189"/>
            <a:ext cx="10255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 ปีและเป็น </a:t>
            </a:r>
            <a:r>
              <a:rPr lang="th-TH" altLang="th-TH" sz="1300" b="1" dirty="0" err="1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ชพ</a:t>
            </a:r>
            <a:r>
              <a:rPr lang="th-TH" altLang="th-TH" sz="1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.</a:t>
            </a:r>
            <a:endParaRPr lang="th-TH" altLang="th-TH" sz="13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นับรวมกัน </a:t>
            </a:r>
            <a:r>
              <a:rPr lang="en-US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</a:t>
            </a:r>
            <a:r>
              <a:rPr lang="th-TH" altLang="th-TH" sz="1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ปี</a:t>
            </a:r>
          </a:p>
        </p:txBody>
      </p:sp>
      <p:sp>
        <p:nvSpPr>
          <p:cNvPr id="14462" name="TextBox 15"/>
          <p:cNvSpPr txBox="1">
            <a:spLocks noChangeArrowheads="1"/>
          </p:cNvSpPr>
          <p:nvPr/>
        </p:nvSpPr>
        <p:spPr bwMode="auto">
          <a:xfrm>
            <a:off x="4749801" y="3460751"/>
            <a:ext cx="1311275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1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ผอ.กลุ่ม/</a:t>
            </a:r>
            <a:r>
              <a:rPr lang="th-TH" altLang="th-TH" sz="1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ศูนย์ </a:t>
            </a:r>
            <a:r>
              <a:rPr lang="th-TH" altLang="th-TH" sz="1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สสก</a:t>
            </a:r>
            <a:r>
              <a:rPr lang="th-TH" altLang="th-TH" sz="1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. </a:t>
            </a:r>
            <a:br>
              <a:rPr lang="th-TH" altLang="th-TH" sz="1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altLang="th-TH" sz="1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ชำนาญการพิเศษ</a:t>
            </a:r>
          </a:p>
        </p:txBody>
      </p:sp>
      <p:cxnSp>
        <p:nvCxnSpPr>
          <p:cNvPr id="150" name="Straight Connector 80"/>
          <p:cNvCxnSpPr/>
          <p:nvPr/>
        </p:nvCxnSpPr>
        <p:spPr>
          <a:xfrm>
            <a:off x="4440239" y="3400425"/>
            <a:ext cx="2339975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64" name="TextBox 67"/>
          <p:cNvSpPr txBox="1">
            <a:spLocks noChangeArrowheads="1"/>
          </p:cNvSpPr>
          <p:nvPr/>
        </p:nvSpPr>
        <p:spPr bwMode="auto">
          <a:xfrm>
            <a:off x="4938714" y="4252913"/>
            <a:ext cx="3905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1300" b="1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162" name="Straight Connector 350"/>
          <p:cNvCxnSpPr/>
          <p:nvPr/>
        </p:nvCxnSpPr>
        <p:spPr bwMode="auto">
          <a:xfrm flipV="1">
            <a:off x="6780213" y="3378200"/>
            <a:ext cx="0" cy="90488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66" name="Rectangle 52"/>
          <p:cNvSpPr>
            <a:spLocks noChangeArrowheads="1"/>
          </p:cNvSpPr>
          <p:nvPr/>
        </p:nvSpPr>
        <p:spPr bwMode="auto">
          <a:xfrm>
            <a:off x="6442076" y="3179763"/>
            <a:ext cx="4111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</a:t>
            </a:r>
          </a:p>
        </p:txBody>
      </p:sp>
      <p:cxnSp>
        <p:nvCxnSpPr>
          <p:cNvPr id="146" name="Straight Connector 145"/>
          <p:cNvCxnSpPr/>
          <p:nvPr/>
        </p:nvCxnSpPr>
        <p:spPr>
          <a:xfrm flipV="1">
            <a:off x="6083300" y="3695700"/>
            <a:ext cx="407988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68" name="TextBox 67"/>
          <p:cNvSpPr txBox="1">
            <a:spLocks noChangeArrowheads="1"/>
          </p:cNvSpPr>
          <p:nvPr/>
        </p:nvSpPr>
        <p:spPr bwMode="auto">
          <a:xfrm>
            <a:off x="4440239" y="3500438"/>
            <a:ext cx="3905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1 </a:t>
            </a:r>
            <a:r>
              <a:rPr lang="th-TH" altLang="th-TH" sz="1300" b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ปี </a:t>
            </a:r>
          </a:p>
        </p:txBody>
      </p:sp>
      <p:cxnSp>
        <p:nvCxnSpPr>
          <p:cNvPr id="139" name="Straight Connector 138"/>
          <p:cNvCxnSpPr/>
          <p:nvPr/>
        </p:nvCxnSpPr>
        <p:spPr>
          <a:xfrm flipV="1">
            <a:off x="5232400" y="4005263"/>
            <a:ext cx="0" cy="4318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84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366</Words>
  <Application>Microsoft Office PowerPoint</Application>
  <PresentationFormat>Custom</PresentationFormat>
  <Paragraphs>73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dell8744</cp:lastModifiedBy>
  <cp:revision>14</cp:revision>
  <cp:lastPrinted>2018-06-01T07:08:16Z</cp:lastPrinted>
  <dcterms:created xsi:type="dcterms:W3CDTF">2018-05-22T00:56:50Z</dcterms:created>
  <dcterms:modified xsi:type="dcterms:W3CDTF">2018-06-01T07:09:49Z</dcterms:modified>
</cp:coreProperties>
</file>